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1176" r:id="rId2"/>
    <p:sldId id="1177" r:id="rId3"/>
    <p:sldId id="1178" r:id="rId4"/>
    <p:sldId id="1131" r:id="rId5"/>
    <p:sldId id="1132" r:id="rId6"/>
    <p:sldId id="1133" r:id="rId7"/>
    <p:sldId id="1134" r:id="rId8"/>
    <p:sldId id="1135" r:id="rId9"/>
    <p:sldId id="1136" r:id="rId10"/>
    <p:sldId id="1137" r:id="rId11"/>
    <p:sldId id="1138" r:id="rId12"/>
    <p:sldId id="1139" r:id="rId13"/>
    <p:sldId id="1140" r:id="rId14"/>
    <p:sldId id="1141" r:id="rId15"/>
    <p:sldId id="1148" r:id="rId16"/>
    <p:sldId id="1149" r:id="rId17"/>
    <p:sldId id="1183" r:id="rId18"/>
    <p:sldId id="1150" r:id="rId19"/>
    <p:sldId id="1184" r:id="rId20"/>
    <p:sldId id="1151" r:id="rId21"/>
    <p:sldId id="1152" r:id="rId22"/>
    <p:sldId id="1153" r:id="rId23"/>
    <p:sldId id="1154" r:id="rId24"/>
    <p:sldId id="1155" r:id="rId25"/>
    <p:sldId id="1156" r:id="rId26"/>
    <p:sldId id="1157" r:id="rId27"/>
    <p:sldId id="1158" r:id="rId28"/>
    <p:sldId id="1159" r:id="rId29"/>
    <p:sldId id="1160" r:id="rId30"/>
    <p:sldId id="1161" r:id="rId31"/>
    <p:sldId id="1162" r:id="rId32"/>
    <p:sldId id="1163" r:id="rId33"/>
    <p:sldId id="1127" r:id="rId34"/>
    <p:sldId id="401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214D1A-5628-4F9A-98CD-87D12966DB07}">
          <p14:sldIdLst>
            <p14:sldId id="1176"/>
            <p14:sldId id="1177"/>
            <p14:sldId id="1178"/>
          </p14:sldIdLst>
        </p14:section>
        <p14:section name="Data Management" id="{6B08EFCF-7B35-4C7E-BE3E-270DFB04B8E8}">
          <p14:sldIdLst>
            <p14:sldId id="1131"/>
            <p14:sldId id="1132"/>
            <p14:sldId id="1133"/>
            <p14:sldId id="1134"/>
            <p14:sldId id="1135"/>
          </p14:sldIdLst>
        </p14:section>
        <p14:section name="Database Engines" id="{AC7CC6E4-3CEE-4C46-9775-CE65DFC719A4}">
          <p14:sldIdLst>
            <p14:sldId id="1136"/>
            <p14:sldId id="1137"/>
            <p14:sldId id="1138"/>
            <p14:sldId id="1139"/>
            <p14:sldId id="1140"/>
            <p14:sldId id="1141"/>
          </p14:sldIdLst>
        </p14:section>
        <p14:section name="Data Types in SQL Server" id="{68CD8010-C5F8-4FA9-A236-6377D346909A}">
          <p14:sldIdLst>
            <p14:sldId id="1148"/>
            <p14:sldId id="1149"/>
            <p14:sldId id="1183"/>
            <p14:sldId id="1150"/>
            <p14:sldId id="1184"/>
          </p14:sldIdLst>
        </p14:section>
        <p14:section name="Database Modeling" id="{9D4ED64F-166D-4864-B697-3FC412F925F3}">
          <p14:sldIdLst>
            <p14:sldId id="1151"/>
            <p14:sldId id="1152"/>
            <p14:sldId id="1153"/>
            <p14:sldId id="1154"/>
            <p14:sldId id="1155"/>
            <p14:sldId id="1156"/>
            <p14:sldId id="1157"/>
            <p14:sldId id="1158"/>
            <p14:sldId id="1159"/>
          </p14:sldIdLst>
        </p14:section>
        <p14:section name="Basic SQL Queries" id="{6ED7814B-A331-49DB-B5AD-B3098C347345}">
          <p14:sldIdLst>
            <p14:sldId id="1160"/>
            <p14:sldId id="1161"/>
            <p14:sldId id="1162"/>
            <p14:sldId id="1163"/>
          </p14:sldIdLst>
        </p14:section>
        <p14:section name="Conclusion" id="{1AE6F33F-3789-4127-BA18-3D1C55A6C11A}">
          <p14:sldIdLst>
            <p14:sldId id="112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725" autoAdjust="0"/>
  </p:normalViewPr>
  <p:slideViewPr>
    <p:cSldViewPr showGuides="1">
      <p:cViewPr varScale="1">
        <p:scale>
          <a:sx n="116" d="100"/>
          <a:sy n="116" d="100"/>
        </p:scale>
        <p:origin x="297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D14794-F06A-4611-8F78-8DFF4B7B28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725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905AE6-D8A3-45B6-928E-F3E2E637A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141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6ADEDD-4350-4E19-A49B-53FE4B1FF7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5779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E59BF0-979F-4622-B93F-A872A2ACAE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2003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A8EB05F-A7FA-47A1-9F9D-52D56959C3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16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6FB4C5-7FC9-4A20-9F90-120D355154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310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store and all invoices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C35C85-0DC0-47EE-9F3C-0EDCBCC9D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733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30F05E5-BBDB-4D27-AF8B-7468AE076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33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9FEB95B-1EC9-4156-ADB8-AF3F1F6675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0435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2A5D15F-20FF-45F8-9135-F3EFC574C9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699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7D7EF2-BFEF-49DA-9677-1BA377F834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21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1283BC4-E710-4972-9158-1CE2E964B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7942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DateTime2</a:t>
            </a:r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Min Value </a:t>
            </a:r>
            <a:r>
              <a:rPr lang="en-US" b="0" dirty="0">
                <a:effectLst/>
              </a:rPr>
              <a:t>1753-01-01 00:00:00 - 0001-01-01 00:00:00</a:t>
            </a:r>
          </a:p>
          <a:p>
            <a:r>
              <a:rPr lang="en-US" b="1" dirty="0">
                <a:effectLst/>
              </a:rPr>
              <a:t>Max Value </a:t>
            </a:r>
            <a:r>
              <a:rPr lang="en-US" b="0" dirty="0">
                <a:effectLst/>
              </a:rPr>
              <a:t>9999-12-31 23:59:59.997 - 9999-12-31 23:59:59.9999999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11C357-1D97-41D5-A5DA-06434A5CF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590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smsfullsetup" TargetMode="External"/><Relationship Id="rId2" Type="http://schemas.openxmlformats.org/officeDocument/2006/relationships/hyperlink" Target="https://go.microsoft.com/fwlink/?linkid=86666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90226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How Do RDBMS Work? Managing DBs Using IDEs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298399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to Databases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00" y="2201530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1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uses the Client-Server Model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4675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291426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3291426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7624734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624734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21" name="Arrow: Right 20"/>
          <p:cNvSpPr/>
          <p:nvPr/>
        </p:nvSpPr>
        <p:spPr>
          <a:xfrm flipH="1">
            <a:off x="7624734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Right 21"/>
          <p:cNvSpPr/>
          <p:nvPr/>
        </p:nvSpPr>
        <p:spPr>
          <a:xfrm flipH="1">
            <a:off x="3286933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624734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6933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72833" y="2349179"/>
            <a:ext cx="2646334" cy="3288702"/>
            <a:chOff x="5071343" y="2121498"/>
            <a:chExt cx="2646334" cy="32887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485" y="2787349"/>
              <a:ext cx="2318051" cy="2318051"/>
            </a:xfrm>
            <a:prstGeom prst="rect">
              <a:avLst/>
            </a:prstGeom>
          </p:spPr>
        </p:pic>
        <p:sp>
          <p:nvSpPr>
            <p:cNvPr id="26" name="Rectangle: Rounded Corners 25"/>
            <p:cNvSpPr/>
            <p:nvPr/>
          </p:nvSpPr>
          <p:spPr>
            <a:xfrm>
              <a:off x="5071343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078133" y="2349179"/>
            <a:ext cx="2646334" cy="3288702"/>
            <a:chOff x="9288227" y="2121498"/>
            <a:chExt cx="2646334" cy="32887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051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248" y="2963782"/>
              <a:ext cx="1741902" cy="1741902"/>
            </a:xfrm>
            <a:prstGeom prst="rect">
              <a:avLst/>
            </a:prstGeom>
            <a:noFill/>
          </p:spPr>
        </p:pic>
        <p:sp>
          <p:nvSpPr>
            <p:cNvPr id="27" name="Rectangle: Rounded Corners 26"/>
            <p:cNvSpPr/>
            <p:nvPr/>
          </p:nvSpPr>
          <p:spPr>
            <a:xfrm>
              <a:off x="9288227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Database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2727955"/>
            <a:ext cx="2531150" cy="2531150"/>
          </a:xfrm>
          <a:prstGeom prst="rect">
            <a:avLst/>
          </a:prstGeom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03D1F677-55D9-4A69-9103-09CBCFE80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9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  <p:bldP spid="18" grpId="0"/>
      <p:bldP spid="21" grpId="0" animBg="1"/>
      <p:bldP spid="22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Edition from Microsoft</a:t>
            </a:r>
          </a:p>
          <a:p>
            <a:endParaRPr lang="en-US" sz="3200" dirty="0"/>
          </a:p>
          <a:p>
            <a:r>
              <a:rPr lang="en-US" sz="3200" dirty="0"/>
              <a:t>Download SQL Server </a:t>
            </a:r>
            <a:r>
              <a:rPr lang="en-US" sz="3200" b="1" dirty="0">
                <a:solidFill>
                  <a:schemeClr val="bg1"/>
                </a:solidFill>
              </a:rPr>
              <a:t>Management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Studio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separately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Clients &amp; Servers</a:t>
            </a:r>
            <a:endParaRPr lang="bg-BG" dirty="0"/>
          </a:p>
        </p:txBody>
      </p:sp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go.microsoft.com/fwlink</a:t>
            </a:r>
            <a:r>
              <a:rPr lang="en-US" sz="2800" b="1" u="sng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/?linkid=866662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E8279-8978-43DA-A6D8-EB1EE60D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33" y="3251893"/>
            <a:ext cx="695632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aka.ms/ssmsfullsetup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A5589C9-8CEE-4CF9-8B7F-961360A1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341" y="39587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31" y="4046708"/>
            <a:ext cx="2896130" cy="235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4171B12-957B-4389-9D10-9E8D08489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8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Storage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Schema</a:t>
            </a:r>
          </a:p>
          <a:p>
            <a:pPr lvl="1"/>
            <a:r>
              <a:rPr lang="en-US" dirty="0"/>
              <a:t>Table</a:t>
            </a:r>
          </a:p>
          <a:p>
            <a:r>
              <a:rPr lang="en-US" dirty="0"/>
              <a:t>Physical Storage</a:t>
            </a:r>
          </a:p>
          <a:p>
            <a:pPr lvl="1"/>
            <a:r>
              <a:rPr lang="en-US" dirty="0"/>
              <a:t>Data Files and Log files</a:t>
            </a:r>
          </a:p>
          <a:p>
            <a:pPr lvl="1"/>
            <a:r>
              <a:rPr lang="en-US" dirty="0"/>
              <a:t>Data Pages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Architecture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44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6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7" name="Slide Number">
            <a:extLst>
              <a:ext uri="{FF2B5EF4-FFF2-40B4-BE49-F238E27FC236}">
                <a16:creationId xmlns:a16="http://schemas.microsoft.com/office/drawing/2014/main" id="{8B80C9FE-B81B-40A7-96AE-2314DB33F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755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/>
        </p:nvGraphicFramePr>
        <p:xfrm>
          <a:off x="1634046" y="2471600"/>
          <a:ext cx="8923911" cy="2415745"/>
        </p:xfrm>
        <a:graphic>
          <a:graphicData uri="http://schemas.openxmlformats.org/drawingml/2006/table">
            <a:tbl>
              <a:tblPr/>
              <a:tblGrid>
                <a:gridCol w="214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65773" y="4290942"/>
            <a:ext cx="1160292" cy="609716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436688" y="3401445"/>
            <a:ext cx="9258300" cy="67309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646488" y="2321944"/>
            <a:ext cx="2870200" cy="2679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252621" y="1701819"/>
            <a:ext cx="1588686" cy="609716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646488" y="3414144"/>
            <a:ext cx="2870200" cy="647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294938" y="5057044"/>
            <a:ext cx="1064032" cy="609716"/>
          </a:xfrm>
          <a:prstGeom prst="wedgeRoundRectCallout">
            <a:avLst>
              <a:gd name="adj1" fmla="val -133489"/>
              <a:gd name="adj2" fmla="val -180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D0FB9DD-3796-41D7-8515-ED0F61013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30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communicate with the Engine we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/>
              <a:t> language</a:t>
            </a:r>
          </a:p>
          <a:p>
            <a:pPr>
              <a:buClr>
                <a:schemeClr val="tx1"/>
              </a:buClr>
            </a:pPr>
            <a:r>
              <a:rPr lang="en-US" dirty="0"/>
              <a:t>Logically divided in four sections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F3081A-5853-48ED-8125-1809FCF7F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8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542-4281-4214-8E69-C3FC5675BC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Types in SQL Server</a:t>
            </a:r>
          </a:p>
        </p:txBody>
      </p:sp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6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Numeric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precision, 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Textual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fixed size string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variable size string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Unicode </a:t>
            </a:r>
            <a:r>
              <a:rPr lang="en-US" dirty="0"/>
              <a:t>fixed size string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Unicode </a:t>
            </a:r>
            <a:r>
              <a:rPr lang="en-US" dirty="0"/>
              <a:t>variable size string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9D47A9-0D66-468F-8B58-5290CC47C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78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Textual Characters</a:t>
            </a:r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7800" y="1899000"/>
            <a:ext cx="10976400" cy="3545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@VarcharVar 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@NVarcharVar NVARCHAR(5)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@CharVar 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@NCharVar NCHAR(5)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SELECT DATALENGTH(@VarcharVar),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DATALENGTH(@NCharVar)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132CAE-00F5-4F5E-A3DE-9D71DE1DE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Binary data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en-US" sz="3200" dirty="0"/>
              <a:t>fixed length sequence of bits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en-US" sz="3200" dirty="0"/>
              <a:t>a sequence of bits, 1-8000 bytes 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/>
              <a:t> (2GB)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Date and time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 – date in range 0001-01-01 through 9999-12-31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200" dirty="0"/>
              <a:t>– </a:t>
            </a:r>
            <a:r>
              <a:rPr lang="en-US" sz="3200" dirty="0"/>
              <a:t>date and time with precision of</a:t>
            </a:r>
            <a:r>
              <a:rPr lang="bg-BG" sz="3200" dirty="0"/>
              <a:t> 1/300 </a:t>
            </a:r>
            <a:r>
              <a:rPr lang="en-US" sz="3200" dirty="0"/>
              <a:t>sec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dirty="0"/>
              <a:t> type that has a larger date range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200" dirty="0"/>
              <a:t> – date and time (1 minute precision)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defines a time of a day (no time zone)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200" dirty="0"/>
              <a:t> –</a:t>
            </a:r>
            <a:r>
              <a:rPr lang="en-US" sz="3200" dirty="0"/>
              <a:t> </a:t>
            </a:r>
            <a:r>
              <a:rPr lang="en-US" dirty="0"/>
              <a:t>date and time that has time zone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EE37B0-09A2-4419-AD33-D4EBBF906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102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71C2E-6063-4B29-9446-CBE4B4E30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Date and Time in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6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 Management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Database Engines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 Types in SQL Server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Database Modeling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Basic SQL Queries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1E3A17-8C5A-4422-AF5B-95FA4E4E55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C121-2434-4D9B-A54A-E925EFD75B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Modelling</a:t>
            </a:r>
          </a:p>
        </p:txBody>
      </p:sp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D0EC102-7B10-48D4-84BA-FB823CB5B4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Definition Using SSMS</a:t>
            </a:r>
          </a:p>
        </p:txBody>
      </p:sp>
    </p:spTree>
    <p:extLst>
      <p:ext uri="{BB962C8B-B14F-4D97-AF65-F5344CB8AC3E}">
        <p14:creationId xmlns:p14="http://schemas.microsoft.com/office/powerpoint/2010/main" val="347735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</a:t>
            </a:r>
            <a:r>
              <a:rPr lang="en-US" sz="3200" b="1" dirty="0">
                <a:solidFill>
                  <a:schemeClr val="bg1"/>
                </a:solidFill>
              </a:rPr>
              <a:t>New Database </a:t>
            </a:r>
            <a:r>
              <a:rPr lang="en-US" sz="3200" dirty="0"/>
              <a:t>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menu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under "Databases"</a:t>
            </a:r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en-US" sz="3200" dirty="0"/>
              <a:t>You may need to </a:t>
            </a:r>
            <a:r>
              <a:rPr lang="en-US" sz="3200" b="1" dirty="0">
                <a:solidFill>
                  <a:schemeClr val="bg1"/>
                </a:solidFill>
              </a:rPr>
              <a:t>Refresh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[F5] </a:t>
            </a:r>
            <a:r>
              <a:rPr lang="en-US" sz="3200" dirty="0"/>
              <a:t>to see the results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Database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66" y="2089489"/>
            <a:ext cx="3238085" cy="3165770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Arrow: Right 4"/>
          <p:cNvSpPr/>
          <p:nvPr/>
        </p:nvSpPr>
        <p:spPr>
          <a:xfrm>
            <a:off x="4060481" y="3383062"/>
            <a:ext cx="705468" cy="5231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2507"/>
          <a:stretch/>
        </p:blipFill>
        <p:spPr>
          <a:xfrm>
            <a:off x="4905786" y="2089489"/>
            <a:ext cx="5851861" cy="3165770"/>
          </a:xfrm>
          <a:prstGeom prst="rect">
            <a:avLst/>
          </a:prstGeom>
          <a:effectLst>
            <a:softEdge rad="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55D8E97-C32F-4CFC-953D-8E3721278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7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menu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under "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en-US" dirty="0"/>
              <a:t>" inside the desired database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Table name can be set from its </a:t>
            </a:r>
            <a:r>
              <a:rPr lang="en-US" b="1" dirty="0">
                <a:solidFill>
                  <a:schemeClr val="bg1"/>
                </a:solidFill>
              </a:rPr>
              <a:t>Properties [F4] </a:t>
            </a:r>
            <a:r>
              <a:rPr lang="en-US" dirty="0"/>
              <a:t>or when it is </a:t>
            </a:r>
            <a:r>
              <a:rPr lang="en-US" b="1" dirty="0">
                <a:solidFill>
                  <a:schemeClr val="bg1"/>
                </a:solidFill>
              </a:rPr>
              <a:t>saved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182" r="8737" b="5455"/>
          <a:stretch/>
        </p:blipFill>
        <p:spPr>
          <a:xfrm>
            <a:off x="973977" y="2133599"/>
            <a:ext cx="3581400" cy="3200400"/>
          </a:xfrm>
          <a:prstGeom prst="rect">
            <a:avLst/>
          </a:prstGeom>
        </p:spPr>
      </p:pic>
      <p:sp>
        <p:nvSpPr>
          <p:cNvPr id="6" name="Arrow: Right 6"/>
          <p:cNvSpPr/>
          <p:nvPr/>
        </p:nvSpPr>
        <p:spPr>
          <a:xfrm>
            <a:off x="4688572" y="3543295"/>
            <a:ext cx="665767" cy="4800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E2CC8-B5E1-4FB5-85D5-0D3B1B29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534" y="3052937"/>
            <a:ext cx="5588806" cy="15965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E4E4C11-961D-4D30-A6DE-26308EEEC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2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is used to uniquely identify and index records</a:t>
            </a:r>
          </a:p>
          <a:p>
            <a:r>
              <a:rPr lang="en-US" dirty="0"/>
              <a:t>Setting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on a column: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780"/>
          <a:stretch/>
        </p:blipFill>
        <p:spPr>
          <a:xfrm>
            <a:off x="2716678" y="2720789"/>
            <a:ext cx="6611472" cy="213273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28FB2BD-AA97-4F2B-B646-50650A98C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74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The value in the column</a:t>
            </a:r>
            <a:r>
              <a:rPr lang="bg-BG" dirty="0"/>
              <a:t> </a:t>
            </a:r>
            <a:r>
              <a:rPr lang="en-US" dirty="0"/>
              <a:t>is automatically </a:t>
            </a:r>
            <a:br>
              <a:rPr lang="en-US" dirty="0"/>
            </a:br>
            <a:r>
              <a:rPr lang="en-US" dirty="0"/>
              <a:t>incremented when a new record is added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These values cannot be assigned manually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the initial number (1 by default)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bg-BG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– how much each consecutive value is </a:t>
            </a:r>
            <a:br>
              <a:rPr lang="en-US" dirty="0"/>
            </a:br>
            <a:r>
              <a:rPr lang="en-US" dirty="0"/>
              <a:t>incremented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29C865-6BEA-48DA-847D-D9CA1DBDA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83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Setting an</a:t>
            </a:r>
            <a:r>
              <a:rPr lang="bg-BG" dirty="0"/>
              <a:t> </a:t>
            </a:r>
            <a:r>
              <a:rPr lang="en-US" dirty="0"/>
              <a:t>identity</a:t>
            </a:r>
            <a:r>
              <a:rPr lang="bg-BG" dirty="0"/>
              <a:t> </a:t>
            </a:r>
            <a:r>
              <a:rPr lang="en-US" dirty="0"/>
              <a:t>through the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Column Properties</a:t>
            </a:r>
            <a:r>
              <a:rPr lang="en-US" dirty="0"/>
              <a:t>" window: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(4)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85" y="2238376"/>
            <a:ext cx="5262455" cy="355282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A9D0B50-6A8F-4842-8E93-D96B69514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08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records with Management Studio</a:t>
            </a:r>
          </a:p>
          <a:p>
            <a:r>
              <a:rPr lang="en-US" dirty="0"/>
              <a:t>To insert or edit a record, click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from the context menu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468" t="8889" r="9468" b="15556"/>
          <a:stretch/>
        </p:blipFill>
        <p:spPr>
          <a:xfrm>
            <a:off x="871345" y="2740565"/>
            <a:ext cx="3662774" cy="3042034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4666960" y="3870107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386"/>
          <a:stretch/>
        </p:blipFill>
        <p:spPr>
          <a:xfrm>
            <a:off x="5420084" y="2656911"/>
            <a:ext cx="6147916" cy="312125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86012" y="5812782"/>
            <a:ext cx="5416060" cy="578134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data at the end to add a new row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9E9FF8-2FEF-46B8-890B-A68A7FD0D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44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retrieve records, click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from the context menu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received information can be customized with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795"/>
          <a:stretch/>
        </p:blipFill>
        <p:spPr>
          <a:xfrm>
            <a:off x="784271" y="2261901"/>
            <a:ext cx="3645590" cy="302635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4548702" y="3567114"/>
            <a:ext cx="668643" cy="5265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6628"/>
          <a:stretch/>
        </p:blipFill>
        <p:spPr>
          <a:xfrm>
            <a:off x="5336187" y="2261901"/>
            <a:ext cx="6155366" cy="302635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5B53894-643D-4A8B-9015-76D33D45A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8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change the properties of a table after its creation</a:t>
            </a:r>
          </a:p>
          <a:p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from the table's context menu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640809" y="2598176"/>
            <a:ext cx="4619215" cy="3802625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402535" y="4194687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81" y="3546987"/>
            <a:ext cx="5063613" cy="190500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895954" y="5643482"/>
            <a:ext cx="4867421" cy="44782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cannot conflict with existing rules!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F48C573-F7B1-4136-BF83-DBB08B333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0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A1F5-4473-4FB6-88E6-71FDDFFA71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SQL Queries</a:t>
            </a:r>
          </a:p>
        </p:txBody>
      </p:sp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CCBD716-90AA-43B0-A954-B25208E246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96000" y="6145521"/>
            <a:ext cx="10961783" cy="785367"/>
          </a:xfrm>
        </p:spPr>
        <p:txBody>
          <a:bodyPr/>
          <a:lstStyle/>
          <a:p>
            <a:r>
              <a:rPr lang="en-US" dirty="0"/>
              <a:t>Data Definition Using T-SQL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9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681CCA-FD66-4E2A-AA30-3BA59441A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0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 keywords are traditionally </a:t>
            </a:r>
            <a:r>
              <a:rPr lang="en-US" b="1" dirty="0">
                <a:solidFill>
                  <a:schemeClr val="bg1"/>
                </a:solidFill>
              </a:rPr>
              <a:t>capitalized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54587" y="3616569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906042" y="2684664"/>
            <a:ext cx="2465363" cy="550363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0D8A45-C904-4A07-9C5B-947B618F0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90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Creation in 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19644" y="1797050"/>
            <a:ext cx="7315200" cy="3668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894643" y="4378715"/>
            <a:ext cx="1941194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480300" y="2413975"/>
            <a:ext cx="2881869" cy="523999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attributes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7609992" y="5202533"/>
            <a:ext cx="1801924" cy="522188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2219960" y="5438570"/>
            <a:ext cx="2492717" cy="497996"/>
          </a:xfrm>
          <a:prstGeom prst="wedgeRoundRectCallout">
            <a:avLst>
              <a:gd name="adj1" fmla="val -6037"/>
              <a:gd name="adj2" fmla="val -130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50461" y="4378716"/>
            <a:ext cx="2529839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912293" y="3362931"/>
            <a:ext cx="1944688" cy="49787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369560" y="1796809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263445" y="1129583"/>
            <a:ext cx="2433710" cy="441198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A243394-A326-4113-AEE2-D5BEC75E4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54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get all records from a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limit the number of rows and number of columns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3600" y="2261901"/>
            <a:ext cx="7924802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3601" y="5018094"/>
            <a:ext cx="7924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TOP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(5) FirstName, LastName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30859" y="4360141"/>
            <a:ext cx="2642295" cy="524482"/>
          </a:xfrm>
          <a:prstGeom prst="wedgeRoundRectCallout">
            <a:avLst>
              <a:gd name="adj1" fmla="val -46038"/>
              <a:gd name="adj2" fmla="val 901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686929" y="4248443"/>
            <a:ext cx="2766049" cy="524482"/>
          </a:xfrm>
          <a:prstGeom prst="wedgeRoundRectCallout">
            <a:avLst>
              <a:gd name="adj1" fmla="val 37336"/>
              <a:gd name="adj2" fmla="val 92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DB1D78C-D430-44BC-8C22-DD6655421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21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RDBMS store and manage data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Table relations reduce repetition and complexity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Table columns have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fixed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We can use Management Studio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customize</a:t>
            </a:r>
            <a:r>
              <a:rPr lang="en-US" sz="3200" dirty="0">
                <a:solidFill>
                  <a:schemeClr val="bg2"/>
                </a:solidFill>
              </a:rPr>
              <a:t> tables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SQL provides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greater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</a:t>
            </a:r>
            <a:r>
              <a:rPr lang="en-US" sz="3200" dirty="0">
                <a:solidFill>
                  <a:schemeClr val="bg2"/>
                </a:solidFill>
              </a:rPr>
              <a:t> over actions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9334D44-7518-4233-8A43-DB57B354A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7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158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A189EF-CE35-49FE-9CA8-77A8F858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8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E10CD1B-8335-4AD4-AA97-D094059F7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07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DE179-4D78-429D-8D0C-6C347E9B7E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06" y="1671771"/>
            <a:ext cx="2744966" cy="1942287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8018A0E-D66E-47D1-B974-6868D46CF0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05717" y="5795592"/>
            <a:ext cx="10961783" cy="768084"/>
          </a:xfrm>
        </p:spPr>
        <p:txBody>
          <a:bodyPr/>
          <a:lstStyle/>
          <a:p>
            <a:r>
              <a:rPr lang="en-US" dirty="0"/>
              <a:t>When Do We Need a Database?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Receipts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4B4D522-8B8D-4B9F-A423-A3A211561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735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group related pieces of data into separate columns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vs. Management (2)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8DF43B2-C801-4B86-B8DF-7BCF33710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57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Consistency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:a16="http://schemas.microsoft.com/office/drawing/2014/main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BDF0AAC-0DE4-4621-8752-D0EB059DC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information</a:t>
            </a:r>
          </a:p>
          <a:p>
            <a:pPr lvl="1"/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Relational storage first proposed by </a:t>
            </a:r>
            <a:r>
              <a:rPr lang="en-US" b="1" dirty="0">
                <a:solidFill>
                  <a:schemeClr val="bg1"/>
                </a:solidFill>
              </a:rPr>
              <a:t>Edgar Codd</a:t>
            </a:r>
            <a:r>
              <a:rPr lang="en-US" dirty="0"/>
              <a:t> in 1970</a:t>
            </a:r>
          </a:p>
          <a:p>
            <a:pPr>
              <a:spcBef>
                <a:spcPts val="24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 provides </a:t>
            </a:r>
            <a:br>
              <a:rPr lang="en-US" dirty="0"/>
            </a:br>
            <a:r>
              <a:rPr lang="en-US" dirty="0"/>
              <a:t>tools to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the database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from the user and takes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action</a:t>
            </a:r>
          </a:p>
          <a:p>
            <a:pPr lvl="1"/>
            <a:r>
              <a:rPr lang="en-US" dirty="0"/>
              <a:t>The user doesn't have direct access to the stored data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RDBMS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0E160E-CFA6-4434-AE0F-472A358A0A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F4BE50-0D3A-4FBC-BEC6-20995E8CA2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Engines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6670" y="1295403"/>
            <a:ext cx="2018659" cy="252185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64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4168</TotalTime>
  <Words>1559</Words>
  <Application>Microsoft Office PowerPoint</Application>
  <PresentationFormat>Widescreen</PresentationFormat>
  <Paragraphs>326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Introduction to Databases</vt:lpstr>
      <vt:lpstr>Table of Contents</vt:lpstr>
      <vt:lpstr>Questions</vt:lpstr>
      <vt:lpstr>Data Management</vt:lpstr>
      <vt:lpstr>Storage vs. Management (1)</vt:lpstr>
      <vt:lpstr>Storage vs. Management (2)</vt:lpstr>
      <vt:lpstr>Storage vs. Management (3)</vt:lpstr>
      <vt:lpstr>Databases and RDBMS</vt:lpstr>
      <vt:lpstr>Database Engines</vt:lpstr>
      <vt:lpstr>Database Engine Flow</vt:lpstr>
      <vt:lpstr>Download Clients &amp; Servers</vt:lpstr>
      <vt:lpstr>SQL Server Architecture</vt:lpstr>
      <vt:lpstr>Database Table Elements</vt:lpstr>
      <vt:lpstr>Structured Query Language</vt:lpstr>
      <vt:lpstr>Data Types in SQL Server</vt:lpstr>
      <vt:lpstr>Data Types in SQL Server (1)</vt:lpstr>
      <vt:lpstr>Size of Textual Characters</vt:lpstr>
      <vt:lpstr>Data Types in SQL Server (2)</vt:lpstr>
      <vt:lpstr>Date and Time in SQL Server </vt:lpstr>
      <vt:lpstr>Database Modelling</vt:lpstr>
      <vt:lpstr>Creating a New Database</vt:lpstr>
      <vt:lpstr>Creating Tables (1)</vt:lpstr>
      <vt:lpstr>Creating Tables (2)</vt:lpstr>
      <vt:lpstr>Creating Tables (3)</vt:lpstr>
      <vt:lpstr>Creating Tables (4)</vt:lpstr>
      <vt:lpstr>Storing and Retrieving Data (1)</vt:lpstr>
      <vt:lpstr>Storing and Retrieving Data (2)</vt:lpstr>
      <vt:lpstr>Altering Tables</vt:lpstr>
      <vt:lpstr>Basic SQL Queries</vt:lpstr>
      <vt:lpstr>SQL Queries</vt:lpstr>
      <vt:lpstr>Table Creation in SQL</vt:lpstr>
      <vt:lpstr>Retrieve Records in SQL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Databases. Data Definition and Data Types</dc:title>
  <dc:subject>Databases Basics - MS SQL Server - Practical Training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47</cp:revision>
  <dcterms:created xsi:type="dcterms:W3CDTF">2018-05-23T13:08:44Z</dcterms:created>
  <dcterms:modified xsi:type="dcterms:W3CDTF">2021-01-11T12:32:42Z</dcterms:modified>
  <cp:category>db;databases;sql;programming;computer programming;software development</cp:category>
</cp:coreProperties>
</file>