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402" r:id="rId2"/>
    <p:sldId id="493" r:id="rId3"/>
    <p:sldId id="508" r:id="rId4"/>
    <p:sldId id="473" r:id="rId5"/>
    <p:sldId id="550" r:id="rId6"/>
    <p:sldId id="551" r:id="rId7"/>
    <p:sldId id="552" r:id="rId8"/>
    <p:sldId id="580" r:id="rId9"/>
    <p:sldId id="553" r:id="rId10"/>
    <p:sldId id="554" r:id="rId11"/>
    <p:sldId id="555" r:id="rId12"/>
    <p:sldId id="556" r:id="rId13"/>
    <p:sldId id="480" r:id="rId14"/>
    <p:sldId id="557" r:id="rId15"/>
    <p:sldId id="558" r:id="rId16"/>
    <p:sldId id="560" r:id="rId17"/>
    <p:sldId id="559" r:id="rId18"/>
    <p:sldId id="561" r:id="rId19"/>
    <p:sldId id="562" r:id="rId20"/>
    <p:sldId id="563" r:id="rId21"/>
    <p:sldId id="564" r:id="rId22"/>
    <p:sldId id="565" r:id="rId23"/>
    <p:sldId id="539" r:id="rId24"/>
    <p:sldId id="566" r:id="rId25"/>
    <p:sldId id="567" r:id="rId26"/>
    <p:sldId id="568" r:id="rId27"/>
    <p:sldId id="569" r:id="rId28"/>
    <p:sldId id="570" r:id="rId29"/>
    <p:sldId id="571" r:id="rId30"/>
    <p:sldId id="349" r:id="rId31"/>
    <p:sldId id="401" r:id="rId32"/>
    <p:sldId id="578" r:id="rId33"/>
    <p:sldId id="576" r:id="rId34"/>
    <p:sldId id="405" r:id="rId35"/>
    <p:sldId id="57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07F491F-5882-457B-8410-40135995DF6C}">
          <p14:sldIdLst>
            <p14:sldId id="402"/>
            <p14:sldId id="493"/>
            <p14:sldId id="508"/>
          </p14:sldIdLst>
        </p14:section>
        <p14:section name="ADO.NET" id="{30F33BA1-7E4E-4246-B52B-05EAC6EA3782}">
          <p14:sldIdLst>
            <p14:sldId id="473"/>
            <p14:sldId id="550"/>
            <p14:sldId id="551"/>
            <p14:sldId id="552"/>
            <p14:sldId id="580"/>
            <p14:sldId id="553"/>
            <p14:sldId id="554"/>
            <p14:sldId id="555"/>
            <p14:sldId id="556"/>
          </p14:sldIdLst>
        </p14:section>
        <p14:section name="Accessing SQL Server from ADO.NET" id="{7011A330-3BFD-4B1F-9823-AACA75526DCC}">
          <p14:sldIdLst>
            <p14:sldId id="480"/>
            <p14:sldId id="557"/>
            <p14:sldId id="558"/>
            <p14:sldId id="560"/>
            <p14:sldId id="559"/>
            <p14:sldId id="561"/>
            <p14:sldId id="562"/>
            <p14:sldId id="563"/>
            <p14:sldId id="564"/>
            <p14:sldId id="565"/>
          </p14:sldIdLst>
        </p14:section>
        <p14:section name="SQL Injection" id="{FB9E6B79-2B36-4548-8FF4-8B21A8ABCC72}">
          <p14:sldIdLst>
            <p14:sldId id="539"/>
            <p14:sldId id="566"/>
            <p14:sldId id="567"/>
            <p14:sldId id="568"/>
            <p14:sldId id="569"/>
            <p14:sldId id="570"/>
            <p14:sldId id="571"/>
          </p14:sldIdLst>
        </p14:section>
        <p14:section name="Conclusion" id="{8B49B01B-FAFC-440E-A6C4-46C59D49C2EC}">
          <p14:sldIdLst>
            <p14:sldId id="349"/>
            <p14:sldId id="401"/>
            <p14:sldId id="578"/>
            <p14:sldId id="576"/>
            <p14:sldId id="405"/>
            <p14:sldId id="5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06" d="100"/>
          <a:sy n="106" d="100"/>
        </p:scale>
        <p:origin x="846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804B48A-483B-454F-B414-6B126BF704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5027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F5DA9C-1047-460F-B6FD-8A407C0E32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0837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A06664-9C0A-40DF-950E-777650B7B7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0116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979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9492D4-B8BB-4670-96F6-AA28468FC3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0772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287CB4F-19D0-4392-929F-33701C9D7F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05104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6D69F17-EB1A-476C-B809-46654DE6A4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98796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62BF895-3A66-41F3-B9BD-CE736A4C8C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51822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CBA489-CB82-4B42-9AF5-0A4B2122BE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6389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B9BEADF-05B2-4376-93F6-9826E7F239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9338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79D379E-916D-46E8-951B-36ABE05687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3508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BEC87A-2057-4E8F-B09F-247005666D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1561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10B338-2596-4EF8-BB75-3B2520A6FA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8876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02DC07B-7D12-4FF9-BFA7-47EAAA9796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8168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BFFBB2-2683-4EAD-BFE9-3E39C26E6A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34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C8AECB-597F-4B78-8D32-2FBBE989A5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8246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7EECB2-82E3-47F5-99E8-C27B938D21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2491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8BEAA3-BA1B-46BF-8018-65D535A292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98153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2.jpe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5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SqlClie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ADO.NET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8" name="Picture 4" descr="Image result for ado png">
            <a:extLst>
              <a:ext uri="{FF2B5EF4-FFF2-40B4-BE49-F238E27FC236}">
                <a16:creationId xmlns:a16="http://schemas.microsoft.com/office/drawing/2014/main" id="{1457C9A4-CF11-4122-BE5A-DA47323BC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000" y="2889466"/>
            <a:ext cx="4607250" cy="107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7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ORM data access model </a:t>
            </a:r>
            <a:r>
              <a:rPr lang="en-US" dirty="0"/>
              <a:t>(Entity Framework Core)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Maps </a:t>
            </a:r>
            <a:r>
              <a:rPr lang="en-US" b="1" dirty="0">
                <a:solidFill>
                  <a:schemeClr val="bg1"/>
                </a:solidFill>
              </a:rPr>
              <a:t>database tables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Objects can be </a:t>
            </a:r>
            <a:r>
              <a:rPr lang="en-US" b="1" dirty="0">
                <a:solidFill>
                  <a:schemeClr val="bg1"/>
                </a:solidFill>
              </a:rPr>
              <a:t>automatically persisted </a:t>
            </a:r>
            <a:r>
              <a:rPr lang="en-US" dirty="0"/>
              <a:t>in the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operate in both connected and disconnected modes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(Object-relational Mapping)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DDE833-3B63-4CF7-95EB-521A32118FAD}"/>
              </a:ext>
            </a:extLst>
          </p:cNvPr>
          <p:cNvGrpSpPr/>
          <p:nvPr/>
        </p:nvGrpSpPr>
        <p:grpSpPr>
          <a:xfrm>
            <a:off x="3086971" y="3918218"/>
            <a:ext cx="5985000" cy="1440000"/>
            <a:chOff x="2278724" y="4800600"/>
            <a:chExt cx="7855876" cy="1669500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5345114" y="4800600"/>
              <a:ext cx="2351086" cy="12954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36000" rIns="36000">
              <a:noAutofit/>
              <a:scene3d>
                <a:camera prst="orthographicFront"/>
                <a:lightRig rig="threePt" dir="t"/>
              </a:scene3d>
              <a:sp3d extrusionH="57150">
                <a:bevelT h="25400" prst="softRound"/>
              </a:sp3d>
            </a:bodyPr>
            <a:lstStyle/>
            <a:p>
              <a:pPr algn="ctr" eaLnBrk="0" hangingPunct="0">
                <a:lnSpc>
                  <a:spcPct val="9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ORM</a:t>
              </a:r>
            </a:p>
            <a:p>
              <a:pPr algn="ctr" eaLnBrk="0" hangingPunct="0">
                <a:lnSpc>
                  <a:spcPct val="9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Framework</a:t>
              </a:r>
            </a:p>
          </p:txBody>
        </p:sp>
        <p:sp>
          <p:nvSpPr>
            <p:cNvPr id="6" name="Rounded Rectangle 5"/>
            <p:cNvSpPr>
              <a:spLocks noChangeArrowheads="1"/>
            </p:cNvSpPr>
            <p:nvPr/>
          </p:nvSpPr>
          <p:spPr bwMode="auto">
            <a:xfrm>
              <a:off x="2278724" y="4808538"/>
              <a:ext cx="2159000" cy="1287462"/>
            </a:xfrm>
            <a:prstGeom prst="roundRect">
              <a:avLst>
                <a:gd name="adj" fmla="val 385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txBody>
            <a:bodyPr wrap="square">
              <a:noAutofit/>
              <a:scene3d>
                <a:camera prst="orthographicFront"/>
                <a:lightRig rig="threePt" dir="t"/>
              </a:scene3d>
              <a:sp3d extrusionH="57150">
                <a:bevelT h="25400" prst="softRound"/>
              </a:sp3d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OO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Programming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Language</a:t>
              </a:r>
            </a:p>
          </p:txBody>
        </p:sp>
        <p:pic>
          <p:nvPicPr>
            <p:cNvPr id="15" name="Picture 2" descr="http://dryicons.com/images/icon_sets/aesthetica/png/128x128/databas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8200" y="4800600"/>
              <a:ext cx="1676400" cy="1295400"/>
            </a:xfrm>
            <a:prstGeom prst="rect">
              <a:avLst/>
            </a:prstGeom>
            <a:noFill/>
          </p:spPr>
        </p:pic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8763625" y="6128468"/>
              <a:ext cx="1077987" cy="3416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extrusionH="57150">
                <a:bevelT h="25400" prst="softRound"/>
              </a:sp3d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b="1" dirty="0"/>
                <a:t>Database</a:t>
              </a:r>
              <a:endParaRPr lang="bg-BG" b="1" dirty="0"/>
            </a:p>
          </p:txBody>
        </p:sp>
        <p:sp>
          <p:nvSpPr>
            <p:cNvPr id="11" name="Right Arrow 10"/>
            <p:cNvSpPr/>
            <p:nvPr/>
          </p:nvSpPr>
          <p:spPr bwMode="auto">
            <a:xfrm flipV="1">
              <a:off x="4796523" y="5410200"/>
              <a:ext cx="364677" cy="14673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ight Arrow 11"/>
            <p:cNvSpPr/>
            <p:nvPr/>
          </p:nvSpPr>
          <p:spPr bwMode="auto">
            <a:xfrm rot="10800000" flipV="1">
              <a:off x="4614184" y="5410200"/>
              <a:ext cx="364677" cy="14673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ight Arrow 12"/>
            <p:cNvSpPr/>
            <p:nvPr/>
          </p:nvSpPr>
          <p:spPr bwMode="auto">
            <a:xfrm flipV="1">
              <a:off x="8070165" y="5410200"/>
              <a:ext cx="364677" cy="14673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10800000" flipV="1">
              <a:off x="7887826" y="5410200"/>
              <a:ext cx="364677" cy="14673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EA2C68BB-269D-4FEA-B772-36B8A13D82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1161869-C37F-43FB-802C-EF1938A91867}"/>
              </a:ext>
            </a:extLst>
          </p:cNvPr>
          <p:cNvGrpSpPr/>
          <p:nvPr/>
        </p:nvGrpSpPr>
        <p:grpSpPr>
          <a:xfrm>
            <a:off x="3576000" y="5358218"/>
            <a:ext cx="4642245" cy="1366673"/>
            <a:chOff x="2811176" y="3444774"/>
            <a:chExt cx="9184058" cy="278816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EBB2A18-9007-4971-B08F-BD1142213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4386" y="3444774"/>
              <a:ext cx="5770848" cy="2788162"/>
            </a:xfrm>
            <a:prstGeom prst="roundRect">
              <a:avLst>
                <a:gd name="adj" fmla="val 8070"/>
              </a:avLst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3F36CD8-69A2-4E72-8D2D-2BB2CEDFC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11176" y="3543293"/>
              <a:ext cx="2420391" cy="2591124"/>
            </a:xfrm>
            <a:prstGeom prst="rect">
              <a:avLst/>
            </a:prstGeom>
          </p:spPr>
        </p:pic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200D28F6-6916-4D1D-945F-77E532D00902}"/>
                </a:ext>
              </a:extLst>
            </p:cNvPr>
            <p:cNvSpPr/>
            <p:nvPr/>
          </p:nvSpPr>
          <p:spPr>
            <a:xfrm>
              <a:off x="5669685" y="4555452"/>
              <a:ext cx="595859" cy="56680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28100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benefits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Less code</a:t>
            </a:r>
          </a:p>
          <a:p>
            <a:pPr lvl="1">
              <a:buClr>
                <a:schemeClr val="tx1"/>
              </a:buClr>
            </a:pPr>
            <a:r>
              <a:rPr lang="da-DK" dirty="0"/>
              <a:t>Use objects with </a:t>
            </a:r>
            <a:r>
              <a:rPr lang="da-DK" b="1" dirty="0">
                <a:solidFill>
                  <a:schemeClr val="bg1"/>
                </a:solidFill>
              </a:rPr>
              <a:t>associations</a:t>
            </a:r>
            <a:r>
              <a:rPr lang="da-DK" dirty="0"/>
              <a:t> instead of tables and SQL</a:t>
            </a:r>
          </a:p>
          <a:p>
            <a:pPr lvl="1">
              <a:buClr>
                <a:schemeClr val="tx1"/>
              </a:buClr>
            </a:pPr>
            <a:r>
              <a:rPr lang="da-DK" dirty="0"/>
              <a:t>Integrated object query mechanism</a:t>
            </a:r>
          </a:p>
          <a:p>
            <a:r>
              <a:rPr lang="en-US" dirty="0"/>
              <a:t>ORM drawbacks:</a:t>
            </a:r>
          </a:p>
          <a:p>
            <a:pPr lvl="1"/>
            <a:r>
              <a:rPr lang="en-US" dirty="0"/>
              <a:t>Less flexibility</a:t>
            </a:r>
          </a:p>
          <a:p>
            <a:pPr lvl="2"/>
            <a:r>
              <a:rPr lang="en-US" dirty="0"/>
              <a:t>SQL is automatically generated</a:t>
            </a:r>
          </a:p>
          <a:p>
            <a:pPr lvl="1"/>
            <a:r>
              <a:rPr lang="en-US" dirty="0"/>
              <a:t>Performance issues (sometimes)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– Benefits and Problems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F99226-D64B-4691-986A-0601870091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Entity Framework Core </a:t>
            </a:r>
            <a:r>
              <a:rPr lang="en-US" dirty="0"/>
              <a:t>is a generic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framework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Create entity data model mapping the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Open an object context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Retrieve data with LINQ / modify the tables in the object </a:t>
            </a:r>
            <a:br>
              <a:rPr lang="en-US" dirty="0"/>
            </a:br>
            <a:r>
              <a:rPr lang="en-US" dirty="0"/>
              <a:t>context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Persist the object context changes into the DB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Connection is automatically managed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ADO.NET: Entity Framework Core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7A6A4B3-CD4B-4515-B146-08B001299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036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EFEA-18F6-43FD-9840-AE294CA6DE6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/>
              <a:t>Accessing SQL Server from ADO.NET</a:t>
            </a:r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146B3E3C-0C0D-4D01-BD63-E81C5B5E9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2192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77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SqlConnection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Establish database connection to</a:t>
            </a:r>
            <a:r>
              <a:rPr lang="bg-BG" dirty="0"/>
              <a:t> SQL Server 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SqlCommand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Executes SQL commands on the</a:t>
            </a:r>
            <a:r>
              <a:rPr lang="bg-BG" dirty="0"/>
              <a:t> SQL Server</a:t>
            </a:r>
            <a:r>
              <a:rPr lang="en-US" dirty="0"/>
              <a:t> through an established </a:t>
            </a:r>
            <a:br>
              <a:rPr lang="en-US" dirty="0"/>
            </a:br>
            <a:r>
              <a:rPr lang="en-US" dirty="0"/>
              <a:t>connection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Could accept parameters (</a:t>
            </a:r>
            <a:r>
              <a:rPr lang="en-US" b="1" noProof="1">
                <a:solidFill>
                  <a:schemeClr val="bg1"/>
                </a:solidFill>
              </a:rPr>
              <a:t>SQLParameter</a:t>
            </a:r>
            <a:r>
              <a:rPr lang="en-US" dirty="0"/>
              <a:t>)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SqlDataReader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Retrieves data (record set) from</a:t>
            </a:r>
            <a:r>
              <a:rPr lang="bg-BG" dirty="0"/>
              <a:t> SQL 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as a result of SQL query execution</a:t>
            </a:r>
            <a:endParaRPr lang="bg-BG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SqlClient Data Provider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8ED89B2-A883-42FB-B03A-A42A19ECC7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119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SqlConnection</a:t>
            </a:r>
            <a:r>
              <a:rPr lang="en-US" dirty="0"/>
              <a:t> establishes a connection to SQL Server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Requires a valid connection string</a:t>
            </a:r>
          </a:p>
          <a:p>
            <a:r>
              <a:rPr lang="en-US" dirty="0"/>
              <a:t>Connection string example:</a:t>
            </a:r>
          </a:p>
          <a:p>
            <a:endParaRPr lang="en-US" dirty="0"/>
          </a:p>
          <a:p>
            <a:r>
              <a:rPr lang="en-US" dirty="0"/>
              <a:t>Connecting to SQL Server: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noProof="1"/>
              <a:t>SqlConnection</a:t>
            </a:r>
            <a:r>
              <a:rPr lang="en-US"/>
              <a:t> Class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28863" y="3200401"/>
            <a:ext cx="7531098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Data Source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(local)\SQLEXPRESS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Initial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Catalog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SoftUni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Integrated Security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38624" y="4714204"/>
            <a:ext cx="753109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con = new SqlConnection(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@"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Server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=.;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Database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=SoftUni;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Integrated Security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con.Open();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367F9CA-9633-4784-9AE9-9672AE357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81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connection string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Defines the parameters needed to establish</a:t>
            </a:r>
            <a:br>
              <a:rPr lang="en-US" dirty="0"/>
            </a:br>
            <a:r>
              <a:rPr lang="en-US" dirty="0"/>
              <a:t>the connection to the database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Settings for </a:t>
            </a:r>
            <a:r>
              <a:rPr lang="en-US" b="1" dirty="0">
                <a:solidFill>
                  <a:schemeClr val="bg1"/>
                </a:solidFill>
              </a:rPr>
              <a:t>SQL Server connections</a:t>
            </a:r>
            <a:r>
              <a:rPr lang="en-US" dirty="0"/>
              <a:t>: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Source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bg-BG" b="1" dirty="0">
                <a:solidFill>
                  <a:schemeClr val="bg1"/>
                </a:solidFill>
              </a:rPr>
              <a:t>Server </a:t>
            </a:r>
            <a:r>
              <a:rPr lang="bg-BG" dirty="0"/>
              <a:t>– </a:t>
            </a:r>
            <a:r>
              <a:rPr lang="en-US" dirty="0"/>
              <a:t>server name / IP address + database </a:t>
            </a:r>
            <a:br>
              <a:rPr lang="en-US" dirty="0"/>
            </a:br>
            <a:r>
              <a:rPr lang="en-US" dirty="0"/>
              <a:t>instance name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bg-BG" dirty="0"/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Initial Catalog </a:t>
            </a:r>
            <a:r>
              <a:rPr lang="bg-BG" dirty="0"/>
              <a:t>– </a:t>
            </a:r>
            <a:r>
              <a:rPr lang="en-US" dirty="0"/>
              <a:t>database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 ID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Password</a:t>
            </a:r>
            <a:r>
              <a:rPr lang="bg-BG" dirty="0"/>
              <a:t> – </a:t>
            </a:r>
            <a:r>
              <a:rPr lang="en-US" dirty="0"/>
              <a:t>credentials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Integrated Security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</a:t>
            </a:r>
            <a:r>
              <a:rPr lang="en-US" dirty="0"/>
              <a:t> false if credentials are provided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 Connection</a:t>
            </a:r>
            <a:r>
              <a:rPr lang="bg-BG"/>
              <a:t> </a:t>
            </a:r>
            <a:r>
              <a:rPr lang="en-US"/>
              <a:t>String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80270C-A54C-4EB8-9865-3B0E271D1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642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and opening connection to SQL Server </a:t>
            </a:r>
            <a:br>
              <a:rPr lang="en-US" dirty="0"/>
            </a:br>
            <a:r>
              <a:rPr lang="en-US" dirty="0"/>
              <a:t>(database </a:t>
            </a:r>
            <a:r>
              <a:rPr lang="en-US" b="1" noProof="1">
                <a:solidFill>
                  <a:schemeClr val="bg1"/>
                </a:solidFill>
              </a:rPr>
              <a:t>SoftUni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SqlConnection </a:t>
            </a:r>
            <a:r>
              <a:rPr lang="en-US"/>
              <a:t>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2575780"/>
            <a:ext cx="9144000" cy="344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dbCon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"Server=.\\SQLEXPRESS;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"Database=SoftUni;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"Integrated Security=true");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dbCon.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Open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using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(dbCon)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//TODO:</a:t>
            </a:r>
            <a:r>
              <a:rPr lang="en-US" sz="22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Use the connection to execute SQL commands here …</a:t>
            </a:r>
            <a:endParaRPr lang="bg-BG" sz="22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57710EE-0778-4FA5-91FE-E289D6751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199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Explicitly opening</a:t>
            </a:r>
            <a:r>
              <a:rPr lang="bg-BG" dirty="0"/>
              <a:t> </a:t>
            </a:r>
            <a:r>
              <a:rPr lang="en-US" dirty="0"/>
              <a:t>and closing a connection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Open()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Close() </a:t>
            </a:r>
            <a:r>
              <a:rPr lang="en-US" dirty="0"/>
              <a:t>methods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Works through the connection pool</a:t>
            </a:r>
            <a:endParaRPr lang="bg-BG" dirty="0"/>
          </a:p>
          <a:p>
            <a:r>
              <a:rPr lang="en-US" dirty="0"/>
              <a:t>DB connections are </a:t>
            </a:r>
            <a:r>
              <a:rPr lang="en-US" b="1" noProof="1">
                <a:solidFill>
                  <a:schemeClr val="bg1"/>
                </a:solidFill>
              </a:rPr>
              <a:t>IDisposable</a:t>
            </a:r>
            <a:r>
              <a:rPr lang="en-US" dirty="0"/>
              <a:t> objects</a:t>
            </a:r>
            <a:endParaRPr lang="en-US" noProof="1"/>
          </a:p>
          <a:p>
            <a:pPr lvl="1"/>
            <a:r>
              <a:rPr lang="en-US" dirty="0"/>
              <a:t>Always use the </a:t>
            </a: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/>
              <a:t> construct in C#!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</a:t>
            </a:r>
            <a:r>
              <a:rPr lang="bg-BG"/>
              <a:t> SqlConnection</a:t>
            </a:r>
            <a:endParaRPr lang="en-US" dirty="0"/>
          </a:p>
        </p:txBody>
      </p:sp>
      <p:pic>
        <p:nvPicPr>
          <p:cNvPr id="2050" name="Picture 2" descr="Image result for sql png">
            <a:extLst>
              <a:ext uri="{FF2B5EF4-FFF2-40B4-BE49-F238E27FC236}">
                <a16:creationId xmlns:a16="http://schemas.microsoft.com/office/drawing/2014/main" id="{FF857C3B-E42E-49B8-A96B-EC782812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968191"/>
            <a:ext cx="28829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C5B03EB-78EC-44D2-AD4F-B2CF13E6A0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130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4"/>
            <a:ext cx="11818096" cy="5661876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More important methods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ExecuteScalar()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Returns a single value</a:t>
            </a:r>
            <a:r>
              <a:rPr lang="bg-BG" dirty="0"/>
              <a:t> </a:t>
            </a:r>
            <a:r>
              <a:rPr lang="en-US" dirty="0"/>
              <a:t>- the value in the first column of the</a:t>
            </a:r>
            <a:r>
              <a:rPr lang="bg-BG" dirty="0"/>
              <a:t> </a:t>
            </a:r>
            <a:r>
              <a:rPr lang="en-US" dirty="0"/>
              <a:t>first row of the</a:t>
            </a:r>
            <a:br>
              <a:rPr lang="en-US" dirty="0"/>
            </a:br>
            <a:r>
              <a:rPr lang="en-US" dirty="0"/>
              <a:t>result set (as </a:t>
            </a:r>
            <a:r>
              <a:rPr lang="en-US" b="1" noProof="1">
                <a:solidFill>
                  <a:schemeClr val="bg1"/>
                </a:solidFill>
              </a:rPr>
              <a:t>System.Object</a:t>
            </a:r>
            <a:r>
              <a:rPr lang="en-US" dirty="0"/>
              <a:t>)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ExecuteReader()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Returns a </a:t>
            </a:r>
            <a:r>
              <a:rPr lang="en-US" b="1" noProof="1">
                <a:solidFill>
                  <a:schemeClr val="bg1"/>
                </a:solidFill>
              </a:rPr>
              <a:t>SqlDataReader</a:t>
            </a:r>
          </a:p>
          <a:p>
            <a:pPr lvl="3">
              <a:buClr>
                <a:schemeClr val="tx1"/>
              </a:buClr>
            </a:pPr>
            <a:r>
              <a:rPr lang="en-US" dirty="0"/>
              <a:t>It is a cursor over the returned records (result set)</a:t>
            </a:r>
            <a:endParaRPr lang="bg-BG" dirty="0"/>
          </a:p>
          <a:p>
            <a:pPr lvl="2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CommandBehavior</a:t>
            </a:r>
            <a:r>
              <a:rPr lang="bg-BG" dirty="0"/>
              <a:t> </a:t>
            </a:r>
            <a:r>
              <a:rPr lang="en-US" dirty="0"/>
              <a:t>– assigns some options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ExecuteNonQuery()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Used for non-query SQL commands, e.g. </a:t>
            </a:r>
            <a:r>
              <a:rPr lang="en-US" b="1" dirty="0">
                <a:solidFill>
                  <a:schemeClr val="bg1"/>
                </a:solidFill>
              </a:rPr>
              <a:t>INSERT</a:t>
            </a:r>
            <a:r>
              <a:rPr lang="en-US" sz="2900" dirty="0"/>
              <a:t>,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sz="2900" dirty="0"/>
              <a:t>,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sz="2900" dirty="0"/>
              <a:t>, 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Returns the number of affected rows</a:t>
            </a:r>
            <a:r>
              <a:rPr lang="bg-BG" dirty="0"/>
              <a:t> (</a:t>
            </a:r>
            <a:r>
              <a:rPr lang="bg-BG" b="1" dirty="0" err="1">
                <a:solidFill>
                  <a:schemeClr val="bg1"/>
                </a:solidFill>
              </a:rPr>
              <a:t>int</a:t>
            </a:r>
            <a:r>
              <a:rPr lang="bg-BG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/>
              <a:t>SqlCommand</a:t>
            </a:r>
            <a:r>
              <a:rPr lang="en-US" dirty="0"/>
              <a:t> Class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90F4375-A9A1-40F2-B367-6C2F64559C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537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600" dirty="0"/>
              <a:t>ADO.NET</a:t>
            </a:r>
          </a:p>
          <a:p>
            <a:r>
              <a:rPr lang="en-US" sz="3600" dirty="0"/>
              <a:t>Accessing SQL Server from ADO.NET</a:t>
            </a:r>
          </a:p>
          <a:p>
            <a:r>
              <a:rPr lang="en-US" sz="3600" dirty="0"/>
              <a:t>SQL Injection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36A3E22-063D-406C-B612-0E2D817AA7F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5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SqlCommand</a:t>
            </a:r>
            <a:r>
              <a:rPr lang="en-US" dirty="0"/>
              <a:t>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1382352"/>
            <a:ext cx="10287000" cy="45612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dbCon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"Server=.;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"Database=SoftUni;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"Integrated Security=true");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dbCon.Open();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using(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SqlCommand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command = new 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SqlCommand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"SELECT COUNT(*) FROM Employees"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int employeesCount = (int) 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command.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Execute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Scalar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Console.WriteLine("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Employees count: 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{0} ",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employeesCount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3274906-3454-468D-A7C8-620D0188E0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4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SqlDataReader</a:t>
            </a:r>
            <a:r>
              <a:rPr lang="en-US" dirty="0"/>
              <a:t> retrieves a sequence of records</a:t>
            </a:r>
            <a:r>
              <a:rPr lang="bg-BG" dirty="0"/>
              <a:t> (</a:t>
            </a:r>
            <a:r>
              <a:rPr lang="en-US" dirty="0"/>
              <a:t>cursor</a:t>
            </a:r>
            <a:r>
              <a:rPr lang="bg-BG" dirty="0"/>
              <a:t>) </a:t>
            </a:r>
            <a:r>
              <a:rPr lang="en-US" dirty="0"/>
              <a:t>returned </a:t>
            </a:r>
            <a:br>
              <a:rPr lang="en-US" dirty="0"/>
            </a:br>
            <a:r>
              <a:rPr lang="en-US" dirty="0"/>
              <a:t>as</a:t>
            </a:r>
            <a:r>
              <a:rPr lang="bg-BG" dirty="0"/>
              <a:t> </a:t>
            </a:r>
            <a:r>
              <a:rPr lang="en-US" dirty="0"/>
              <a:t>result of an SQL command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Data is available for reading only (can't be changed)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Forward-only row processing (no move back)</a:t>
            </a:r>
          </a:p>
          <a:p>
            <a:pPr>
              <a:buClr>
                <a:schemeClr val="tx1"/>
              </a:buClr>
            </a:pPr>
            <a:r>
              <a:rPr lang="en-US" dirty="0"/>
              <a:t>Important properties and methods</a:t>
            </a:r>
            <a:r>
              <a:rPr lang="bg-BG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Read() </a:t>
            </a:r>
            <a:r>
              <a:rPr lang="en-US" dirty="0"/>
              <a:t>– moves the cursor forward and returns</a:t>
            </a:r>
            <a:r>
              <a:rPr lang="bg-BG" dirty="0"/>
              <a:t> </a:t>
            </a:r>
            <a:r>
              <a:rPr lang="en-US" dirty="0"/>
              <a:t>false if there is no</a:t>
            </a:r>
            <a:br>
              <a:rPr lang="en-US" dirty="0"/>
            </a:br>
            <a:r>
              <a:rPr lang="en-US" dirty="0"/>
              <a:t>next record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Indexer[]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 </a:t>
            </a:r>
            <a:r>
              <a:rPr lang="en-US" dirty="0"/>
              <a:t>retrieves the value in the current record by given column name or index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Close() </a:t>
            </a:r>
            <a:r>
              <a:rPr lang="bg-BG" dirty="0"/>
              <a:t>– </a:t>
            </a:r>
            <a:r>
              <a:rPr lang="en-US" dirty="0"/>
              <a:t>closes the cursor</a:t>
            </a:r>
            <a:r>
              <a:rPr lang="bg-BG" dirty="0"/>
              <a:t> </a:t>
            </a:r>
            <a:r>
              <a:rPr lang="en-US" dirty="0"/>
              <a:t>and releases resources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</a:t>
            </a:r>
            <a:r>
              <a:rPr lang="bg-BG"/>
              <a:t> SqlDataReader</a:t>
            </a:r>
            <a:r>
              <a:rPr lang="en-US"/>
              <a:t> Class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106F2C-1605-42CD-ACB2-E6B2670ECF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777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SqlDataReader</a:t>
            </a:r>
            <a:r>
              <a:rPr lang="en-US" dirty="0"/>
              <a:t>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184772"/>
            <a:ext cx="11125200" cy="55861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dbCon = new SqlConnection(…);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dbCon.Open();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using(dbCon)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1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SqlCommand command = new SqlCommand(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"SELECT * FROM Employees"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SqlDataReader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reader = command.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ExecuteReader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using (reader)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while (reader.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Read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string firstName = (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tring)reader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FirstName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string lastName = (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tring)reader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LastName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decimal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= (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decimal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)reader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Console.WriteLine("{0} {1} - {2}",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firstName, lastName,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648200" y="3352800"/>
            <a:ext cx="2819400" cy="868779"/>
          </a:xfrm>
          <a:prstGeom prst="wedgeRoundRectCallout">
            <a:avLst>
              <a:gd name="adj1" fmla="val -60289"/>
              <a:gd name="adj2" fmla="val 23826"/>
              <a:gd name="adj3" fmla="val 16667"/>
            </a:avLst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 more rows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until finished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5F561CF-AF87-417A-8CF3-5C8C127A0A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5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BE12B3-2385-4013-AA52-26C4940F830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SQL Injection</a:t>
            </a:r>
          </a:p>
        </p:txBody>
      </p:sp>
      <p:pic>
        <p:nvPicPr>
          <p:cNvPr id="3074" name="Picture 2" descr="Image result for sql injection png">
            <a:extLst>
              <a:ext uri="{FF2B5EF4-FFF2-40B4-BE49-F238E27FC236}">
                <a16:creationId xmlns:a16="http://schemas.microsoft.com/office/drawing/2014/main" id="{2EACDC4C-78C0-417C-BFA5-05D05A789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27251"/>
            <a:ext cx="3505200" cy="217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CCBFF34B-E6AB-4199-B9C9-2EF47A1F47B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 is SQL Injection? How to Prevent It?</a:t>
            </a:r>
          </a:p>
        </p:txBody>
      </p:sp>
    </p:spTree>
    <p:extLst>
      <p:ext uri="{BB962C8B-B14F-4D97-AF65-F5344CB8AC3E}">
        <p14:creationId xmlns:p14="http://schemas.microsoft.com/office/powerpoint/2010/main" val="397948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 Injection? (1)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90600" y="1588930"/>
            <a:ext cx="10210800" cy="493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bool IsPasswordValid(string username, string password)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string sql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sym typeface="Wingdings" pitchFamily="2" charset="2"/>
              </a:rPr>
              <a:t>  $"SELECT COUNT(*) FROM Users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$"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sym typeface="Wingdings" pitchFamily="2" charset="2"/>
              </a:rPr>
              <a:t>WHERE UserName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'{username}'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sym typeface="Wingdings" pitchFamily="2" charset="2"/>
              </a:rPr>
              <a:t> AND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$"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sym typeface="Wingdings" pitchFamily="2" charset="2"/>
              </a:rPr>
              <a:t>PasswordHash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'{CalcSHA1(password)}'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SqlCommand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cmd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= new SqlCommand(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nection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int matchedUsersCount = (int)cmd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.Execute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Scalar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return matchedUsersCount &gt; 0;</a:t>
            </a:r>
            <a:endParaRPr lang="bg-BG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05BB34A-10BF-48A3-9A16-586120A394E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 Injection? (2)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6069" y="2209800"/>
            <a:ext cx="11657012" cy="333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bool normalLogin =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IsPasswordValid("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peter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");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bool sqlInjectedLogin =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IsPasswordValid("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or 1=1 --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");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bool evilHackerCreatesNewUser =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IsPasswordValid("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INSERT INTO Users VALUES('hacker','') --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  <a:endParaRPr lang="bg-BG" sz="26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8A1320F-E407-44FA-B471-0BE3C5303E9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53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 following SQL commands are executed:</a:t>
            </a:r>
          </a:p>
          <a:p>
            <a:pPr lvl="1"/>
            <a:r>
              <a:rPr lang="en-US" dirty="0"/>
              <a:t>Usual password check (no SQL injection):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SQL-injected password check: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SQL-injected INSERT command:</a:t>
            </a:r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SQL Injection Work?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66800" y="2534674"/>
            <a:ext cx="7848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sz="20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peter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AND PasswordHash = 'XOwXWxZePV5iyeE86Ejvb+rIG/8='</a:t>
            </a:r>
            <a:endParaRPr lang="bg-BG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66800" y="3845657"/>
            <a:ext cx="7848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'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or 1=1</a:t>
            </a:r>
            <a:b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--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sz="20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AND PasswordHash = 'XOwXWxZePV5iyeE86Ejvb+rIG/8='</a:t>
            </a:r>
            <a:endParaRPr lang="bg-BG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66800" y="5288821"/>
            <a:ext cx="78486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'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b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INSERT INTO Users VALUES('hacker','')</a:t>
            </a:r>
            <a:b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--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AND PasswordHash = 'XOwXWxZePV5iyeE86Ejvb+rIG/8='</a:t>
            </a:r>
            <a:endParaRPr lang="bg-BG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FDA057F-5FBE-44E8-9B3E-19382FA039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573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Ways to prevent the SQL injection:</a:t>
            </a:r>
          </a:p>
          <a:p>
            <a:pPr lvl="1"/>
            <a:r>
              <a:rPr lang="en-US" dirty="0"/>
              <a:t>SQL-escape all data coming from the user: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Not recommended: use as last resort only!</a:t>
            </a:r>
          </a:p>
          <a:p>
            <a:pPr lvl="1"/>
            <a:r>
              <a:rPr lang="en-US" dirty="0"/>
              <a:t>Preferred approach:</a:t>
            </a:r>
          </a:p>
          <a:p>
            <a:pPr lvl="2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parameterized queries</a:t>
            </a:r>
          </a:p>
          <a:p>
            <a:pPr lvl="2"/>
            <a:r>
              <a:rPr lang="en-US" dirty="0"/>
              <a:t>Separate the SQL command from its arguments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66800" y="2351316"/>
            <a:ext cx="9067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string escapedUsername = username.Replace("'", "''");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string sql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WHERE UserName = '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 escapedUsername +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and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PasswordHash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= '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 CalcSHA1(password) +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469301-0979-4DF0-8E81-5A22256757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986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are</a:t>
            </a:r>
            <a:r>
              <a:rPr lang="bg-BG" dirty="0"/>
              <a:t> </a:t>
            </a:r>
            <a:r>
              <a:rPr lang="en-US" b="1" noProof="1">
                <a:solidFill>
                  <a:schemeClr val="bg1"/>
                </a:solidFill>
              </a:rPr>
              <a:t>SqlParameters</a:t>
            </a:r>
            <a:r>
              <a:rPr lang="bg-BG" dirty="0"/>
              <a:t>?</a:t>
            </a:r>
          </a:p>
          <a:p>
            <a:pPr lvl="1"/>
            <a:r>
              <a:rPr lang="bg-BG" dirty="0"/>
              <a:t>SQL </a:t>
            </a:r>
            <a:r>
              <a:rPr lang="en-US" dirty="0"/>
              <a:t>queries and stored procedures</a:t>
            </a:r>
            <a:r>
              <a:rPr lang="bg-BG" dirty="0"/>
              <a:t> </a:t>
            </a:r>
            <a:r>
              <a:rPr lang="en-US" dirty="0"/>
              <a:t>can have input and output </a:t>
            </a:r>
            <a:br>
              <a:rPr lang="en-US" dirty="0"/>
            </a:br>
            <a:r>
              <a:rPr lang="en-US" dirty="0"/>
              <a:t>parameters</a:t>
            </a:r>
            <a:endParaRPr lang="bg-BG" dirty="0"/>
          </a:p>
          <a:p>
            <a:pPr lvl="1"/>
            <a:r>
              <a:rPr lang="en-US" dirty="0"/>
              <a:t>Accessed through the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bg-BG" dirty="0"/>
              <a:t> </a:t>
            </a:r>
            <a:r>
              <a:rPr lang="en-US" dirty="0"/>
              <a:t>property of the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SqlCommand</a:t>
            </a:r>
            <a:r>
              <a:rPr lang="bg-BG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Properties of </a:t>
            </a:r>
            <a:r>
              <a:rPr lang="en-US" b="1" noProof="1">
                <a:solidFill>
                  <a:schemeClr val="bg1"/>
                </a:solidFill>
              </a:rPr>
              <a:t>SqlParameter</a:t>
            </a:r>
            <a:r>
              <a:rPr lang="bg-BG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ParameterName</a:t>
            </a:r>
            <a:r>
              <a:rPr lang="bg-BG" dirty="0"/>
              <a:t> – </a:t>
            </a:r>
            <a:r>
              <a:rPr lang="en-US" dirty="0"/>
              <a:t>name of the parameter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DbType</a:t>
            </a:r>
            <a:r>
              <a:rPr lang="bg-BG" dirty="0"/>
              <a:t> – </a:t>
            </a:r>
            <a:r>
              <a:rPr lang="en-US" dirty="0"/>
              <a:t>SQL type</a:t>
            </a:r>
            <a:r>
              <a:rPr lang="bg-BG" dirty="0"/>
              <a:t> (</a:t>
            </a:r>
            <a:r>
              <a:rPr lang="bg-BG" b="1" dirty="0">
                <a:solidFill>
                  <a:schemeClr val="bg1"/>
                </a:solidFill>
              </a:rPr>
              <a:t>NVarChar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Timestamp</a:t>
            </a:r>
            <a:r>
              <a:rPr lang="bg-BG" dirty="0"/>
              <a:t>, …)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Size</a:t>
            </a:r>
            <a:r>
              <a:rPr lang="bg-BG" dirty="0"/>
              <a:t> – </a:t>
            </a:r>
            <a:r>
              <a:rPr lang="en-US" dirty="0"/>
              <a:t>size of the type</a:t>
            </a:r>
            <a:r>
              <a:rPr lang="bg-BG" dirty="0"/>
              <a:t> (</a:t>
            </a:r>
            <a:r>
              <a:rPr lang="en-US" dirty="0"/>
              <a:t>if applicable</a:t>
            </a:r>
            <a:r>
              <a:rPr lang="bg-BG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Direction</a:t>
            </a:r>
            <a:r>
              <a:rPr lang="bg-BG" dirty="0"/>
              <a:t> – </a:t>
            </a:r>
            <a:r>
              <a:rPr lang="en-US" dirty="0"/>
              <a:t>input / output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SqlParameter</a:t>
            </a:r>
            <a:r>
              <a:rPr lang="en-US" dirty="0"/>
              <a:t> Class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BE4BDE3-5B12-4C22-ABE3-3B6908D8E3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025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</a:t>
            </a:r>
            <a:r>
              <a:rPr lang="en-US"/>
              <a:t>Commands – Example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37668" y="1524000"/>
            <a:ext cx="11161858" cy="4713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void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InsertProject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(string name, string description, DateTime startDate)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SqlCommand cmd = new SqlCommand(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"INSERT INTO Projects " +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"(Name, Description, StartDate, EndDate) VALUES "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@name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@desc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@start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@end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)", dbCon);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@name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", name);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@desc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", description);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@start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", startDate);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cmd.ExecuteNonQuery();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4C614F-B089-4F3B-8063-65197F0D05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7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16FF76F-32B2-4C19-9E22-69BB2135C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678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ADO.NET provides an interface between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our apps and the database engine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Different engines can be used with other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data providers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SQL commands must be parametrized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to prevent malicious behavior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8EE2FB2-D5A6-47A1-A2A4-FD8CFF1E0E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960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2680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968ABA90-3B2C-4E52-B76E-48CF4338DB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466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EB607509-7CBB-4E01-AE68-6EBFD04F10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357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338735D-A106-4E8C-9168-0467D874AC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6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C9501F2-DF30-45EC-BC3C-9D8EF36073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68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619D-3D3C-4366-BA89-86CFBAF210D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ADO.NET</a:t>
            </a:r>
          </a:p>
        </p:txBody>
      </p:sp>
      <p:pic>
        <p:nvPicPr>
          <p:cNvPr id="2050" name="Picture 2" descr="Image result for ado.net architectur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769" y="838200"/>
            <a:ext cx="365046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18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ADO.NET is a standard </a:t>
            </a:r>
            <a:r>
              <a:rPr lang="en-US" b="1" dirty="0">
                <a:solidFill>
                  <a:schemeClr val="bg1"/>
                </a:solidFill>
              </a:rPr>
              <a:t>.NET class library </a:t>
            </a:r>
            <a:r>
              <a:rPr lang="en-US" dirty="0"/>
              <a:t>for accessing </a:t>
            </a:r>
            <a:br>
              <a:rPr lang="en-US" dirty="0"/>
            </a:br>
            <a:r>
              <a:rPr lang="en-US" dirty="0"/>
              <a:t>databases, processing data and XML</a:t>
            </a:r>
          </a:p>
          <a:p>
            <a:pPr lvl="1"/>
            <a:r>
              <a:rPr lang="en-US" dirty="0" err="1"/>
              <a:t>NuGet</a:t>
            </a:r>
            <a:r>
              <a:rPr lang="en-US" dirty="0"/>
              <a:t> package for SQL Server: </a:t>
            </a:r>
            <a:r>
              <a:rPr lang="en-US" b="1" dirty="0" err="1">
                <a:solidFill>
                  <a:schemeClr val="bg1"/>
                </a:solidFill>
              </a:rPr>
              <a:t>Microsoft.Data.SqlClient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https://github.com/dotnet/SqlClient</a:t>
            </a:r>
            <a:endParaRPr lang="en-US" dirty="0"/>
          </a:p>
          <a:p>
            <a:r>
              <a:rPr lang="en-US" dirty="0"/>
              <a:t>Supports connected, disconnected and ORM data access </a:t>
            </a:r>
            <a:br>
              <a:rPr lang="en-US" dirty="0"/>
            </a:br>
            <a:r>
              <a:rPr lang="en-US" dirty="0"/>
              <a:t>models</a:t>
            </a:r>
          </a:p>
          <a:p>
            <a:pPr lvl="1"/>
            <a:r>
              <a:rPr lang="en-US" dirty="0"/>
              <a:t>Excellent integration with </a:t>
            </a:r>
            <a:r>
              <a:rPr lang="en-US" b="1" dirty="0">
                <a:solidFill>
                  <a:schemeClr val="bg1"/>
                </a:solidFill>
              </a:rPr>
              <a:t>LINQ</a:t>
            </a:r>
          </a:p>
          <a:p>
            <a:pPr lvl="1"/>
            <a:r>
              <a:rPr lang="en-US" dirty="0"/>
              <a:t>Allows executing SQL in </a:t>
            </a:r>
            <a:r>
              <a:rPr lang="en-US" b="1" dirty="0">
                <a:solidFill>
                  <a:schemeClr val="bg1"/>
                </a:solidFill>
              </a:rPr>
              <a:t>RDBMS</a:t>
            </a:r>
            <a:r>
              <a:rPr lang="en-US" dirty="0"/>
              <a:t> systems</a:t>
            </a:r>
          </a:p>
          <a:p>
            <a:pPr lvl="1"/>
            <a:r>
              <a:rPr lang="en-US" dirty="0"/>
              <a:t>Allows accessing data in the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approach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ADO.NET?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04AFF9A-521D-4B10-8593-2BDA26E28B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835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dirty="0"/>
              <a:t>Data </a:t>
            </a:r>
            <a:r>
              <a:rPr lang="en-US" dirty="0"/>
              <a:t>Providers are collections of classes that provide access to various databases</a:t>
            </a:r>
            <a:endParaRPr lang="bg-BG" dirty="0"/>
          </a:p>
          <a:p>
            <a:pPr lvl="1"/>
            <a:r>
              <a:rPr lang="en-US" dirty="0"/>
              <a:t>For different </a:t>
            </a:r>
            <a:r>
              <a:rPr lang="bg-BG" dirty="0"/>
              <a:t>RDBMS </a:t>
            </a:r>
            <a:r>
              <a:rPr lang="en-US" dirty="0"/>
              <a:t>systems different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Data Provider</a:t>
            </a:r>
            <a:r>
              <a:rPr lang="en-US" b="1" dirty="0">
                <a:solidFill>
                  <a:schemeClr val="bg1"/>
                </a:solidFill>
              </a:rPr>
              <a:t>s </a:t>
            </a:r>
            <a:r>
              <a:rPr lang="en-US" dirty="0"/>
              <a:t>are </a:t>
            </a:r>
            <a:br>
              <a:rPr lang="en-US" dirty="0"/>
            </a:br>
            <a:r>
              <a:rPr lang="en-US" dirty="0"/>
              <a:t>available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Several</a:t>
            </a:r>
            <a:r>
              <a:rPr lang="bg-BG" dirty="0"/>
              <a:t> </a:t>
            </a:r>
            <a:r>
              <a:rPr lang="en-US" dirty="0"/>
              <a:t>common objects are defined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Connection</a:t>
            </a:r>
            <a:r>
              <a:rPr lang="bg-BG" dirty="0"/>
              <a:t> – </a:t>
            </a:r>
            <a:r>
              <a:rPr lang="en-US" dirty="0"/>
              <a:t>to connect to the database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Command</a:t>
            </a:r>
            <a:r>
              <a:rPr lang="bg-BG" dirty="0"/>
              <a:t> – </a:t>
            </a:r>
            <a:r>
              <a:rPr lang="en-US" dirty="0"/>
              <a:t>to run an</a:t>
            </a:r>
            <a:r>
              <a:rPr lang="bg-BG" dirty="0"/>
              <a:t> SQL</a:t>
            </a:r>
            <a:r>
              <a:rPr lang="en-US" dirty="0"/>
              <a:t> command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DataReader</a:t>
            </a:r>
            <a:r>
              <a:rPr lang="bg-BG" dirty="0"/>
              <a:t> – </a:t>
            </a:r>
            <a:r>
              <a:rPr lang="en-US" dirty="0"/>
              <a:t>to retrieve data</a:t>
            </a:r>
            <a:endParaRPr lang="bg-BG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Providers in </a:t>
            </a:r>
            <a:r>
              <a:rPr lang="en-US" dirty="0" smtClean="0"/>
              <a:t>ADO.NET (1)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925A07A-4854-4C6E-A25E-758740B7C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185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Several standard </a:t>
            </a:r>
            <a:r>
              <a:rPr lang="bg-BG" dirty="0"/>
              <a:t>ADO.NET </a:t>
            </a:r>
            <a:r>
              <a:rPr lang="en-US" dirty="0"/>
              <a:t>Data Providers come as part of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.NET Framework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</a:rPr>
              <a:t>SqlClient</a:t>
            </a:r>
            <a:r>
              <a:rPr lang="bg-BG" dirty="0"/>
              <a:t> –</a:t>
            </a:r>
            <a:r>
              <a:rPr lang="en-US" dirty="0"/>
              <a:t> accessing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SQL Server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OleDB</a:t>
            </a:r>
            <a:r>
              <a:rPr lang="bg-BG" dirty="0"/>
              <a:t> – </a:t>
            </a:r>
            <a:r>
              <a:rPr lang="en-US" dirty="0"/>
              <a:t>accessing standard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OLE DB </a:t>
            </a:r>
            <a:r>
              <a:rPr lang="en-US" dirty="0"/>
              <a:t>data sources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Odbc</a:t>
            </a:r>
            <a:r>
              <a:rPr lang="bg-BG" dirty="0"/>
              <a:t> – </a:t>
            </a:r>
            <a:r>
              <a:rPr lang="en-US" dirty="0"/>
              <a:t>accessing standard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ODBC</a:t>
            </a:r>
            <a:r>
              <a:rPr lang="en-US" dirty="0"/>
              <a:t> data sources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Oracle</a:t>
            </a:r>
            <a:r>
              <a:rPr lang="bg-BG" dirty="0"/>
              <a:t> – </a:t>
            </a:r>
            <a:r>
              <a:rPr lang="en-US" dirty="0"/>
              <a:t>accessing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Oracle</a:t>
            </a:r>
            <a:r>
              <a:rPr lang="en-US" dirty="0"/>
              <a:t> databases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Third party </a:t>
            </a:r>
            <a:r>
              <a:rPr lang="bg-BG" dirty="0"/>
              <a:t>Data Provider</a:t>
            </a:r>
            <a:r>
              <a:rPr lang="en-US" dirty="0"/>
              <a:t>s are available for</a:t>
            </a:r>
            <a:r>
              <a:rPr lang="bg-BG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MySQL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PostgreSQL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Interbase</a:t>
            </a:r>
            <a:r>
              <a:rPr lang="bg-BG" dirty="0"/>
              <a:t>, </a:t>
            </a:r>
            <a:r>
              <a:rPr lang="en-US" b="1" dirty="0">
                <a:solidFill>
                  <a:schemeClr val="bg1"/>
                </a:solidFill>
              </a:rPr>
              <a:t>DB2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SQLite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Other RDBMS systems and data sources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SQL Azure, Salesforce CRM, Amazon </a:t>
            </a:r>
            <a:r>
              <a:rPr lang="en-US" dirty="0" err="1"/>
              <a:t>SimpleDB</a:t>
            </a:r>
            <a:r>
              <a:rPr lang="en-US" dirty="0"/>
              <a:t>, …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Providers in</a:t>
            </a:r>
            <a:r>
              <a:rPr lang="bg-BG"/>
              <a:t> </a:t>
            </a:r>
            <a:r>
              <a:rPr lang="en-US"/>
              <a:t>ADO.NET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0D579D2-815D-4F89-9096-B4C01A8EAD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322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8D96F7-AEC2-47E7-A66C-0FB4BF2F53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B8C4E-4774-4C3D-A29C-75C21C63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.NET, EF, ADO.NET and Data Providers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13913A-A961-4C91-9541-FF3BB30E0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00" y="1288114"/>
            <a:ext cx="8505000" cy="534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4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Retrieving data in connected model</a:t>
            </a:r>
            <a:endParaRPr lang="bg-BG" dirty="0"/>
          </a:p>
          <a:p>
            <a:pPr lvl="1"/>
            <a:r>
              <a:rPr lang="en-US" dirty="0"/>
              <a:t>Open a connection</a:t>
            </a:r>
            <a:r>
              <a:rPr lang="bg-BG" dirty="0"/>
              <a:t> (</a:t>
            </a:r>
            <a:r>
              <a:rPr lang="bg-BG" b="1" dirty="0">
                <a:solidFill>
                  <a:schemeClr val="bg1"/>
                </a:solidFill>
              </a:rPr>
              <a:t>SqlConnection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Execute command (</a:t>
            </a:r>
            <a:r>
              <a:rPr lang="bg-BG" b="1" dirty="0">
                <a:solidFill>
                  <a:schemeClr val="bg1"/>
                </a:solidFill>
              </a:rPr>
              <a:t>SqlCommand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Process the result set of the query by</a:t>
            </a:r>
            <a:br>
              <a:rPr lang="en-US" dirty="0"/>
            </a:br>
            <a:r>
              <a:rPr lang="en-US" dirty="0"/>
              <a:t>using a reader</a:t>
            </a:r>
            <a:r>
              <a:rPr lang="bg-BG" dirty="0"/>
              <a:t> (</a:t>
            </a:r>
            <a:r>
              <a:rPr lang="bg-BG" b="1" dirty="0">
                <a:solidFill>
                  <a:schemeClr val="bg1"/>
                </a:solidFill>
              </a:rPr>
              <a:t>SqlDataReader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Close the reader</a:t>
            </a:r>
            <a:endParaRPr lang="bg-BG" dirty="0"/>
          </a:p>
          <a:p>
            <a:pPr lvl="1"/>
            <a:r>
              <a:rPr lang="en-US" dirty="0"/>
              <a:t>Close the connection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SqlClient and </a:t>
            </a:r>
            <a:r>
              <a:rPr lang="bg-BG"/>
              <a:t>ADO.NET</a:t>
            </a:r>
            <a:r>
              <a:rPr lang="en-US"/>
              <a:t> Connected Model</a:t>
            </a:r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9448800" y="3777624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000" b="1" dirty="0">
                <a:latin typeface="Consolas" pitchFamily="49" charset="0"/>
                <a:cs typeface="Consolas" pitchFamily="49" charset="0"/>
              </a:rPr>
              <a:t>SqlConnection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753600" y="2699709"/>
            <a:ext cx="2057400" cy="50323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000" b="1" dirty="0">
                <a:latin typeface="Consolas" pitchFamily="49" charset="0"/>
                <a:cs typeface="Consolas" pitchFamily="49" charset="0"/>
              </a:rPr>
              <a:t>SqlCommand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448800" y="1643065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000" b="1" dirty="0">
                <a:latin typeface="Consolas" pitchFamily="49" charset="0"/>
                <a:cs typeface="Consolas" pitchFamily="49" charset="0"/>
              </a:rPr>
              <a:t>SqlDataReader</a:t>
            </a:r>
          </a:p>
        </p:txBody>
      </p:sp>
      <p:pic>
        <p:nvPicPr>
          <p:cNvPr id="12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4800600"/>
            <a:ext cx="1676400" cy="1295400"/>
          </a:xfrm>
          <a:prstGeom prst="rect">
            <a:avLst/>
          </a:prstGeom>
          <a:noFill/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0124592" y="6204668"/>
            <a:ext cx="1077987" cy="3416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b="1" dirty="0"/>
              <a:t>Database</a:t>
            </a:r>
            <a:endParaRPr lang="bg-BG" b="1" dirty="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631112" y="2264734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>
                <a:latin typeface="Consolas" pitchFamily="49" charset="0"/>
                <a:cs typeface="Consolas" pitchFamily="49" charset="0"/>
              </a:rPr>
              <a:t>SqlParameter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620000" y="3225172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>
                <a:latin typeface="Consolas" pitchFamily="49" charset="0"/>
                <a:cs typeface="Consolas" pitchFamily="49" charset="0"/>
              </a:rPr>
              <a:t>SqlParameter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7467600" y="2743200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>
                <a:latin typeface="Consolas" pitchFamily="49" charset="0"/>
                <a:cs typeface="Consolas" pitchFamily="49" charset="0"/>
              </a:rPr>
              <a:t>SqlParameter</a:t>
            </a:r>
          </a:p>
        </p:txBody>
      </p:sp>
      <p:sp>
        <p:nvSpPr>
          <p:cNvPr id="5" name="Right Arrow 4"/>
          <p:cNvSpPr/>
          <p:nvPr/>
        </p:nvSpPr>
        <p:spPr bwMode="auto">
          <a:xfrm flipV="1">
            <a:off x="9415877" y="2944946"/>
            <a:ext cx="366754" cy="1291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19297049">
            <a:off x="9514701" y="3204819"/>
            <a:ext cx="391922" cy="1187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2841011">
            <a:off x="9504409" y="2645745"/>
            <a:ext cx="364677" cy="12760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ight Arrow 21"/>
          <p:cNvSpPr/>
          <p:nvPr/>
        </p:nvSpPr>
        <p:spPr bwMode="auto">
          <a:xfrm rot="5400000" flipV="1">
            <a:off x="10447563" y="2429329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16200000" flipV="1">
            <a:off x="10441553" y="2329616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ight Arrow 23"/>
          <p:cNvSpPr/>
          <p:nvPr/>
        </p:nvSpPr>
        <p:spPr bwMode="auto">
          <a:xfrm rot="5400000" flipV="1">
            <a:off x="10441552" y="4555085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5400000" flipV="1">
            <a:off x="10447563" y="3499854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ight Arrow 25"/>
          <p:cNvSpPr/>
          <p:nvPr/>
        </p:nvSpPr>
        <p:spPr bwMode="auto">
          <a:xfrm rot="16200000" flipV="1">
            <a:off x="10437303" y="3410186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ight Arrow 26"/>
          <p:cNvSpPr/>
          <p:nvPr/>
        </p:nvSpPr>
        <p:spPr bwMode="auto">
          <a:xfrm rot="16200000" flipV="1">
            <a:off x="10447564" y="4436227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Slide Number">
            <a:extLst>
              <a:ext uri="{FF2B5EF4-FFF2-40B4-BE49-F238E27FC236}">
                <a16:creationId xmlns:a16="http://schemas.microsoft.com/office/drawing/2014/main" id="{39654AA1-8BCB-4A4F-96E9-8C77D2BC4E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17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 animBg="1"/>
      <p:bldP spid="15" grpId="0" animBg="1"/>
      <p:bldP spid="16" grpId="0" animBg="1"/>
      <p:bldP spid="5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4028</TotalTime>
  <Words>1502</Words>
  <Application>Microsoft Office PowerPoint</Application>
  <PresentationFormat>Widescreen</PresentationFormat>
  <Paragraphs>339</Paragraphs>
  <Slides>35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ADO.NET</vt:lpstr>
      <vt:lpstr>Table of Contents</vt:lpstr>
      <vt:lpstr>Have a Question?</vt:lpstr>
      <vt:lpstr>ADO.NET</vt:lpstr>
      <vt:lpstr>What is ADO.NET?</vt:lpstr>
      <vt:lpstr>Data Providers in ADO.NET (1)</vt:lpstr>
      <vt:lpstr>Data Providers in ADO.NET (2)</vt:lpstr>
      <vt:lpstr>.NET, EF, ADO.NET and Data Providers</vt:lpstr>
      <vt:lpstr>SqlClient and ADO.NET Connected Model</vt:lpstr>
      <vt:lpstr>ORM (Object-relational Mapping)</vt:lpstr>
      <vt:lpstr>ORM – Benefits and Problems</vt:lpstr>
      <vt:lpstr>ADO.NET: Entity Framework Core</vt:lpstr>
      <vt:lpstr>Accessing SQL Server from ADO.NET</vt:lpstr>
      <vt:lpstr>SqlClient Data Provider</vt:lpstr>
      <vt:lpstr>The SqlConnection Class</vt:lpstr>
      <vt:lpstr>DB Connection String</vt:lpstr>
      <vt:lpstr>SqlConnection – Example</vt:lpstr>
      <vt:lpstr>Working with SqlConnection</vt:lpstr>
      <vt:lpstr>The SqlCommand Class</vt:lpstr>
      <vt:lpstr>SqlCommand – Example</vt:lpstr>
      <vt:lpstr>The SqlDataReader Class</vt:lpstr>
      <vt:lpstr>SqlDataReader – Example</vt:lpstr>
      <vt:lpstr>SQL Injection</vt:lpstr>
      <vt:lpstr>What is SQL Injection? (1)</vt:lpstr>
      <vt:lpstr>What is SQL Injection? (2)</vt:lpstr>
      <vt:lpstr>How Does SQL Injection Work?</vt:lpstr>
      <vt:lpstr>Preventing SQL Injection</vt:lpstr>
      <vt:lpstr>The SqlParameter Class</vt:lpstr>
      <vt:lpstr>Parameterized Commands – Example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DB Advanced</dc:title>
  <dc:subject>Software Development Course</dc:subject>
  <dc:creator>Software University</dc:creator>
  <cp:keywords>CSharp; Advanced; DB; Apps; Introduction;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ROG STRIX</cp:lastModifiedBy>
  <cp:revision>33</cp:revision>
  <dcterms:created xsi:type="dcterms:W3CDTF">2018-05-23T13:08:44Z</dcterms:created>
  <dcterms:modified xsi:type="dcterms:W3CDTF">2021-01-07T11:24:10Z</dcterms:modified>
  <cp:category>programming;computer programming;software development;web development</cp:category>
</cp:coreProperties>
</file>