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70C80C-26FD-4812-B93B-8924CEF5514F}">
          <p14:sldIdLst>
            <p14:sldId id="256"/>
            <p14:sldId id="257"/>
            <p14:sldId id="258"/>
          </p14:sldIdLst>
        </p14:section>
        <p14:section name="Model-View Controller (MVC)" id="{C784EF45-90D0-4E63-9599-F333C6BE27A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SP.NET Core Framework" id="{A8D1BA9B-3042-4AC5-9FCA-959CEA50FB43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5883268C-528D-4E30-A422-94E243881F11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6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007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7.png"/><Relationship Id="rId22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7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74962"/>
            <a:ext cx="2951518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</a:t>
            </a:r>
            <a:r>
              <a:rPr lang="en-GB" dirty="0" smtClean="0"/>
              <a:t>Framework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Web Application MVC Framework for C# and 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7"/>
            <a:ext cx="9929724" cy="5584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== set of resources and tools, used as</a:t>
            </a:r>
            <a:br>
              <a:rPr lang="en-US" dirty="0"/>
            </a:br>
            <a:r>
              <a:rPr lang="en-US" dirty="0"/>
              <a:t>base for building a software system 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 framework </a:t>
            </a:r>
            <a:r>
              <a:rPr lang="bg-BG" dirty="0"/>
              <a:t>-</a:t>
            </a:r>
            <a:r>
              <a:rPr lang="en-US" dirty="0" smtClean="0"/>
              <a:t> </a:t>
            </a:r>
            <a:r>
              <a:rPr lang="en-US" dirty="0"/>
              <a:t>provides a standard</a:t>
            </a:r>
            <a:br>
              <a:rPr lang="en-US" dirty="0"/>
            </a:br>
            <a:r>
              <a:rPr lang="en-US" dirty="0"/>
              <a:t>way to build and deploy </a:t>
            </a: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Designed to support the development of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services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resources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30" y="4041053"/>
            <a:ext cx="2814707" cy="240758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/>
              <a:t>Lightweight, open-source and highly testable Web </a:t>
            </a:r>
            <a:br>
              <a:rPr lang="en-US" dirty="0"/>
            </a:br>
            <a:r>
              <a:rPr lang="en-US" dirty="0"/>
              <a:t>application framework 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Redesign of</a:t>
            </a:r>
            <a:r>
              <a:rPr lang="bg-BG" dirty="0"/>
              <a:t> </a:t>
            </a:r>
            <a:r>
              <a:rPr lang="en-US" dirty="0"/>
              <a:t>ASP.NET 4.x</a:t>
            </a:r>
          </a:p>
          <a:p>
            <a:pPr lvl="1"/>
            <a:r>
              <a:rPr lang="en-US" dirty="0"/>
              <a:t>Cross-platform – targeting the .NET Core platform</a:t>
            </a:r>
          </a:p>
          <a:p>
            <a:pPr lvl="2"/>
            <a:r>
              <a:rPr lang="en-US" dirty="0"/>
              <a:t>Runs on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1" y="4672453"/>
            <a:ext cx="2172087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Visual Studio!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[Ctrl + F5] or [F5]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1939890"/>
            <a:ext cx="8758238" cy="4603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2"/>
                </a:solidFill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75657"/>
            <a:ext cx="11617420" cy="5447393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121" y="2582468"/>
            <a:ext cx="10442576" cy="3920972"/>
            <a:chOff x="684212" y="883182"/>
            <a:chExt cx="5791200" cy="5254903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44651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</a:pPr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}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82681" y="5379898"/>
            <a:ext cx="5113245" cy="660407"/>
          </a:xfrm>
          <a:prstGeom prst="wedgeRoundRectCallout">
            <a:avLst>
              <a:gd name="adj1" fmla="val -59863"/>
              <a:gd name="adj2" fmla="val -32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Renders</a:t>
            </a:r>
            <a:r>
              <a:rPr lang="en-US" sz="2400" b="1" noProof="1">
                <a:solidFill>
                  <a:schemeClr val="bg2"/>
                </a:solidFill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7280" y="3760974"/>
            <a:ext cx="5426738" cy="660407"/>
          </a:xfrm>
          <a:prstGeom prst="wedgeRoundRectCallout">
            <a:avLst>
              <a:gd name="adj1" fmla="val -57580"/>
              <a:gd name="adj2" fmla="val 25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</a:rPr>
              <a:t>methods are called actions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{controller}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{action} </a:t>
            </a:r>
            <a:r>
              <a:rPr lang="en-US" sz="3000" noProof="1"/>
              <a:t>parameters have</a:t>
            </a:r>
            <a:br>
              <a:rPr lang="en-US" sz="3000" noProof="1"/>
            </a:br>
            <a:r>
              <a:rPr lang="en-US" sz="3000" noProof="1"/>
              <a:t>default values </a:t>
            </a:r>
            <a:r>
              <a:rPr lang="en-US" sz="3000" b="1" noProof="1">
                <a:solidFill>
                  <a:schemeClr val="bg1"/>
                </a:solidFill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0" y="1774165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55351" y="1887586"/>
            <a:ext cx="4769885" cy="902387"/>
          </a:xfrm>
          <a:prstGeom prst="wedgeRoundRectCallout">
            <a:avLst>
              <a:gd name="adj1" fmla="val -61503"/>
              <a:gd name="adj2" fmla="val 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</a:rPr>
              <a:t>splitting</a:t>
            </a:r>
            <a:r>
              <a:rPr lang="en-US" sz="2400" b="1" noProof="1">
                <a:solidFill>
                  <a:schemeClr val="bg2"/>
                </a:solidFill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09331" y="3770493"/>
            <a:ext cx="4497166" cy="580497"/>
          </a:xfrm>
          <a:prstGeom prst="wedgeRoundRectCallout">
            <a:avLst>
              <a:gd name="adj1" fmla="val -4158"/>
              <a:gd name="adj2" fmla="val -1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Id</a:t>
            </a:r>
            <a:r>
              <a:rPr lang="en-US" sz="2400" b="1" noProof="1">
                <a:solidFill>
                  <a:schemeClr val="bg2"/>
                </a:solidFill>
              </a:rPr>
              <a:t> route parameter is optional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212980"/>
            <a:ext cx="11804822" cy="550849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600" dirty="0"/>
              <a:t> render the HTML code for the </a:t>
            </a:r>
            <a:r>
              <a:rPr lang="en-US" sz="36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Views combine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ASP.NET MVC uses </a:t>
            </a:r>
            <a:r>
              <a:rPr lang="en-US" sz="3600" b="1" dirty="0">
                <a:solidFill>
                  <a:schemeClr val="bg1"/>
                </a:solidFill>
              </a:rPr>
              <a:t>Razor</a:t>
            </a:r>
            <a:r>
              <a:rPr lang="en-US" sz="36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Markup syntax </a:t>
            </a:r>
            <a:r>
              <a:rPr lang="en-US" sz="3200" dirty="0"/>
              <a:t>for embedding server-based code into </a:t>
            </a:r>
            <a:br>
              <a:rPr lang="en-US" sz="3200" dirty="0"/>
            </a:br>
            <a:r>
              <a:rPr lang="en-US" sz="3200" dirty="0"/>
              <a:t>webpages</a:t>
            </a:r>
          </a:p>
          <a:p>
            <a:pPr lvl="1"/>
            <a:r>
              <a:rPr lang="en-US" sz="3200" dirty="0"/>
              <a:t>Syntax is a consists of </a:t>
            </a:r>
            <a:r>
              <a:rPr lang="en-US" sz="3200" b="1" dirty="0">
                <a:solidFill>
                  <a:schemeClr val="bg1"/>
                </a:solidFill>
              </a:rPr>
              <a:t>Razor markup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3200" dirty="0"/>
              <a:t>Files generally have a </a:t>
            </a:r>
            <a:r>
              <a:rPr lang="en-US" sz="3200" b="1" dirty="0">
                <a:solidFill>
                  <a:schemeClr val="bg1"/>
                </a:solidFill>
              </a:rPr>
              <a:t>.cshtml</a:t>
            </a:r>
            <a:r>
              <a:rPr lang="en-US" sz="3200" dirty="0"/>
              <a:t> file extension</a:t>
            </a:r>
          </a:p>
          <a:p>
            <a:r>
              <a:rPr lang="en-US" sz="3200" dirty="0"/>
              <a:t>By convention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name are identical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200" dirty="0"/>
              <a:t>Model-View Controller (</a:t>
            </a:r>
            <a:r>
              <a:rPr lang="en-GB" sz="3200" b="1" dirty="0"/>
              <a:t>MVC</a:t>
            </a:r>
            <a:r>
              <a:rPr lang="en-GB" sz="3200" dirty="0"/>
              <a:t>)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Controllers</a:t>
            </a:r>
            <a:r>
              <a:rPr lang="en-US" sz="3000" dirty="0"/>
              <a:t>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Views</a:t>
            </a:r>
            <a:r>
              <a:rPr lang="en-US" sz="3000" dirty="0"/>
              <a:t>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Models</a:t>
            </a:r>
            <a:r>
              <a:rPr lang="en-US" sz="3000" dirty="0"/>
              <a:t>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Processing Requests</a:t>
            </a:r>
          </a:p>
          <a:p>
            <a:pPr marL="457200" indent="-457200">
              <a:lnSpc>
                <a:spcPts val="4000"/>
              </a:lnSpc>
            </a:pPr>
            <a:r>
              <a:rPr lang="en-US" sz="3200" dirty="0"/>
              <a:t>ASP.NET Core Web App – Live </a:t>
            </a:r>
            <a:r>
              <a:rPr lang="en-US" sz="3200" b="1" dirty="0"/>
              <a:t>Demo</a:t>
            </a:r>
          </a:p>
          <a:p>
            <a:pPr marL="0" indent="0">
              <a:lnSpc>
                <a:spcPts val="4000"/>
              </a:lnSpc>
              <a:buNone/>
            </a:pP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"Razor" Syntax (Templating Engine)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4968" y="1546472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noProof="1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noProof="1"/>
                <a:t>  string title = "About";</a:t>
              </a:r>
            </a:p>
            <a:p>
              <a:r>
                <a:rPr lang="en-US" sz="2700" noProof="1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noProof="1"/>
                <a:t>&lt;h2</a:t>
              </a:r>
              <a:r>
                <a:rPr lang="en-US" sz="2700" noProof="1">
                  <a:solidFill>
                    <a:schemeClr val="bg1"/>
                  </a:solidFill>
                </a:rPr>
                <a:t>&gt;@title</a:t>
              </a:r>
              <a:r>
                <a:rPr lang="en-US" sz="2700" noProof="1"/>
                <a:t>&lt;/h2&gt;</a:t>
              </a:r>
            </a:p>
            <a:p>
              <a:r>
                <a:rPr lang="en-US" sz="2700" noProof="1"/>
                <a:t>&lt;h3</a:t>
              </a:r>
              <a:r>
                <a:rPr lang="en-US" sz="2700" noProof="1">
                  <a:solidFill>
                    <a:schemeClr val="bg1"/>
                  </a:solidFill>
                </a:rPr>
                <a:t>&gt;@ViewBag.</a:t>
              </a:r>
              <a:r>
                <a:rPr lang="en-US" sz="2700" noProof="1"/>
                <a:t>Message&lt;/h3&gt;</a:t>
              </a:r>
            </a:p>
            <a:p>
              <a:r>
                <a:rPr lang="en-US" sz="2700" noProof="1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\Views\Home\</a:t>
              </a:r>
              <a:r>
                <a:rPr lang="en-US" noProof="1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2032629"/>
            <a:ext cx="3883331" cy="740548"/>
          </a:xfrm>
          <a:prstGeom prst="wedgeRoundRectCallout">
            <a:avLst>
              <a:gd name="adj1" fmla="val -60959"/>
              <a:gd name="adj2" fmla="val 36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@ { … }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66548" y="4003761"/>
            <a:ext cx="2230494" cy="1049312"/>
          </a:xfrm>
          <a:prstGeom prst="wedgeRoundRectCallout">
            <a:avLst>
              <a:gd name="adj1" fmla="val -68317"/>
              <a:gd name="adj2" fmla="val 6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80826" y="3894543"/>
            <a:ext cx="3012593" cy="1011759"/>
          </a:xfrm>
          <a:prstGeom prst="wedgeRoundRectCallout">
            <a:avLst>
              <a:gd name="adj1" fmla="val -63872"/>
              <a:gd name="adj2" fmla="val 35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400" b="1" noProof="1">
                <a:solidFill>
                  <a:schemeClr val="bg1"/>
                </a:solidFill>
              </a:rPr>
              <a:t>Something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918" y="1268963"/>
            <a:ext cx="11538178" cy="5017392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394482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b="1" dirty="0">
                <a:latin typeface="Consolas" panose="020B0609020204030204" pitchFamily="49" charset="0"/>
              </a:rPr>
              <a:t>_Layout.cshtml</a:t>
            </a:r>
            <a:r>
              <a:rPr lang="en-US" dirty="0"/>
              <a:t>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950370"/>
            <a:ext cx="11033682" cy="46815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2171"/>
          <a:stretch/>
        </p:blipFill>
        <p:spPr>
          <a:xfrm>
            <a:off x="9361714" y="1691286"/>
            <a:ext cx="2609461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3932967"/>
            <a:ext cx="8823312" cy="2679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Numbers(int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ViewBag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1020" y="4118847"/>
            <a:ext cx="3200400" cy="993051"/>
          </a:xfrm>
          <a:prstGeom prst="wedgeRoundRectCallout">
            <a:avLst>
              <a:gd name="adj1" fmla="val -67734"/>
              <a:gd name="adj2" fmla="val 53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8729" y="3288759"/>
            <a:ext cx="6293565" cy="537847"/>
          </a:xfrm>
          <a:prstGeom prst="wedgeRoundRectCallout">
            <a:avLst>
              <a:gd name="adj1" fmla="val -58992"/>
              <a:gd name="adj2" fmla="val 53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IActionResult </a:t>
            </a:r>
            <a:r>
              <a:rPr lang="en-US" sz="2800" b="1" noProof="1">
                <a:solidFill>
                  <a:schemeClr val="bg2"/>
                </a:solidFill>
              </a:rPr>
              <a:t>represents the view result</a:t>
            </a:r>
            <a:endParaRPr lang="en-US" sz="2800" b="1" noProof="1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Views\Home</a:t>
            </a:r>
            <a:r>
              <a:rPr lang="en-US" sz="3200" dirty="0"/>
              <a:t> folder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9917131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392553" cy="5201066"/>
          </a:xfrm>
        </p:spPr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we should be</a:t>
            </a:r>
            <a:br>
              <a:rPr lang="en-US" dirty="0"/>
            </a:br>
            <a:r>
              <a:rPr lang="en-US" dirty="0"/>
              <a:t>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Nums 1 .. 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9" y="1389958"/>
            <a:ext cx="7682865" cy="51679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Form at the end of the </a:t>
            </a:r>
            <a:r>
              <a:rPr lang="en-US" b="1" noProof="1">
                <a:solidFill>
                  <a:schemeClr val="bg1"/>
                </a:solidFill>
              </a:rPr>
              <a:t>Numbers.cshtml</a:t>
            </a:r>
            <a:r>
              <a:rPr lang="bg-BG" b="1" dirty="0"/>
              <a:t>,</a:t>
            </a:r>
            <a:r>
              <a:rPr lang="en-US" dirty="0"/>
              <a:t> 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" y="3948362"/>
            <a:ext cx="10982555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5985" y="2603241"/>
            <a:ext cx="3095823" cy="911381"/>
          </a:xfrm>
          <a:prstGeom prst="wedgeRoundRectCallout">
            <a:avLst>
              <a:gd name="adj1" fmla="val 39899"/>
              <a:gd name="adj2" fmla="val 88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9447" y="2775387"/>
            <a:ext cx="3596654" cy="1307225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</a:t>
            </a:r>
            <a:r>
              <a:rPr lang="en-US" sz="2400" b="1" dirty="0">
                <a:solidFill>
                  <a:schemeClr val="bg2"/>
                </a:solidFill>
              </a:rPr>
              <a:t>be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exactly the same as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Action method in Home 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11186" y="1782147"/>
            <a:ext cx="3439516" cy="1273913"/>
          </a:xfrm>
          <a:prstGeom prst="wedgeRoundRectCallout">
            <a:avLst>
              <a:gd name="adj1" fmla="val -37064"/>
              <a:gd name="adj2" fmla="val 83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If we want to procces POST request, we must use </a:t>
            </a:r>
            <a:r>
              <a:rPr lang="en-US" sz="2400" b="1" noProof="1">
                <a:solidFill>
                  <a:schemeClr val="bg1"/>
                </a:solidFill>
              </a:rPr>
              <a:t>[HttpPost] attribute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1889" y="2386730"/>
            <a:ext cx="3825542" cy="1273913"/>
          </a:xfrm>
          <a:prstGeom prst="wedgeRoundRectCallout">
            <a:avLst>
              <a:gd name="adj1" fmla="val -66285"/>
              <a:gd name="adj2" fmla="val 62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Both actions have identical names, but parameter types are different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1889" y="5518652"/>
            <a:ext cx="4415176" cy="1032966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</a:t>
            </a:r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property name to pass the data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070765" y="3876113"/>
            <a:ext cx="1636054" cy="6826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95" y="1949206"/>
            <a:ext cx="3819526" cy="45364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2" y="1959527"/>
            <a:ext cx="3819526" cy="4515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62451" y="1891719"/>
            <a:ext cx="7789100" cy="44624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 for app building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View Engine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(like Razor) is used to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create dynamic Web pages 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48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Model – View – Controller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MVC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3"/>
            <a:ext cx="10126490" cy="57226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Model-View-Controller</a:t>
            </a:r>
            <a:r>
              <a:rPr lang="en-US" sz="3200" dirty="0"/>
              <a:t> (</a:t>
            </a:r>
            <a:r>
              <a:rPr lang="en-US" sz="3200" b="1" dirty="0"/>
              <a:t>MVC</a:t>
            </a:r>
            <a:r>
              <a:rPr lang="en-US" sz="3200" dirty="0"/>
              <a:t>) 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Separates 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groups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Views, controller, models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Helps to achieve </a:t>
            </a:r>
            <a:r>
              <a:rPr lang="en-US" sz="3200" b="1" dirty="0">
                <a:solidFill>
                  <a:schemeClr val="bg1"/>
                </a:solidFill>
              </a:rPr>
              <a:t>separation of concerns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read and understand the logic (better structure)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4702" y="1268962"/>
            <a:ext cx="9830532" cy="51282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Processes the requests and renders the views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A set of classes that handles: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Handling data</a:t>
            </a:r>
            <a:r>
              <a:rPr lang="en-GB" dirty="0"/>
              <a:t> submitted by the user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(Logic)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09850"/>
            <a:ext cx="9391573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pPr>
              <a:spcBef>
                <a:spcPts val="1200"/>
              </a:spcBef>
            </a:pPr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pPr>
              <a:spcBef>
                <a:spcPts val="1200"/>
              </a:spcBef>
            </a:pPr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pPr>
              <a:spcBef>
                <a:spcPts val="1200"/>
              </a:spcBef>
            </a:pPr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(User Interface)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02" y="3429000"/>
            <a:ext cx="2909637" cy="27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7088924" cy="554658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pPr>
              <a:spcBef>
                <a:spcPts val="1200"/>
              </a:spcBef>
            </a:pPr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</a:t>
            </a:r>
            <a:br>
              <a:rPr lang="en-GB" dirty="0"/>
            </a:br>
            <a:r>
              <a:rPr lang="en-GB" dirty="0"/>
              <a:t>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pPr>
              <a:spcBef>
                <a:spcPts val="1200"/>
              </a:spcBef>
            </a:pPr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spcBef>
                <a:spcPts val="1200"/>
              </a:spcBef>
            </a:pPr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pic>
        <p:nvPicPr>
          <p:cNvPr id="1026" name="Picture 2" descr="Ð ÐµÐ·ÑÐ»ÑÐ°Ñ Ñ Ð¸Ð·Ð¾Ð±ÑÐ°Ð¶ÐµÐ½Ð¸Ðµ Ð·Ð° model icon">
            <a:extLst>
              <a:ext uri="{FF2B5EF4-FFF2-40B4-BE49-F238E27FC236}">
                <a16:creationId xmlns:a16="http://schemas.microsoft.com/office/drawing/2014/main" id="{A3BED2E5-3709-46ED-B3C4-B1C9EA93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464" y="1412411"/>
            <a:ext cx="2500091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3" y="1333735"/>
            <a:ext cx="11534306" cy="532019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1105</Words>
  <Application>Microsoft Office PowerPoint</Application>
  <PresentationFormat>Widescreen</PresentationFormat>
  <Paragraphs>263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Basic Web</vt:lpstr>
      <vt:lpstr>Table of Contents</vt:lpstr>
      <vt:lpstr>Have a Question?</vt:lpstr>
      <vt:lpstr>Model – View – Controller</vt:lpstr>
      <vt:lpstr>MVC</vt:lpstr>
      <vt:lpstr>Controller (Logic)</vt:lpstr>
      <vt:lpstr>View (User Interface) </vt:lpstr>
      <vt:lpstr>Model (Data)</vt:lpstr>
      <vt:lpstr>MVC</vt:lpstr>
      <vt:lpstr>ASP.NET Core Framework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The "Razor" Syntax (Templating Engine)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15</cp:revision>
  <dcterms:created xsi:type="dcterms:W3CDTF">2018-05-23T13:08:44Z</dcterms:created>
  <dcterms:modified xsi:type="dcterms:W3CDTF">2020-09-11T16:06:36Z</dcterms:modified>
  <cp:category>programming; education; software engineering; software development</cp:category>
</cp:coreProperties>
</file>