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500" r:id="rId23"/>
    <p:sldId id="501" r:id="rId24"/>
    <p:sldId id="490" r:id="rId25"/>
    <p:sldId id="491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502" r:id="rId36"/>
    <p:sldId id="495" r:id="rId37"/>
    <p:sldId id="494" r:id="rId38"/>
    <p:sldId id="288" r:id="rId39"/>
    <p:sldId id="401" r:id="rId40"/>
    <p:sldId id="318" r:id="rId41"/>
    <p:sldId id="319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500"/>
            <p14:sldId id="501"/>
            <p14:sldId id="490"/>
            <p14:sldId id="491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502"/>
          </p14:sldIdLst>
        </p14:section>
        <p14:section name="Session vs Cookies" id="{C40ADFB5-F45F-41F7-A60E-A3A20AD0FD1F}">
          <p14:sldIdLst>
            <p14:sldId id="495"/>
            <p14:sldId id="494"/>
          </p14:sldIdLst>
        </p14:section>
        <p14:section name="Conclusion" id="{82E65F5C-38F2-4C22-A343-248EFD27B8D5}">
          <p14:sldIdLst>
            <p14:sldId id="288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2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EBCA36C-8F6E-4C5D-972E-FA5115E430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88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A971227-B670-464A-8E82-FAF1CDE1AC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79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620EC84-9167-4306-A990-3D5C4F1EB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27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9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6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62.jpg"/><Relationship Id="rId21" Type="http://schemas.openxmlformats.org/officeDocument/2006/relationships/image" Target="../media/image71.png"/><Relationship Id="rId7" Type="http://schemas.openxmlformats.org/officeDocument/2006/relationships/image" Target="../media/image6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6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7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272211" cy="5561125"/>
          </a:xfrm>
        </p:spPr>
        <p:txBody>
          <a:bodyPr/>
          <a:lstStyle/>
          <a:p>
            <a:r>
              <a:rPr lang="en-US" dirty="0"/>
              <a:t>The response holds the cookies to be saved within the </a:t>
            </a: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49" y="2533411"/>
            <a:ext cx="6229040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8" y="5158417"/>
            <a:ext cx="6442845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A72D7F-5FF2-46CB-A7F7-668513925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9B22C-93D5-43A0-BE37-6625F106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124744"/>
            <a:ext cx="4506490" cy="56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4279" y="2613628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9243" y="4227387"/>
            <a:ext cx="64808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6368" y="3650470"/>
            <a:ext cx="60667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HTTP/1.1 200 OK Set-Cookie: </a:t>
            </a:r>
            <a:r>
              <a:rPr lang="en-US" sz="2799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8" y="3253516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99" y="4994304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3" y="5005096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5" y="4952965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4" y="3345355"/>
            <a:ext cx="1870289" cy="1120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8" y="3101848"/>
            <a:ext cx="2262735" cy="2209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7431" y="2666251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3255" y="1592928"/>
            <a:ext cx="4505492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4813" y="2032411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8415" y="2046915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6281" y="3385258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6209" y="2758064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3682" y="5068687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6209" y="4459246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  <a:endParaRPr lang="en-US" sz="2799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713" y="5064465"/>
            <a:ext cx="251157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Cookie: </a:t>
            </a:r>
            <a:r>
              <a:rPr lang="en-US" sz="2799" noProof="1"/>
              <a:t>lang=en</a:t>
            </a:r>
            <a:endParaRPr lang="en-US" sz="2799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8E7F7CC4-90C3-4C84-8AE6-45E447A57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47240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22" y="3930850"/>
            <a:ext cx="2666305" cy="586370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Name</a:t>
            </a:r>
            <a:r>
              <a:rPr lang="en-US" sz="2799" b="1">
                <a:solidFill>
                  <a:schemeClr val="bg2"/>
                </a:solidFill>
              </a:rPr>
              <a:t>=Value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4073" y="4800244"/>
            <a:ext cx="3047206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42" y="3950723"/>
            <a:ext cx="1828324" cy="586370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chemeClr val="bg2"/>
                </a:solidFill>
              </a:rPr>
              <a:t>Attributes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279E97-4610-4861-AE96-E3DF07FDE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8" y="4343164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144" y="4419343"/>
            <a:ext cx="4570809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2F09F8-E700-42B1-B20D-4C6228A9E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47240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2235" y="5220890"/>
            <a:ext cx="7465655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74DD7E1-273B-4EB8-975E-260ECC1B5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3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Secure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47240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325" y="5247404"/>
            <a:ext cx="3428107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1848D71-655A-49E0-874C-E8A1C1252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1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/>
              <a:t>cookie file contains a table with </a:t>
            </a:r>
            <a:r>
              <a:rPr lang="en-US" sz="3600" b="1" dirty="0">
                <a:solidFill>
                  <a:schemeClr val="bg1"/>
                </a:solidFill>
              </a:rPr>
              <a:t>key-value</a:t>
            </a:r>
            <a:r>
              <a:rPr lang="en-US" sz="3600" dirty="0"/>
              <a:t> pairs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586" y="1950362"/>
            <a:ext cx="9483652" cy="46469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3A505A-5043-47F0-AFFF-9B591A25B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3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Most cookies are stored in a </a:t>
            </a:r>
            <a:r>
              <a:rPr lang="en-US" sz="3600" b="1" dirty="0">
                <a:solidFill>
                  <a:schemeClr val="bg1"/>
                </a:solidFill>
              </a:rPr>
              <a:t>RDBMS</a:t>
            </a:r>
            <a:r>
              <a:rPr lang="en-US" sz="3600" dirty="0"/>
              <a:t>, usually </a:t>
            </a:r>
            <a:r>
              <a:rPr lang="en-US" sz="3600" b="1" dirty="0">
                <a:solidFill>
                  <a:schemeClr val="bg1"/>
                </a:solidFill>
              </a:rPr>
              <a:t>SQLite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Download </a:t>
            </a:r>
            <a:r>
              <a:rPr lang="en-US" sz="3600" b="1" dirty="0">
                <a:solidFill>
                  <a:schemeClr val="bg1"/>
                </a:solidFill>
              </a:rPr>
              <a:t>SQLite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browser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/>
              <a:t>from </a:t>
            </a:r>
            <a:r>
              <a:rPr lang="en-US" sz="3600" dirty="0">
                <a:solidFill>
                  <a:schemeClr val="bg1"/>
                </a:solidFill>
                <a:hlinkClick r:id="rId3"/>
              </a:rPr>
              <a:t>here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Location of Mozilla cookies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76404"/>
            <a:ext cx="10441160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342166"/>
            <a:ext cx="10441160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FEB93E-75AD-4F8B-B73D-E11493AEB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4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039" y="1195970"/>
            <a:ext cx="5472806" cy="52008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Open the file with the </a:t>
            </a:r>
            <a:r>
              <a:rPr lang="en-US" sz="3600" b="1" noProof="1">
                <a:solidFill>
                  <a:schemeClr val="bg1"/>
                </a:solidFill>
              </a:rPr>
              <a:t>SQLite</a:t>
            </a:r>
            <a:r>
              <a:rPr lang="en-US" sz="3600" b="1" dirty="0">
                <a:solidFill>
                  <a:schemeClr val="bg1"/>
                </a:solidFill>
              </a:rPr>
              <a:t> browser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14" y="1343865"/>
            <a:ext cx="5797477" cy="14775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7667603" y="2276872"/>
            <a:ext cx="1599783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169098-2135-46CB-AAFF-0E3CEFD41C2E}"/>
              </a:ext>
            </a:extLst>
          </p:cNvPr>
          <p:cNvGrpSpPr/>
          <p:nvPr/>
        </p:nvGrpSpPr>
        <p:grpSpPr>
          <a:xfrm>
            <a:off x="376226" y="3134624"/>
            <a:ext cx="11377264" cy="3468450"/>
            <a:chOff x="638956" y="3781206"/>
            <a:chExt cx="11072080" cy="29879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56" y="4070672"/>
              <a:ext cx="11072080" cy="2232607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3212860" y="3812570"/>
              <a:ext cx="1218883" cy="457081"/>
            </a:xfrm>
            <a:prstGeom prst="wedgeRoundRectCallout">
              <a:avLst>
                <a:gd name="adj1" fmla="val -31616"/>
                <a:gd name="adj2" fmla="val 90529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</a:rPr>
                <a:t>Name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4256354" y="6272297"/>
              <a:ext cx="1218883" cy="457081"/>
            </a:xfrm>
            <a:prstGeom prst="wedgeRoundRectCallout">
              <a:avLst>
                <a:gd name="adj1" fmla="val -24279"/>
                <a:gd name="adj2" fmla="val -7686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Value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3" name="AutoShape 25"/>
            <p:cNvSpPr>
              <a:spLocks noChangeArrowheads="1"/>
            </p:cNvSpPr>
            <p:nvPr/>
          </p:nvSpPr>
          <p:spPr bwMode="auto">
            <a:xfrm>
              <a:off x="4889926" y="3812570"/>
              <a:ext cx="1218883" cy="457081"/>
            </a:xfrm>
            <a:prstGeom prst="wedgeRoundRectCallout">
              <a:avLst>
                <a:gd name="adj1" fmla="val -10964"/>
                <a:gd name="adj2" fmla="val 8545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Host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6" name="AutoShape 25"/>
            <p:cNvSpPr>
              <a:spLocks noChangeArrowheads="1"/>
            </p:cNvSpPr>
            <p:nvPr/>
          </p:nvSpPr>
          <p:spPr bwMode="auto">
            <a:xfrm>
              <a:off x="9639489" y="3781206"/>
              <a:ext cx="1980684" cy="457081"/>
            </a:xfrm>
            <a:prstGeom prst="wedgeRoundRectCallout">
              <a:avLst>
                <a:gd name="adj1" fmla="val -7222"/>
                <a:gd name="adj2" fmla="val 9243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Created on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8262814" y="6312037"/>
              <a:ext cx="2753354" cy="457081"/>
            </a:xfrm>
            <a:prstGeom prst="wedgeRoundRectCallout">
              <a:avLst>
                <a:gd name="adj1" fmla="val -32465"/>
                <a:gd name="adj2" fmla="val -8773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</a:rPr>
                <a:t>Last </a:t>
              </a:r>
              <a:r>
                <a:rPr lang="en-US" sz="2799" b="1">
                  <a:solidFill>
                    <a:schemeClr val="bg2"/>
                  </a:solidFill>
                </a:rPr>
                <a:t>accessed on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B864C7-3A1D-4688-B66C-72502C401DDB}"/>
                </a:ext>
              </a:extLst>
            </p:cNvPr>
            <p:cNvSpPr/>
            <p:nvPr/>
          </p:nvSpPr>
          <p:spPr>
            <a:xfrm>
              <a:off x="2935898" y="4435886"/>
              <a:ext cx="964949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E6F051-0608-4876-9770-2CDBB53750C6}"/>
                </a:ext>
              </a:extLst>
            </p:cNvPr>
            <p:cNvSpPr/>
            <p:nvPr/>
          </p:nvSpPr>
          <p:spPr>
            <a:xfrm>
              <a:off x="3955125" y="4435886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06634BC-6B3D-4249-A55B-8ABCD1B8DFCD}"/>
                </a:ext>
              </a:extLst>
            </p:cNvPr>
            <p:cNvSpPr/>
            <p:nvPr/>
          </p:nvSpPr>
          <p:spPr>
            <a:xfrm>
              <a:off x="4998324" y="4435885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DC8092-1EB4-4461-A4D8-75B959B1FD04}"/>
                </a:ext>
              </a:extLst>
            </p:cNvPr>
            <p:cNvSpPr/>
            <p:nvPr/>
          </p:nvSpPr>
          <p:spPr>
            <a:xfrm>
              <a:off x="6029446" y="4435885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7971A392-DEA6-4D79-9AE2-ECECFBBD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092" y="6312037"/>
              <a:ext cx="1218883" cy="457081"/>
            </a:xfrm>
            <a:prstGeom prst="wedgeRoundRectCallout">
              <a:avLst>
                <a:gd name="adj1" fmla="val -40651"/>
                <a:gd name="adj2" fmla="val -89543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Paths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FD4A675-C1F9-4E8B-9508-D3E8F51838E4}"/>
                </a:ext>
              </a:extLst>
            </p:cNvPr>
            <p:cNvSpPr/>
            <p:nvPr/>
          </p:nvSpPr>
          <p:spPr>
            <a:xfrm>
              <a:off x="7068685" y="4426363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3" name="AutoShape 25">
              <a:extLst>
                <a:ext uri="{FF2B5EF4-FFF2-40B4-BE49-F238E27FC236}">
                  <a16:creationId xmlns:a16="http://schemas.microsoft.com/office/drawing/2014/main" id="{73E83571-E380-48FF-B2BC-11AA533D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6992" y="3781206"/>
              <a:ext cx="2546745" cy="457081"/>
            </a:xfrm>
            <a:prstGeom prst="wedgeRoundRectCallout">
              <a:avLst>
                <a:gd name="adj1" fmla="val -14434"/>
                <a:gd name="adj2" fmla="val 8618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Expiration date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66F4C67-6A71-4FCF-B2BF-9B4898106F34}"/>
                </a:ext>
              </a:extLst>
            </p:cNvPr>
            <p:cNvSpPr/>
            <p:nvPr/>
          </p:nvSpPr>
          <p:spPr>
            <a:xfrm>
              <a:off x="8110752" y="4435885"/>
              <a:ext cx="1935294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D339F79-EC94-452C-96E9-9B6586717269}"/>
                </a:ext>
              </a:extLst>
            </p:cNvPr>
            <p:cNvSpPr/>
            <p:nvPr/>
          </p:nvSpPr>
          <p:spPr>
            <a:xfrm>
              <a:off x="10086027" y="4426363"/>
              <a:ext cx="1327522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1D60C92F-A64B-4665-8284-8987A34B6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5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(1)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6" y="1504548"/>
            <a:ext cx="11433720" cy="454261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7045" y="4101924"/>
            <a:ext cx="823585" cy="761802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9231" y="2730683"/>
            <a:ext cx="1943943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50" y="5701709"/>
            <a:ext cx="2038096" cy="304721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ABAF703-9BD8-4572-A171-DE2B8236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752783" lvl="1" indent="-457200">
              <a:lnSpc>
                <a:spcPts val="3999"/>
              </a:lnSpc>
            </a:pPr>
            <a:r>
              <a:rPr lang="en-US" dirty="0"/>
              <a:t>Cookies in a HTTP Server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752783" lvl="1" indent="-457200">
              <a:lnSpc>
                <a:spcPts val="3999"/>
              </a:lnSpc>
            </a:pPr>
            <a:r>
              <a:rPr lang="en-US" dirty="0"/>
              <a:t>Sessions in a HTTP Server</a:t>
            </a:r>
          </a:p>
          <a:p>
            <a:pPr marL="0" indent="0">
              <a:lnSpc>
                <a:spcPts val="3999"/>
              </a:lnSpc>
              <a:buNone/>
            </a:pPr>
            <a:r>
              <a:rPr lang="en-US" dirty="0"/>
              <a:t>3. Session VS Cookies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8" y="1196752"/>
            <a:ext cx="5444044" cy="54831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732870" y="2705289"/>
            <a:ext cx="4723170" cy="1447423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727203" y="6093296"/>
            <a:ext cx="2742486" cy="413704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423" y="1874014"/>
            <a:ext cx="3493450" cy="1247577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Browse cookies from a </a:t>
            </a:r>
            <a:r>
              <a:rPr lang="en-US" sz="2799" b="1">
                <a:solidFill>
                  <a:schemeClr val="bg2"/>
                </a:solidFill>
              </a:rPr>
              <a:t>selected website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20" y="4525144"/>
            <a:ext cx="3493450" cy="1247577"/>
          </a:xfrm>
          <a:prstGeom prst="wedgeRoundRectCallout">
            <a:avLst>
              <a:gd name="adj1" fmla="val -93132"/>
              <a:gd name="adj2" fmla="val 73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Delete a particular cookie or </a:t>
            </a:r>
            <a:r>
              <a:rPr lang="en-US" sz="2799" b="1">
                <a:solidFill>
                  <a:schemeClr val="bg2"/>
                </a:solidFill>
              </a:rPr>
              <a:t>all cookies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37CF6A4-4104-4FD3-9F63-F2DB8AE8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78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9545" y="1181524"/>
            <a:ext cx="8132472" cy="3390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0780" y="3533366"/>
            <a:ext cx="686854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455" y="3829418"/>
            <a:ext cx="1166265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9" y="5328328"/>
            <a:ext cx="6501226" cy="9428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403" y="5318796"/>
            <a:ext cx="4028647" cy="9523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776" y="4675307"/>
            <a:ext cx="380901" cy="5639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463" y="5527657"/>
            <a:ext cx="357133" cy="558396"/>
          </a:xfrm>
          <a:prstGeom prst="downArrow">
            <a:avLst>
              <a:gd name="adj1" fmla="val 50000"/>
              <a:gd name="adj2" fmla="val 537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0047F4-CE2D-474C-85CF-5D2CA4E9E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0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2B4E2-C833-4D6D-962F-413F13204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2D7D-14D0-4AE1-8C9F-697D7F7F9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0643" cy="5561125"/>
          </a:xfrm>
        </p:spPr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 site and look at the </a:t>
            </a:r>
            <a:r>
              <a:rPr lang="en-US" b="1" dirty="0"/>
              <a:t>menu language</a:t>
            </a:r>
          </a:p>
          <a:p>
            <a:r>
              <a:rPr lang="en-US" dirty="0"/>
              <a:t>Open </a:t>
            </a:r>
            <a:r>
              <a:rPr lang="en-US" b="1" noProof="1"/>
              <a:t>DevTools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[Application] </a:t>
            </a:r>
            <a:r>
              <a:rPr lang="en-US" dirty="0">
                <a:sym typeface="Wingdings" panose="05000000000000000000" pitchFamily="2" charset="2"/>
              </a:rPr>
              <a:t>and search for the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language </a:t>
            </a:r>
            <a:r>
              <a:rPr lang="en-US" dirty="0">
                <a:sym typeface="Wingdings" panose="05000000000000000000" pitchFamily="2" charset="2"/>
              </a:rPr>
              <a:t>cookie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3E128-802E-4C58-B97A-1DA91E4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Cookie – 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007917-C691-47FA-AA52-BF2E07B5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03" y="2541062"/>
            <a:ext cx="6219999" cy="411443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68193-A9D2-415A-AF4E-A9FB7FDE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212976"/>
            <a:ext cx="3619862" cy="223224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33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18FF8-D9B2-447B-B7E6-E968E2506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D450-EEE3-4F88-A8B3-ACB11042A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r>
              <a:rPr lang="en-US" sz="3600" dirty="0"/>
              <a:t>Change the </a:t>
            </a:r>
            <a:r>
              <a:rPr lang="en-US" sz="3600" b="1" dirty="0">
                <a:solidFill>
                  <a:schemeClr val="bg1"/>
                </a:solidFill>
              </a:rPr>
              <a:t>cookie value</a:t>
            </a:r>
            <a:r>
              <a:rPr lang="en-US" sz="3600" dirty="0"/>
              <a:t> to </a:t>
            </a:r>
            <a:r>
              <a:rPr lang="en-US" sz="3600" noProof="1"/>
              <a:t>"</a:t>
            </a:r>
            <a:r>
              <a:rPr lang="en-US" b="1" noProof="1"/>
              <a:t>de_DE</a:t>
            </a:r>
            <a:r>
              <a:rPr lang="en-US" sz="3600" noProof="1"/>
              <a:t>" to </a:t>
            </a:r>
            <a:r>
              <a:rPr lang="en-US" sz="3600" b="1" noProof="1"/>
              <a:t>change the language </a:t>
            </a:r>
            <a:r>
              <a:rPr lang="en-US" sz="3600" noProof="1"/>
              <a:t>of the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BEB3A-A8F2-4EBC-9802-03D7B9A3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Cookie – Demo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0A390F-7FF5-4D93-9B8C-E7B393908AE4}"/>
              </a:ext>
            </a:extLst>
          </p:cNvPr>
          <p:cNvSpPr txBox="1">
            <a:spLocks/>
          </p:cNvSpPr>
          <p:nvPr/>
        </p:nvSpPr>
        <p:spPr>
          <a:xfrm>
            <a:off x="191942" y="2449004"/>
            <a:ext cx="5400003" cy="16280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Refresh</a:t>
            </a:r>
            <a:r>
              <a:rPr lang="en-US" sz="3600" dirty="0"/>
              <a:t> the site </a:t>
            </a:r>
            <a:r>
              <a:rPr lang="en-US" sz="3600" dirty="0">
                <a:sym typeface="Wingdings" panose="05000000000000000000" pitchFamily="2" charset="2"/>
              </a:rPr>
              <a:t> it should be in </a:t>
            </a:r>
            <a:r>
              <a:rPr lang="en-US" sz="3600" b="1" dirty="0">
                <a:sym typeface="Wingdings" panose="05000000000000000000" pitchFamily="2" charset="2"/>
              </a:rPr>
              <a:t>German</a:t>
            </a:r>
            <a:r>
              <a:rPr lang="en-US" sz="3600" dirty="0">
                <a:sym typeface="Wingdings" panose="05000000000000000000" pitchFamily="2" charset="2"/>
              </a:rPr>
              <a:t> now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C4DAB-5542-44EB-9597-5D3853FA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80" y="1916832"/>
            <a:ext cx="6395980" cy="367303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62506-7D71-49D0-B4C7-653497B0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1" y="3861049"/>
            <a:ext cx="3819525" cy="21240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77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342D-5A95-423C-9D9A-3F5597D57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29E8-F921-4C32-86CF-31D96ABFE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24745"/>
            <a:ext cx="7280543" cy="5561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Go to the </a:t>
            </a:r>
            <a:r>
              <a:rPr lang="en-US" noProof="1">
                <a:hlinkClick r:id="rId2"/>
              </a:rPr>
              <a:t>SoftUni Judge </a:t>
            </a:r>
            <a:r>
              <a:rPr lang="en-US" dirty="0"/>
              <a:t>site and </a:t>
            </a:r>
            <a:r>
              <a:rPr lang="en-US" b="1" dirty="0">
                <a:solidFill>
                  <a:schemeClr val="bg1"/>
                </a:solidFill>
              </a:rPr>
              <a:t>log in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earch for the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authentication </a:t>
            </a:r>
            <a:r>
              <a:rPr lang="en-US" dirty="0">
                <a:sym typeface="Wingdings" panose="05000000000000000000" pitchFamily="2" charset="2"/>
              </a:rPr>
              <a:t>cookie in the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Cookies</a:t>
            </a:r>
            <a:r>
              <a:rPr lang="en-US" dirty="0">
                <a:sym typeface="Wingdings" panose="05000000000000000000" pitchFamily="2" charset="2"/>
              </a:rPr>
              <a:t> menu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13899B-D185-423D-A9B3-C1AC7B3A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Cookies – 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BA821-9C78-4B38-9804-F403AF5C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67" y="1268760"/>
            <a:ext cx="4682844" cy="14421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5E427-3816-4F42-A6FE-EDC0BED5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910748"/>
            <a:ext cx="8349644" cy="3744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54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E946B-BF40-4A79-83DF-520A381C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E38C-FF56-4818-979B-336DD7B8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768155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authentication cookie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Refresh</a:t>
            </a:r>
            <a:r>
              <a:rPr lang="en-US" dirty="0"/>
              <a:t> the </a:t>
            </a:r>
            <a:r>
              <a:rPr lang="en-US" noProof="1"/>
              <a:t>SoftUni's site </a:t>
            </a:r>
            <a:r>
              <a:rPr lang="en-US" dirty="0">
                <a:sym typeface="Wingdings" panose="05000000000000000000" pitchFamily="2" charset="2"/>
              </a:rPr>
              <a:t> you are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not logged-in </a:t>
            </a:r>
            <a:r>
              <a:rPr lang="en-US" dirty="0">
                <a:sym typeface="Wingdings" panose="05000000000000000000" pitchFamily="2" charset="2"/>
              </a:rPr>
              <a:t>anymore</a:t>
            </a:r>
          </a:p>
          <a:p>
            <a:pPr>
              <a:lnSpc>
                <a:spcPct val="100000"/>
              </a:lnSpc>
            </a:pPr>
            <a:endParaRPr lang="en-US" sz="4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5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sym typeface="Wingdings" panose="05000000000000000000" pitchFamily="2" charset="2"/>
              </a:rPr>
              <a:t>An </a:t>
            </a:r>
            <a:r>
              <a:rPr lang="en-US" sz="3400" b="1" dirty="0">
                <a:sym typeface="Wingdings" panose="05000000000000000000" pitchFamily="2" charset="2"/>
              </a:rPr>
              <a:t>authentication cookie </a:t>
            </a:r>
            <a:r>
              <a:rPr lang="en-US" sz="3400" dirty="0">
                <a:sym typeface="Wingdings" panose="05000000000000000000" pitchFamily="2" charset="2"/>
              </a:rPr>
              <a:t>is now </a:t>
            </a:r>
            <a:r>
              <a:rPr lang="en-US" sz="3400" b="1" dirty="0">
                <a:sym typeface="Wingdings" panose="05000000000000000000" pitchFamily="2" charset="2"/>
              </a:rPr>
              <a:t>missing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Log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in</a:t>
            </a:r>
            <a:r>
              <a:rPr lang="en-US" dirty="0">
                <a:sym typeface="Wingdings" panose="05000000000000000000" pitchFamily="2" charset="2"/>
              </a:rPr>
              <a:t> the site again 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new cookie</a:t>
            </a:r>
            <a:r>
              <a:rPr lang="en-US" dirty="0">
                <a:sym typeface="Wingdings" panose="05000000000000000000" pitchFamily="2" charset="2"/>
              </a:rPr>
              <a:t> should appear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B784E4-375E-488F-968A-116B82B5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Cookies –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B6CDE-2993-442A-9BC9-8EF7C41E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20" y="1157996"/>
            <a:ext cx="3962440" cy="29190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210B3-19B5-4869-BB30-6CFD945C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" y="2852937"/>
            <a:ext cx="5706271" cy="165758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FD0204-A6A1-40B8-9F2E-DA4D7755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06" y="4217000"/>
            <a:ext cx="2979267" cy="16445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28FE8-17BF-43E6-97B1-03BE24C81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18" y="5115123"/>
            <a:ext cx="2766424" cy="16445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1716"/>
            <a:ext cx="11922291" cy="5568904"/>
          </a:xfrm>
        </p:spPr>
        <p:txBody>
          <a:bodyPr>
            <a:normAutofit/>
          </a:bodyPr>
          <a:lstStyle/>
          <a:p>
            <a:r>
              <a:rPr lang="en-US" sz="3400" dirty="0"/>
              <a:t>Cookies stored by an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party</a:t>
            </a: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dirty="0"/>
              <a:t>(different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/>
              <a:t>)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975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461" y="3330414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976" y="4250096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5369" y="1905020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1403" y="2327039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2688" y="2376300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2" y="5037171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562" y="3273138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7441" y="2872417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7284" y="4845272"/>
            <a:ext cx="18625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976" y="4673439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976" y="4956055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492" y="4555394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98DC0B2E-AC87-4652-9655-92BF44D67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1716"/>
            <a:ext cx="11922291" cy="5568904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975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461" y="3330414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976" y="4250096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2632" y="2487014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7779" y="2645345"/>
            <a:ext cx="778775" cy="3235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216" y="2685550"/>
            <a:ext cx="809828" cy="2501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2" y="5253243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08" y="3405623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186" y="300490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7284" y="5061344"/>
            <a:ext cx="18625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976" y="4819173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976" y="5172126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492" y="4674631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E1BD73BC-97C3-4AD1-8E1E-1978BA126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0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4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A way to store information about a user to be used across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multiple pages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50" y="3185452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111" y="2760599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62" y="4889068"/>
            <a:ext cx="874024" cy="874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65" y="3452845"/>
            <a:ext cx="874024" cy="874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65" y="2262205"/>
            <a:ext cx="874024" cy="874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8" y="3452845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878" y="2786694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7417" y="243767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5863" y="362831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290" y="5064538"/>
            <a:ext cx="17295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4211" y="4498948"/>
            <a:ext cx="1758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user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799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085" y="3140444"/>
            <a:ext cx="1221540" cy="4965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7575" y="3937921"/>
            <a:ext cx="2008704" cy="11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623" y="3889858"/>
            <a:ext cx="1255151" cy="33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283" y="4212642"/>
            <a:ext cx="1243490" cy="547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8EF70CC3-A5EA-4498-938E-A36DD9D23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The exchange mechanism be used between the user and the 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50088" y="3529142"/>
            <a:ext cx="259039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065475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435713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1012" y="4330196"/>
            <a:ext cx="17068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78" y="2414752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757" y="2130204"/>
            <a:ext cx="247093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620" y="2422200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CDD016A2-231E-4E06-99BF-B0CEB9F8B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6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The exchange mechanism be used between the user and the 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065475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435713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1012" y="3535275"/>
            <a:ext cx="17068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80" y="2503283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9284" y="2241738"/>
            <a:ext cx="243612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9549" y="4323923"/>
            <a:ext cx="430972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6938" y="2503283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F12BC05F-B184-4C55-816B-8659CE243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9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The exchange mechanism be used between the user and the 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065475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435713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7440" y="4320269"/>
            <a:ext cx="428309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80" y="2591019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523" y="2037422"/>
            <a:ext cx="3433508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dirty="0"/>
              <a:t>Browsing pages after</a:t>
            </a:r>
          </a:p>
          <a:p>
            <a:pPr algn="ctr"/>
            <a:r>
              <a:rPr lang="en-US" sz="2799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307" y="3513926"/>
            <a:ext cx="17068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027" y="2591019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B9F8ABC4-0862-4AD9-89FF-40730A8A6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5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84" y="3034019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4044" y="2609165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8" y="3715676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658" y="3129960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9437" y="1851425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b="1" dirty="0">
                <a:solidFill>
                  <a:schemeClr val="bg1"/>
                </a:solidFill>
              </a:rPr>
              <a:t>sid</a:t>
            </a:r>
            <a:br>
              <a:rPr lang="en-US" sz="2799" dirty="0">
                <a:solidFill>
                  <a:schemeClr val="bg1"/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799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8694" y="3115631"/>
            <a:ext cx="770570" cy="190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0" y="1851426"/>
            <a:ext cx="777614" cy="7776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0" y="4357360"/>
            <a:ext cx="777614" cy="7776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9436" y="4279897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b="1" dirty="0">
                <a:solidFill>
                  <a:schemeClr val="bg1"/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799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694" y="4591377"/>
            <a:ext cx="761802" cy="2850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5495" y="1612838"/>
            <a:ext cx="1787403" cy="19879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sid 5 {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  uid: 101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1999" b="1" dirty="0">
                <a:solidFill>
                  <a:schemeClr val="bg2"/>
                </a:solidFill>
              </a:rPr>
              <a:t>sid 7 {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  uid: 102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}</a:t>
            </a:r>
          </a:p>
          <a:p>
            <a:endParaRPr lang="en-US" sz="1799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3876" y="4591376"/>
            <a:ext cx="1425233" cy="1847548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bg2"/>
                </a:solidFill>
              </a:rPr>
              <a:t>uid  name</a:t>
            </a:r>
            <a:br>
              <a:rPr lang="en-US" sz="1799" b="1" dirty="0">
                <a:solidFill>
                  <a:schemeClr val="bg2"/>
                </a:solidFill>
              </a:rPr>
            </a:br>
            <a:r>
              <a:rPr lang="en-US" sz="1799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sz="1799" b="1" dirty="0">
                <a:solidFill>
                  <a:schemeClr val="bg2"/>
                </a:solidFill>
              </a:rPr>
              <a:t>102 Bojo</a:t>
            </a:r>
            <a:endParaRPr lang="bg-BG" sz="1799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4855" y="1100134"/>
            <a:ext cx="239594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6469" y="4033918"/>
            <a:ext cx="168642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160" y="2412345"/>
            <a:ext cx="2932395" cy="9167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9641" y="3391503"/>
            <a:ext cx="977403" cy="386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2831" y="4819544"/>
            <a:ext cx="1371023" cy="695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160" y="4495524"/>
            <a:ext cx="3084923" cy="1556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2733" y="3362997"/>
            <a:ext cx="788481" cy="2213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4565" y="4869403"/>
            <a:ext cx="818019" cy="3074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615" y="2374945"/>
            <a:ext cx="146499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0857" y="4646976"/>
            <a:ext cx="15086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519" y="5305338"/>
            <a:ext cx="408276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819" y="2644014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8654" y="4218061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2156" y="3468841"/>
            <a:ext cx="9741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991" y="4950390"/>
            <a:ext cx="8915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77895D15-7B69-453D-A8FF-EA1B60B8E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8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255" y="1433749"/>
            <a:ext cx="7389476" cy="4726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999" y="1473495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999" y="2992785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999" y="4537260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90" y="2992785"/>
            <a:ext cx="1848198" cy="986529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Unique </a:t>
            </a:r>
          </a:p>
          <a:p>
            <a:pPr algn="ctr"/>
            <a:r>
              <a:rPr lang="en-US" sz="2799" b="1" dirty="0">
                <a:solidFill>
                  <a:schemeClr val="bg2"/>
                </a:solidFill>
              </a:rPr>
              <a:t>Session ID</a:t>
            </a:r>
            <a:endParaRPr lang="bg-BG" sz="2799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30688" y="1682164"/>
            <a:ext cx="629313" cy="1803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30688" y="3486051"/>
            <a:ext cx="629313" cy="1259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525" y="1877580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524" y="3417902"/>
            <a:ext cx="3816782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525" y="4954594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747" y="2992785"/>
            <a:ext cx="2547358" cy="986529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Key-Value pairs with user data</a:t>
            </a:r>
            <a:endParaRPr lang="bg-BG" sz="2799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09945" y="2265767"/>
            <a:ext cx="761802" cy="12202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2306" y="3486049"/>
            <a:ext cx="589570" cy="320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09945" y="3486050"/>
            <a:ext cx="761802" cy="18567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30688" y="3201454"/>
            <a:ext cx="629313" cy="2845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123F2F03-AF4B-4D3B-8EA2-60AA9ED02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0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63A99-3760-434C-81A1-BDE4AC832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A1C2E-8E58-49E5-8396-39085462A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5039963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 to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site</a:t>
            </a:r>
          </a:p>
          <a:p>
            <a:pPr>
              <a:lnSpc>
                <a:spcPct val="100000"/>
              </a:lnSpc>
            </a:pPr>
            <a:r>
              <a:rPr lang="en-US" dirty="0"/>
              <a:t>Examine the </a:t>
            </a:r>
            <a:r>
              <a:rPr lang="en-US" b="1" noProof="1">
                <a:solidFill>
                  <a:schemeClr val="bg1"/>
                </a:solidFill>
              </a:rPr>
              <a:t>session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, which holds the </a:t>
            </a:r>
            <a:r>
              <a:rPr lang="en-US" b="1" dirty="0"/>
              <a:t>current session id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Close the browser </a:t>
            </a:r>
            <a:r>
              <a:rPr lang="en-US" dirty="0"/>
              <a:t>and visit the site again</a:t>
            </a:r>
          </a:p>
          <a:p>
            <a:pPr>
              <a:lnSpc>
                <a:spcPct val="100000"/>
              </a:lnSpc>
            </a:pPr>
            <a:r>
              <a:rPr lang="en-US" dirty="0"/>
              <a:t>Notice that now there is a </a:t>
            </a:r>
            <a:r>
              <a:rPr lang="en-US" b="1" dirty="0">
                <a:solidFill>
                  <a:schemeClr val="bg1"/>
                </a:solidFill>
              </a:rPr>
              <a:t>new session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different 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1981AD-61CE-4065-81C5-95F15540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–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D47A-6C22-4A71-A6F4-CF375F64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7" y="1124744"/>
            <a:ext cx="6113909" cy="39549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741D4-8A5A-4A75-8729-7A479F83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1" y="2767792"/>
            <a:ext cx="6113909" cy="3973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CB88D-4DD8-402C-A00B-2D7CD83C94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 and Usage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6E0C71-2D26-4CE0-A080-93B8CDF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Cookies</a:t>
            </a:r>
          </a:p>
        </p:txBody>
      </p:sp>
      <p:pic>
        <p:nvPicPr>
          <p:cNvPr id="6146" name="Picture 2" descr="Session vs. Cookies">
            <a:extLst>
              <a:ext uri="{FF2B5EF4-FFF2-40B4-BE49-F238E27FC236}">
                <a16:creationId xmlns:a16="http://schemas.microsoft.com/office/drawing/2014/main" id="{6008CE95-D54D-4A84-834D-4C8517378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t="3066" r="11228" b="1892"/>
          <a:stretch/>
        </p:blipFill>
        <p:spPr bwMode="auto">
          <a:xfrm>
            <a:off x="3876503" y="1628801"/>
            <a:ext cx="4438994" cy="22322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AD336-9411-4BCE-A6E2-9AF64E1E6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E3F05B-EE42-44F7-8C47-134D0EC8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6C060D-7E10-49D0-BEAF-75E3374C61CF}"/>
              </a:ext>
            </a:extLst>
          </p:cNvPr>
          <p:cNvGraphicFramePr>
            <a:graphicFrameLocks noGrp="1"/>
          </p:cNvGraphicFramePr>
          <p:nvPr/>
        </p:nvGraphicFramePr>
        <p:xfrm>
          <a:off x="191943" y="1700808"/>
          <a:ext cx="11815018" cy="380644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760041">
                  <a:extLst>
                    <a:ext uri="{9D8B030D-6E8A-4147-A177-3AD203B41FA5}">
                      <a16:colId xmlns:a16="http://schemas.microsoft.com/office/drawing/2014/main" val="523028493"/>
                    </a:ext>
                  </a:extLst>
                </a:gridCol>
                <a:gridCol w="6054977">
                  <a:extLst>
                    <a:ext uri="{9D8B030D-6E8A-4147-A177-3AD203B41FA5}">
                      <a16:colId xmlns:a16="http://schemas.microsoft.com/office/drawing/2014/main" val="98547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800" dirty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8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Stored on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Stored </a:t>
                      </a:r>
                      <a:r>
                        <a:rPr lang="en-US" sz="2600" b="0" kern="1200" dirty="0">
                          <a:solidFill>
                            <a:schemeClr val="tx1"/>
                          </a:solidFill>
                          <a:effectLst/>
                        </a:rPr>
                        <a:t>on the user's computer as a text file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9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Expires when the user closes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Expires on its expiration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7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effectLst/>
                        </a:rPr>
                        <a:t>It can store an unlimited amount of data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It can store only limited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0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Depends on the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Does not depend on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effectLst/>
                        </a:rPr>
                        <a:t>Secure, as it saves data in encrypted form and cannot be accessed by anyone easily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Have security issues, as data is stored in a text file and it can be accessed by anyone easily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8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293737"/>
            <a:ext cx="7583187" cy="5458948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32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32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4" y="1174898"/>
            <a:ext cx="993650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 small file of plain text with no </a:t>
            </a:r>
            <a:r>
              <a:rPr lang="en-US" sz="3600" b="1" dirty="0">
                <a:solidFill>
                  <a:schemeClr val="bg1"/>
                </a:solidFill>
              </a:rPr>
              <a:t>executable code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Sent by the server to the client's browser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Stored</a:t>
            </a:r>
            <a:r>
              <a:rPr lang="en-US" sz="3400" dirty="0"/>
              <a:t> by the browser on the </a:t>
            </a:r>
            <a:r>
              <a:rPr lang="en-US" sz="3400" b="1" dirty="0">
                <a:solidFill>
                  <a:schemeClr val="bg1"/>
                </a:solidFill>
              </a:rPr>
              <a:t>client's device </a:t>
            </a:r>
            <a:r>
              <a:rPr lang="en-US" sz="3400" dirty="0"/>
              <a:t>(computer, tablet, etc.)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Hold small piece of data for a </a:t>
            </a:r>
            <a:r>
              <a:rPr lang="en-US" sz="3400" b="1" dirty="0">
                <a:solidFill>
                  <a:schemeClr val="bg1"/>
                </a:solidFill>
              </a:rPr>
              <a:t>particular client </a:t>
            </a:r>
            <a:r>
              <a:rPr lang="en-US" sz="34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7680177" y="4653136"/>
            <a:ext cx="3220211" cy="1898394"/>
            <a:chOff x="7008812" y="3938800"/>
            <a:chExt cx="3733800" cy="2400485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008812" y="3938800"/>
              <a:ext cx="3733800" cy="240048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7588133-7689-4C94-8852-0417D8FE1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4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8822401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Session management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Logins, shopping carts, game scores, or anything else the </a:t>
            </a:r>
            <a:r>
              <a:rPr lang="en-US" sz="3400" b="1" dirty="0">
                <a:solidFill>
                  <a:schemeClr val="bg1"/>
                </a:solidFill>
              </a:rPr>
              <a:t>server should remember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Personalization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User preferences, themes, and other </a:t>
            </a:r>
            <a:r>
              <a:rPr lang="en-US" sz="3400" b="1" dirty="0">
                <a:solidFill>
                  <a:schemeClr val="bg1"/>
                </a:solidFill>
              </a:rPr>
              <a:t>custom settings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Tracking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Recording and analyzing </a:t>
            </a:r>
            <a:r>
              <a:rPr lang="en-US" sz="3400" b="1" dirty="0">
                <a:solidFill>
                  <a:schemeClr val="bg1"/>
                </a:solidFill>
              </a:rPr>
              <a:t>user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28" y="1412777"/>
            <a:ext cx="2399863" cy="239986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6C01CC-30DA-48FD-A6C1-C59A52480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12034907" cy="5568904"/>
          </a:xfrm>
        </p:spPr>
        <p:txBody>
          <a:bodyPr/>
          <a:lstStyle/>
          <a:p>
            <a:r>
              <a:rPr lang="en-US" sz="3600" dirty="0"/>
              <a:t>The HTTP object is </a:t>
            </a:r>
            <a:r>
              <a:rPr lang="en-US" sz="3600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sz="3400" dirty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doesn’t store </a:t>
            </a:r>
            <a:r>
              <a:rPr lang="en-US" sz="3400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FB2091FF-A318-4373-8494-D4A3A1590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CDB8E-38F3-4ED9-980C-7FAFEB763BB2}"/>
              </a:ext>
            </a:extLst>
          </p:cNvPr>
          <p:cNvGrpSpPr/>
          <p:nvPr/>
        </p:nvGrpSpPr>
        <p:grpSpPr>
          <a:xfrm>
            <a:off x="1227982" y="2708921"/>
            <a:ext cx="9886781" cy="3413841"/>
            <a:chOff x="1226393" y="2708920"/>
            <a:chExt cx="9886781" cy="34138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08EAD-86A7-4CA3-854A-2000011C7BDB}"/>
                </a:ext>
              </a:extLst>
            </p:cNvPr>
            <p:cNvSpPr txBox="1"/>
            <p:nvPr/>
          </p:nvSpPr>
          <p:spPr>
            <a:xfrm>
              <a:off x="1577332" y="2708920"/>
              <a:ext cx="1990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24B7EE-7897-442E-B398-8BB31AD60779}"/>
                </a:ext>
              </a:extLst>
            </p:cNvPr>
            <p:cNvCxnSpPr/>
            <p:nvPr/>
          </p:nvCxnSpPr>
          <p:spPr>
            <a:xfrm>
              <a:off x="4042026" y="3676031"/>
              <a:ext cx="414071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9C9B2C-1012-4BD3-BEFB-B73D4836E7C1}"/>
                </a:ext>
              </a:extLst>
            </p:cNvPr>
            <p:cNvSpPr txBox="1"/>
            <p:nvPr/>
          </p:nvSpPr>
          <p:spPr>
            <a:xfrm>
              <a:off x="5892189" y="3086025"/>
              <a:ext cx="754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454B28A-CE34-47A8-B042-F2680430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89" y="3411264"/>
              <a:ext cx="2111472" cy="182159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2FDAC6-EC05-47C9-A5D8-34767210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937" y="5321969"/>
              <a:ext cx="741838" cy="77898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BD775F8-C3B5-4BAD-A716-CEBB06EB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93" y="5333813"/>
              <a:ext cx="737465" cy="77438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0C09DB7-16FE-47E8-B418-6241DFA40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013" y="5276594"/>
              <a:ext cx="805821" cy="84616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F92A7FD-DC6D-4EBB-871B-0F5A9439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3" y="3512069"/>
              <a:ext cx="1954965" cy="122993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191343-5F01-4EA8-9FAE-52A8B78BF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921" y="3213341"/>
              <a:ext cx="2365179" cy="248359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05767E-3F59-4006-90E3-858F78B1B80E}"/>
                </a:ext>
              </a:extLst>
            </p:cNvPr>
            <p:cNvSpPr txBox="1"/>
            <p:nvPr/>
          </p:nvSpPr>
          <p:spPr>
            <a:xfrm>
              <a:off x="8240640" y="2708920"/>
              <a:ext cx="2872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E1027C-350F-46C2-A19E-5757641C1A17}"/>
                </a:ext>
              </a:extLst>
            </p:cNvPr>
            <p:cNvCxnSpPr/>
            <p:nvPr/>
          </p:nvCxnSpPr>
          <p:spPr>
            <a:xfrm>
              <a:off x="4068174" y="4302627"/>
              <a:ext cx="414071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E0C228-72FF-49A8-9D04-E1F2CA25D60A}"/>
                </a:ext>
              </a:extLst>
            </p:cNvPr>
            <p:cNvSpPr txBox="1"/>
            <p:nvPr/>
          </p:nvSpPr>
          <p:spPr>
            <a:xfrm>
              <a:off x="5794372" y="3738760"/>
              <a:ext cx="949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17E7474-EB35-45BA-A89B-9B8E38399719}"/>
                </a:ext>
              </a:extLst>
            </p:cNvPr>
            <p:cNvCxnSpPr/>
            <p:nvPr/>
          </p:nvCxnSpPr>
          <p:spPr>
            <a:xfrm>
              <a:off x="4060897" y="4940128"/>
              <a:ext cx="414071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E9A603-B4C5-4292-8B8C-65FCD930DE76}"/>
                </a:ext>
              </a:extLst>
            </p:cNvPr>
            <p:cNvSpPr txBox="1"/>
            <p:nvPr/>
          </p:nvSpPr>
          <p:spPr>
            <a:xfrm>
              <a:off x="5890046" y="4376260"/>
              <a:ext cx="756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</p:grpSp>
      <p:sp>
        <p:nvSpPr>
          <p:cNvPr id="45" name="AutoShape 25">
            <a:extLst>
              <a:ext uri="{FF2B5EF4-FFF2-40B4-BE49-F238E27FC236}">
                <a16:creationId xmlns:a16="http://schemas.microsoft.com/office/drawing/2014/main" id="{CA5ACA22-0578-4F5F-A2FE-C5C7E3C6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176" y="5446090"/>
            <a:ext cx="2707392" cy="501696"/>
          </a:xfrm>
          <a:prstGeom prst="wedgeRoundRectCallout">
            <a:avLst>
              <a:gd name="adj1" fmla="val -8790"/>
              <a:gd name="adj2" fmla="val -89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Not stored</a:t>
            </a:r>
            <a:endParaRPr lang="bg-BG" sz="27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7141" y="1299151"/>
            <a:ext cx="5832557" cy="5568904"/>
          </a:xfrm>
        </p:spPr>
        <p:txBody>
          <a:bodyPr/>
          <a:lstStyle/>
          <a:p>
            <a:r>
              <a:rPr lang="en-US" sz="3600" dirty="0"/>
              <a:t>The server </a:t>
            </a:r>
            <a:r>
              <a:rPr lang="en-US" sz="3600" b="1" dirty="0">
                <a:solidFill>
                  <a:schemeClr val="bg1"/>
                </a:solidFill>
              </a:rPr>
              <a:t>doesn't know </a:t>
            </a:r>
            <a:r>
              <a:rPr lang="en-US" sz="3600" dirty="0"/>
              <a:t>if two requests come from the same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marL="377774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A10798-E7B9-4D53-BAD3-69F557EAC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BE5E-400B-4D3F-8C07-16D0F8D91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961" y="1445450"/>
            <a:ext cx="5593984" cy="20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D9AA34-77D5-475B-81DE-BEE2A3D017B7}"/>
              </a:ext>
            </a:extLst>
          </p:cNvPr>
          <p:cNvSpPr txBox="1">
            <a:spLocks/>
          </p:cNvSpPr>
          <p:nvPr/>
        </p:nvSpPr>
        <p:spPr>
          <a:xfrm>
            <a:off x="220870" y="3108768"/>
            <a:ext cx="11927982" cy="324035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through pages requires</a:t>
            </a:r>
            <a:r>
              <a:rPr lang="en-US" sz="3400" b="1" dirty="0">
                <a:solidFill>
                  <a:schemeClr val="bg1"/>
                </a:solidFill>
              </a:rPr>
              <a:t> authentication </a:t>
            </a:r>
            <a:r>
              <a:rPr lang="en-US" sz="3400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about the pages is lost between the </a:t>
            </a:r>
            <a:r>
              <a:rPr lang="en-US" sz="3400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Harder </a:t>
            </a:r>
            <a:r>
              <a:rPr lang="en-US" sz="3400" b="1" dirty="0">
                <a:solidFill>
                  <a:schemeClr val="bg1"/>
                </a:solidFill>
              </a:rPr>
              <a:t>personalization</a:t>
            </a:r>
            <a:r>
              <a:rPr lang="en-US" sz="3400" dirty="0"/>
              <a:t> of functionality of pages</a:t>
            </a:r>
          </a:p>
          <a:p>
            <a:pPr marL="37777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5870072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75A210-AB12-44CD-AEDD-47ABAB706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5245B4-9788-4857-AE25-81E3C0B6A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6040" y="1268761"/>
            <a:ext cx="5556864" cy="2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6AB783-65EF-42CF-8B30-4E7D96E587C5}"/>
              </a:ext>
            </a:extLst>
          </p:cNvPr>
          <p:cNvSpPr txBox="1">
            <a:spLocks/>
          </p:cNvSpPr>
          <p:nvPr/>
        </p:nvSpPr>
        <p:spPr>
          <a:xfrm>
            <a:off x="153921" y="3936604"/>
            <a:ext cx="11024123" cy="29523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form fields (usernames, passwords, etc.)</a:t>
            </a:r>
          </a:p>
        </p:txBody>
      </p:sp>
    </p:spTree>
    <p:extLst>
      <p:ext uri="{BB962C8B-B14F-4D97-AF65-F5344CB8AC3E}">
        <p14:creationId xmlns:p14="http://schemas.microsoft.com/office/powerpoint/2010/main" val="32413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1747</Words>
  <Application>Microsoft Office PowerPoint</Application>
  <PresentationFormat>Widescreen</PresentationFormat>
  <Paragraphs>321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Mozilla Browser (1)</vt:lpstr>
      <vt:lpstr>Control Your Cookies – Mozilla Browser (2)</vt:lpstr>
      <vt:lpstr>Control Your Cookies – Chrome Browser</vt:lpstr>
      <vt:lpstr>Change Cookie – Demo</vt:lpstr>
      <vt:lpstr>Change Cookie – Demo</vt:lpstr>
      <vt:lpstr>Authentication with Cookies – Demo</vt:lpstr>
      <vt:lpstr>Authentication with Cookies – Demo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Session – Demo</vt:lpstr>
      <vt:lpstr>Session VS Cookies</vt:lpstr>
      <vt:lpstr>Session VS Cookies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17</cp:revision>
  <dcterms:created xsi:type="dcterms:W3CDTF">2018-05-23T13:08:44Z</dcterms:created>
  <dcterms:modified xsi:type="dcterms:W3CDTF">2022-01-06T06:20:03Z</dcterms:modified>
  <cp:category>computer programming;programming;software development;software engineering</cp:category>
</cp:coreProperties>
</file>