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15" r:id="rId55"/>
    <p:sldId id="31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43D7E0D-FEB5-46DE-8CE1-AE8D499DD242}">
          <p14:sldIdLst>
            <p14:sldId id="256"/>
            <p14:sldId id="257"/>
            <p14:sldId id="258"/>
          </p14:sldIdLst>
        </p14:section>
        <p14:section name="Data Types and Variables" id="{B5EEB6F7-8514-4F68-986E-A69AC671DD3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Integer Types" id="{CB849A10-C34C-4A2B-B6D4-6C31D53D2122}">
          <p14:sldIdLst>
            <p14:sldId id="268"/>
            <p14:sldId id="269"/>
            <p14:sldId id="270"/>
            <p14:sldId id="271"/>
            <p14:sldId id="272"/>
          </p14:sldIdLst>
        </p14:section>
        <p14:section name="Real Number Types" id="{01CD350F-DBD5-49C8-A7AD-BB3364E2869D}">
          <p14:sldIdLst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ype Conversion" id="{2D667E64-47A2-49C6-821C-45ABE953028E}">
          <p14:sldIdLst>
            <p14:sldId id="286"/>
            <p14:sldId id="287"/>
            <p14:sldId id="288"/>
            <p14:sldId id="289"/>
          </p14:sldIdLst>
        </p14:section>
        <p14:section name="Boolean Type" id="{AD26C754-844C-4588-82CA-B87E34E6E590}">
          <p14:sldIdLst>
            <p14:sldId id="290"/>
            <p14:sldId id="291"/>
            <p14:sldId id="292"/>
            <p14:sldId id="293"/>
          </p14:sldIdLst>
        </p14:section>
        <p14:section name="Character Type" id="{EB101298-5B50-48DB-93B1-FFF99CA2F994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String Type" id="{5E3FD8BF-538F-42AC-94D9-21DE0353F1AA}">
          <p14:sldIdLst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34D492BA-92BF-497A-8F3D-F4B91627758A}">
          <p14:sldIdLst>
            <p14:sldId id="307"/>
            <p14:sldId id="313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12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4529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94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109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631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Text 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5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notes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0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goes to note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805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737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Goes to 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25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192/Data-Types-and-Variables-La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192/Data-Types-and-Variables-Lab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8572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Numeral Types, Text Types and Type Conversion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Data Types and Variables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547" y="5229000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A5ECB-541A-4CB1-88D2-F5DA06BA56FB}"/>
              </a:ext>
            </a:extLst>
          </p:cNvPr>
          <p:cNvGrpSpPr/>
          <p:nvPr/>
        </p:nvGrpSpPr>
        <p:grpSpPr>
          <a:xfrm>
            <a:off x="4108690" y="2060185"/>
            <a:ext cx="4081614" cy="3530952"/>
            <a:chOff x="562740" y="2351427"/>
            <a:chExt cx="3167213" cy="279579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95D73E-D764-4066-9662-A9A4E1976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659" y="2351427"/>
              <a:ext cx="2315673" cy="222601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F573F76-450E-4BA9-A66A-B3231120A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40" y="3154261"/>
              <a:ext cx="2034753" cy="195597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2EC73C-3DD2-48BA-81F2-1ED05DBC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5660" y="3422397"/>
              <a:ext cx="1794293" cy="1724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Scope</a:t>
            </a:r>
            <a:r>
              <a:rPr lang="en-GB" sz="3600" dirty="0"/>
              <a:t> == where you can access a variable (global, local)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Lifetime</a:t>
            </a:r>
            <a:r>
              <a:rPr lang="en-GB" sz="3600" dirty="0"/>
              <a:t> == how long a variable stays in memory</a:t>
            </a:r>
            <a:endParaRPr lang="en-US" sz="36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and Lifetime</a:t>
            </a:r>
            <a:endParaRPr lang="bg-BG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31000" y="3291688"/>
            <a:ext cx="85344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GB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991000" y="2579652"/>
            <a:ext cx="3886200" cy="609600"/>
          </a:xfrm>
          <a:prstGeom prst="wedgeRoundRectCallout">
            <a:avLst>
              <a:gd name="adj1" fmla="val -53414"/>
              <a:gd name="adj2" fmla="val 47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in the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Main()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565606" y="5327488"/>
            <a:ext cx="3657600" cy="668773"/>
          </a:xfrm>
          <a:prstGeom prst="wedgeRoundRectCallout">
            <a:avLst>
              <a:gd name="adj1" fmla="val -54905"/>
              <a:gd name="adj2" fmla="val -418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Accessible </a:t>
            </a:r>
            <a:r>
              <a:rPr lang="en-GB" sz="2400" b="1" dirty="0">
                <a:solidFill>
                  <a:schemeClr val="bg2"/>
                </a:solidFill>
              </a:rPr>
              <a:t>only in the loop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791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4324" y="1126734"/>
            <a:ext cx="12070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Variable span is how long before a variable is called</a:t>
            </a:r>
          </a:p>
          <a:p>
            <a:r>
              <a:rPr lang="en-US" sz="3600" dirty="0"/>
              <a:t>Always declare a variable as late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as possible </a:t>
            </a:r>
            <a:r>
              <a:rPr lang="en-US" sz="3600" dirty="0"/>
              <a:t>(e.g. shorter span)</a:t>
            </a:r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Span</a:t>
            </a:r>
            <a:endParaRPr lang="bg-BG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730797" y="3275215"/>
            <a:ext cx="8537705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  string 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</a:t>
            </a:r>
            <a:r>
              <a:rPr lang="en-GB" sz="2500" b="1" noProof="1">
                <a:latin typeface="Consolas" panose="020B0609020204030204" pitchFamily="49" charset="0"/>
              </a:rPr>
              <a:t>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Console.WriteLine(</a:t>
            </a:r>
            <a:r>
              <a:rPr lang="en-GB" sz="2500" b="1" noProof="1">
                <a:solidFill>
                  <a:schemeClr val="bg1"/>
                </a:solidFill>
                <a:latin typeface="Consolas" panose="020B0609020204030204" pitchFamily="49" charset="0"/>
              </a:rPr>
              <a:t>outer</a:t>
            </a:r>
            <a:r>
              <a:rPr lang="en-GB" sz="2500" b="1" noProof="1">
                <a:latin typeface="Consolas" panose="020B0609020204030204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  </a:t>
            </a:r>
            <a:r>
              <a:rPr lang="en-GB" sz="25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//Console.WriteLine(inner); Error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8076000" y="3984105"/>
            <a:ext cx="457200" cy="1747161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414682" y="4029440"/>
            <a:ext cx="2338348" cy="1143000"/>
          </a:xfrm>
          <a:prstGeom prst="wedgeRoundRectCallout">
            <a:avLst>
              <a:gd name="adj1" fmla="val -60316"/>
              <a:gd name="adj2" fmla="val 33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826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74705" y="2799000"/>
            <a:ext cx="8077200" cy="33840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for (int i = 0; i &lt; 10; i++)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   </a:t>
            </a:r>
            <a:r>
              <a:rPr lang="en-GB" sz="2800" b="1" noProof="1">
                <a:latin typeface="Consolas" panose="020B0609020204030204" pitchFamily="49" charset="0"/>
              </a:rPr>
              <a:t>string inner = "I'm inside the loop";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 outer = "I'm inside the Main()";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Console.WriteLine(outer);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Console.WriteLine(inner);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Shorter span simplifies the code</a:t>
            </a:r>
          </a:p>
          <a:p>
            <a:pPr lvl="1"/>
            <a:r>
              <a:rPr lang="en-US" sz="3400" dirty="0"/>
              <a:t>Improves its readability and maintainability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 Span Short</a:t>
            </a:r>
            <a:endParaRPr lang="bg-BG" dirty="0"/>
          </a:p>
        </p:txBody>
      </p:sp>
      <p:sp>
        <p:nvSpPr>
          <p:cNvPr id="4" name="Right Brace 3"/>
          <p:cNvSpPr/>
          <p:nvPr/>
        </p:nvSpPr>
        <p:spPr>
          <a:xfrm>
            <a:off x="8589994" y="4644000"/>
            <a:ext cx="304800" cy="737886"/>
          </a:xfrm>
          <a:custGeom>
            <a:avLst/>
            <a:gdLst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755652 h 1600200"/>
              <a:gd name="connsiteX3" fmla="*/ 533400 w 533401"/>
              <a:gd name="connsiteY3" fmla="*/ 800100 h 1600200"/>
              <a:gd name="connsiteX4" fmla="*/ 266700 w 533401"/>
              <a:gd name="connsiteY4" fmla="*/ 84454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7" fmla="*/ 0 w 533401"/>
              <a:gd name="connsiteY7" fmla="*/ 0 h 1600200"/>
              <a:gd name="connsiteX0" fmla="*/ 0 w 533401"/>
              <a:gd name="connsiteY0" fmla="*/ 0 h 1600200"/>
              <a:gd name="connsiteX1" fmla="*/ 266700 w 533401"/>
              <a:gd name="connsiteY1" fmla="*/ 44448 h 1600200"/>
              <a:gd name="connsiteX2" fmla="*/ 266700 w 533401"/>
              <a:gd name="connsiteY2" fmla="*/ 690882 h 1600200"/>
              <a:gd name="connsiteX3" fmla="*/ 533400 w 533401"/>
              <a:gd name="connsiteY3" fmla="*/ 800100 h 1600200"/>
              <a:gd name="connsiteX4" fmla="*/ 270510 w 533401"/>
              <a:gd name="connsiteY4" fmla="*/ 913128 h 1600200"/>
              <a:gd name="connsiteX5" fmla="*/ 266700 w 533401"/>
              <a:gd name="connsiteY5" fmla="*/ 1555752 h 1600200"/>
              <a:gd name="connsiteX6" fmla="*/ 0 w 533401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41910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755652 h 1600200"/>
              <a:gd name="connsiteX3" fmla="*/ 533400 w 533400"/>
              <a:gd name="connsiteY3" fmla="*/ 800100 h 1600200"/>
              <a:gd name="connsiteX4" fmla="*/ 266700 w 533400"/>
              <a:gd name="connsiteY4" fmla="*/ 84454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7" fmla="*/ 0 w 533400"/>
              <a:gd name="connsiteY7" fmla="*/ 0 h 1600200"/>
              <a:gd name="connsiteX0" fmla="*/ 0 w 533400"/>
              <a:gd name="connsiteY0" fmla="*/ 0 h 1600200"/>
              <a:gd name="connsiteX1" fmla="*/ 266700 w 533400"/>
              <a:gd name="connsiteY1" fmla="*/ 44448 h 1600200"/>
              <a:gd name="connsiteX2" fmla="*/ 266700 w 533400"/>
              <a:gd name="connsiteY2" fmla="*/ 690882 h 1600200"/>
              <a:gd name="connsiteX3" fmla="*/ 373380 w 533400"/>
              <a:gd name="connsiteY3" fmla="*/ 803910 h 1600200"/>
              <a:gd name="connsiteX4" fmla="*/ 270510 w 533400"/>
              <a:gd name="connsiteY4" fmla="*/ 913128 h 1600200"/>
              <a:gd name="connsiteX5" fmla="*/ 266700 w 533400"/>
              <a:gd name="connsiteY5" fmla="*/ 1555752 h 1600200"/>
              <a:gd name="connsiteX6" fmla="*/ 0 w 53340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733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1480 w 575310"/>
              <a:gd name="connsiteY3" fmla="*/ 80391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350520 w 575310"/>
              <a:gd name="connsiteY3" fmla="*/ 800100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755652 h 1600200"/>
              <a:gd name="connsiteX3" fmla="*/ 575310 w 575310"/>
              <a:gd name="connsiteY3" fmla="*/ 800100 h 1600200"/>
              <a:gd name="connsiteX4" fmla="*/ 266700 w 575310"/>
              <a:gd name="connsiteY4" fmla="*/ 84454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  <a:gd name="connsiteX7" fmla="*/ 0 w 575310"/>
              <a:gd name="connsiteY7" fmla="*/ 0 h 1600200"/>
              <a:gd name="connsiteX0" fmla="*/ 0 w 575310"/>
              <a:gd name="connsiteY0" fmla="*/ 0 h 1600200"/>
              <a:gd name="connsiteX1" fmla="*/ 266700 w 575310"/>
              <a:gd name="connsiteY1" fmla="*/ 44448 h 1600200"/>
              <a:gd name="connsiteX2" fmla="*/ 266700 w 575310"/>
              <a:gd name="connsiteY2" fmla="*/ 690882 h 1600200"/>
              <a:gd name="connsiteX3" fmla="*/ 415344 w 575310"/>
              <a:gd name="connsiteY3" fmla="*/ 804606 h 1600200"/>
              <a:gd name="connsiteX4" fmla="*/ 270510 w 575310"/>
              <a:gd name="connsiteY4" fmla="*/ 913128 h 1600200"/>
              <a:gd name="connsiteX5" fmla="*/ 266700 w 575310"/>
              <a:gd name="connsiteY5" fmla="*/ 1555752 h 1600200"/>
              <a:gd name="connsiteX6" fmla="*/ 0 w 575310"/>
              <a:gd name="connsiteY6" fmla="*/ 16002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310" h="1600200" stroke="0" extrusionOk="0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755652"/>
                </a:lnTo>
                <a:cubicBezTo>
                  <a:pt x="266700" y="780200"/>
                  <a:pt x="428016" y="800100"/>
                  <a:pt x="575310" y="800100"/>
                </a:cubicBezTo>
                <a:cubicBezTo>
                  <a:pt x="428016" y="800100"/>
                  <a:pt x="266700" y="820000"/>
                  <a:pt x="266700" y="84454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  <a:lnTo>
                  <a:pt x="0" y="0"/>
                </a:lnTo>
                <a:close/>
              </a:path>
              <a:path w="575310" h="1600200" fill="none">
                <a:moveTo>
                  <a:pt x="0" y="0"/>
                </a:moveTo>
                <a:cubicBezTo>
                  <a:pt x="147294" y="0"/>
                  <a:pt x="266700" y="19900"/>
                  <a:pt x="266700" y="44448"/>
                </a:cubicBezTo>
                <a:lnTo>
                  <a:pt x="266700" y="690882"/>
                </a:lnTo>
                <a:cubicBezTo>
                  <a:pt x="266700" y="715430"/>
                  <a:pt x="414709" y="801855"/>
                  <a:pt x="415344" y="804606"/>
                </a:cubicBezTo>
                <a:cubicBezTo>
                  <a:pt x="415979" y="807357"/>
                  <a:pt x="270510" y="888580"/>
                  <a:pt x="270510" y="913128"/>
                </a:cubicBezTo>
                <a:lnTo>
                  <a:pt x="266700" y="1555752"/>
                </a:lnTo>
                <a:cubicBezTo>
                  <a:pt x="266700" y="1580300"/>
                  <a:pt x="147294" y="1600200"/>
                  <a:pt x="0" y="160020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296400" y="3657600"/>
            <a:ext cx="2857658" cy="1143000"/>
          </a:xfrm>
          <a:prstGeom prst="wedgeRoundRectCallout">
            <a:avLst>
              <a:gd name="adj1" fmla="val -56013"/>
              <a:gd name="adj2" fmla="val 55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outer</a:t>
            </a:r>
            <a:r>
              <a:rPr lang="en-US" sz="2800" b="1" dirty="0">
                <a:solidFill>
                  <a:schemeClr val="bg2"/>
                </a:solidFill>
              </a:rPr>
              <a:t>" variable span – reduced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04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Integer Types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CFCF5D-0C21-45A9-819E-58B2010F82AC}"/>
              </a:ext>
            </a:extLst>
          </p:cNvPr>
          <p:cNvGrpSpPr/>
          <p:nvPr/>
        </p:nvGrpSpPr>
        <p:grpSpPr>
          <a:xfrm>
            <a:off x="4862357" y="1513267"/>
            <a:ext cx="2467286" cy="2538982"/>
            <a:chOff x="3275012" y="1447800"/>
            <a:chExt cx="3355865" cy="3453382"/>
          </a:xfrm>
        </p:grpSpPr>
        <p:pic>
          <p:nvPicPr>
            <p:cNvPr id="1030" name="Picture 6" descr="Image result for APPLE GREEN PNG VECTOR">
              <a:extLst>
                <a:ext uri="{FF2B5EF4-FFF2-40B4-BE49-F238E27FC236}">
                  <a16:creationId xmlns:a16="http://schemas.microsoft.com/office/drawing/2014/main" id="{A2242C11-EE00-46BF-8EAA-A70CBA6DD8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012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Image result for APPLE GREEN PNG VECTOR">
              <a:extLst>
                <a:ext uri="{FF2B5EF4-FFF2-40B4-BE49-F238E27FC236}">
                  <a16:creationId xmlns:a16="http://schemas.microsoft.com/office/drawing/2014/main" id="{9A1C3F6F-A220-4386-AE14-5597BEC05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607" y="1447800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Image result for APPLE GREEN PNG VECTOR">
              <a:extLst>
                <a:ext uri="{FF2B5EF4-FFF2-40B4-BE49-F238E27FC236}">
                  <a16:creationId xmlns:a16="http://schemas.microsoft.com/office/drawing/2014/main" id="{3CE1DDD9-E84F-44F6-B6EC-B9E8B62E4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8142" y="3078438"/>
              <a:ext cx="1544270" cy="18227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87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F2BD-BA9C-4900-B48E-E247BB24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3795" name="Text Placeholder 2">
            <a:extLst>
              <a:ext uri="{FF2B5EF4-FFF2-40B4-BE49-F238E27FC236}">
                <a16:creationId xmlns:a16="http://schemas.microsoft.com/office/drawing/2014/main" id="{2AE3DFD6-1C70-4AFB-A4F7-192264F4A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590BF6-248D-44B8-8132-3A158B97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04466"/>
              </p:ext>
            </p:extLst>
          </p:nvPr>
        </p:nvGraphicFramePr>
        <p:xfrm>
          <a:off x="1905000" y="1244775"/>
          <a:ext cx="9992516" cy="5028787"/>
        </p:xfrm>
        <a:graphic>
          <a:graphicData uri="http://schemas.openxmlformats.org/drawingml/2006/table">
            <a:tbl>
              <a:tblPr/>
              <a:tblGrid>
                <a:gridCol w="997717">
                  <a:extLst>
                    <a:ext uri="{9D8B030D-6E8A-4147-A177-3AD203B41FA5}">
                      <a16:colId xmlns:a16="http://schemas.microsoft.com/office/drawing/2014/main" val="7217387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66630012"/>
                    </a:ext>
                  </a:extLst>
                </a:gridCol>
                <a:gridCol w="3058318">
                  <a:extLst>
                    <a:ext uri="{9D8B030D-6E8A-4147-A177-3AD203B41FA5}">
                      <a16:colId xmlns:a16="http://schemas.microsoft.com/office/drawing/2014/main" val="793452293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794505328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3296904152"/>
                    </a:ext>
                  </a:extLst>
                </a:gridCol>
              </a:tblGrid>
              <a:tr h="846483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Default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Min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Max Value</a:t>
                      </a:r>
                      <a:endParaRPr lang="bg-BG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55643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sbyte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-128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127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7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09815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255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8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8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681557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-32768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32767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15</a:t>
                      </a:r>
                      <a:r>
                        <a:rPr lang="en-US" sz="2200" b="1" baseline="0" dirty="0"/>
                        <a:t> - 1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48510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65535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16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16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44418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 noProof="1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-2147483648 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2147483647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31</a:t>
                      </a:r>
                      <a:r>
                        <a:rPr lang="en-US" sz="2200" b="1" baseline="0" dirty="0">
                          <a:solidFill>
                            <a:schemeClr val="tx1"/>
                          </a:solidFill>
                          <a:effectLst/>
                        </a:rPr>
                        <a:t> – 1)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180582"/>
                  </a:ext>
                </a:extLst>
              </a:tr>
              <a:tr h="424887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4294967295 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32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32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483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-9223372036854775808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-2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9223372036854775807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63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76232"/>
                  </a:ext>
                </a:extLst>
              </a:tr>
              <a:tr h="72570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  <a:endParaRPr lang="en-US" sz="22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315" marR="112315" marT="51844" marB="518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18446744073709551615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2200" b="1" dirty="0"/>
                        <a:t>2</a:t>
                      </a:r>
                      <a:r>
                        <a:rPr lang="en-US" sz="2200" b="1" baseline="30000" dirty="0"/>
                        <a:t>64</a:t>
                      </a:r>
                      <a:r>
                        <a:rPr lang="en-US" sz="2200" b="1" dirty="0"/>
                        <a:t>-1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</a:rPr>
                        <a:t>64 bit</a:t>
                      </a:r>
                    </a:p>
                  </a:txBody>
                  <a:tcPr marL="112315" marR="112315" marT="51844" marB="51844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52070"/>
                  </a:ext>
                </a:extLst>
              </a:tr>
            </a:tbl>
          </a:graphicData>
        </a:graphic>
      </p:graphicFrame>
      <p:sp>
        <p:nvSpPr>
          <p:cNvPr id="33849" name="Title 1">
            <a:extLst>
              <a:ext uri="{FF2B5EF4-FFF2-40B4-BE49-F238E27FC236}">
                <a16:creationId xmlns:a16="http://schemas.microsoft.com/office/drawing/2014/main" id="{D0320633-98C9-43E6-8CF9-1EBC23FE5C88}"/>
              </a:ext>
            </a:extLst>
          </p:cNvPr>
          <p:cNvSpPr txBox="1">
            <a:spLocks/>
          </p:cNvSpPr>
          <p:nvPr/>
        </p:nvSpPr>
        <p:spPr bwMode="auto">
          <a:xfrm>
            <a:off x="1450599" y="253240"/>
            <a:ext cx="8397275" cy="88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7972" tIns="35991" rIns="107972" bIns="35991" anchor="ctr"/>
          <a:lstStyle>
            <a:lvl1pPr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9013" indent="-3794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224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2132013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740025" indent="-303213" defTabSz="1217613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1972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6544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41116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568825" indent="-303213" defTabSz="1217613" eaLnBrk="0" fontAlgn="base" latinLnBrk="1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4000" b="1" dirty="0"/>
              <a:t>Integer Types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Depending on the unit of measure we can use different data types:</a:t>
            </a:r>
            <a:endParaRPr lang="bg-BG" sz="3600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Centuries – Example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2254" y="2574000"/>
            <a:ext cx="11125200" cy="33651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centuries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= 20;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ushort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years = 2000;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days = 730484;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hours = 17531616; </a:t>
            </a:r>
            <a:endParaRPr lang="bg-BG" sz="2400" b="1" i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"{0} centuries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{1} years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{2} days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{3} hours.",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/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centuries, years, days, hours);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//20 centuries = 2000 years = 730484 days = 17531616 hours.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211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1">
            <a:extLst>
              <a:ext uri="{FF2B5EF4-FFF2-40B4-BE49-F238E27FC236}">
                <a16:creationId xmlns:a16="http://schemas.microsoft.com/office/drawing/2014/main" id="{5ECAF5CC-FAB7-42EA-BB3D-1E5C7FAB560C}"/>
              </a:ext>
            </a:extLst>
          </p:cNvPr>
          <p:cNvSpPr/>
          <p:nvPr/>
        </p:nvSpPr>
        <p:spPr>
          <a:xfrm>
            <a:off x="7952167" y="4374000"/>
            <a:ext cx="712192" cy="4572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Integers have range (minimal and maximal value)</a:t>
            </a:r>
          </a:p>
          <a:p>
            <a:r>
              <a:rPr lang="en-US" sz="3600" dirty="0"/>
              <a:t>Integers could overflow </a:t>
            </a:r>
            <a:r>
              <a:rPr lang="bg-BG" sz="3600" dirty="0">
                <a:sym typeface="Wingdings" panose="05000000000000000000" pitchFamily="2" charset="2"/>
              </a:rPr>
              <a:t>-</a:t>
            </a:r>
            <a:r>
              <a:rPr lang="en-US" sz="3600" dirty="0">
                <a:sym typeface="Wingdings" panose="05000000000000000000" pitchFamily="2" charset="2"/>
              </a:rPr>
              <a:t> this leads to incorrect values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Beware of Integer Overflow!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23247" y="3044070"/>
            <a:ext cx="6126923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byte</a:t>
            </a:r>
            <a:r>
              <a:rPr lang="en-US" sz="2700" b="1" noProof="1">
                <a:latin typeface="Consolas" pitchFamily="49" charset="0"/>
              </a:rPr>
              <a:t> counter = 0;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for (int i = 0; i &lt;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260</a:t>
            </a:r>
            <a:r>
              <a:rPr lang="en-US" sz="2700" b="1" noProof="1">
                <a:latin typeface="Consolas" pitchFamily="49" charset="0"/>
              </a:rPr>
              <a:t>; i++)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{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counter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++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  Console.WriteLine(counter);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084134" y="3044070"/>
            <a:ext cx="884080" cy="29034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…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255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</a:t>
            </a:r>
          </a:p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0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/>
              <a:t>Examples of integer literals: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</a:t>
            </a:r>
            <a:r>
              <a:rPr lang="en-US" sz="3400" dirty="0"/>
              <a:t>' prefixes mean a hexadecimal value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0xA8F1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0xFFFFFFFF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sz="3400" dirty="0"/>
              <a:t>' suffixes mean a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sz="3400" dirty="0"/>
              <a:t> or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12345678U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0U</a:t>
            </a:r>
          </a:p>
          <a:p>
            <a:pPr lvl="1">
              <a:lnSpc>
                <a:spcPct val="120000"/>
              </a:lnSpc>
            </a:pPr>
            <a:r>
              <a:rPr lang="en-US" sz="3400" dirty="0"/>
              <a:t>The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and 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sz="3400" dirty="0"/>
              <a:t>' suffixes mean 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long</a:t>
            </a:r>
            <a:endParaRPr lang="en-US" sz="3400" dirty="0">
              <a:solidFill>
                <a:schemeClr val="bg1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sz="3200" dirty="0"/>
              <a:t>E.g.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9876543L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0L</a:t>
            </a: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Literals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797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Real Number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752AAF-2C76-48A7-8076-199FBB53085B}"/>
              </a:ext>
            </a:extLst>
          </p:cNvPr>
          <p:cNvGrpSpPr/>
          <p:nvPr/>
        </p:nvGrpSpPr>
        <p:grpSpPr>
          <a:xfrm>
            <a:off x="4953000" y="1345058"/>
            <a:ext cx="2460980" cy="2576267"/>
            <a:chOff x="4875212" y="1180009"/>
            <a:chExt cx="2460980" cy="2576267"/>
          </a:xfrm>
        </p:grpSpPr>
        <p:pic>
          <p:nvPicPr>
            <p:cNvPr id="14" name="Picture 6" descr="Image result for APPLE GREEN PNG VECTOR">
              <a:extLst>
                <a:ext uri="{FF2B5EF4-FFF2-40B4-BE49-F238E27FC236}">
                  <a16:creationId xmlns:a16="http://schemas.microsoft.com/office/drawing/2014/main" id="{BFCE12AE-132D-4F2B-83F2-31846489A8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212" y="1180009"/>
              <a:ext cx="1850772" cy="2184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4957A3-E9D4-4FBB-B617-4E1798BEE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412" y="2387250"/>
              <a:ext cx="2003780" cy="13690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7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Floating-point types:</a:t>
            </a:r>
          </a:p>
          <a:p>
            <a:pPr lvl="1"/>
            <a:r>
              <a:rPr lang="en-US" sz="3400" dirty="0"/>
              <a:t>Represent real numbers, 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1.25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-0.38</a:t>
            </a:r>
          </a:p>
          <a:p>
            <a:pPr lvl="1"/>
            <a:r>
              <a:rPr lang="en-US" sz="3400" dirty="0"/>
              <a:t>Have range and precision depending</a:t>
            </a:r>
            <a:br>
              <a:rPr lang="en-US" sz="3400" dirty="0"/>
            </a:br>
            <a:r>
              <a:rPr lang="en-US" sz="3400" dirty="0"/>
              <a:t>on the memory used</a:t>
            </a:r>
          </a:p>
          <a:p>
            <a:pPr lvl="1"/>
            <a:r>
              <a:rPr lang="en-US" sz="3400" dirty="0"/>
              <a:t>Sometimes behave abnormally in the calculations</a:t>
            </a:r>
          </a:p>
          <a:p>
            <a:pPr lvl="1"/>
            <a:r>
              <a:rPr lang="en-US" sz="3400" dirty="0"/>
              <a:t>May hold very small and very big values like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0.00000000000001</a:t>
            </a:r>
            <a:r>
              <a:rPr lang="en-US" sz="3400" dirty="0"/>
              <a:t> and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10000000000000000000000000000000000.0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Floating-Point Types?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3921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742950" indent="-742950"/>
            <a:r>
              <a:rPr lang="en-GB" sz="3600" dirty="0" smtClean="0"/>
              <a:t>Data Types</a:t>
            </a:r>
            <a:r>
              <a:rPr lang="bg-BG" sz="3600" dirty="0" smtClean="0"/>
              <a:t> </a:t>
            </a:r>
            <a:r>
              <a:rPr lang="en-GB" sz="3600" dirty="0" smtClean="0"/>
              <a:t>and Variables</a:t>
            </a:r>
          </a:p>
          <a:p>
            <a:pPr marL="742950" indent="-742950"/>
            <a:r>
              <a:rPr lang="en-GB" sz="3600" dirty="0" smtClean="0"/>
              <a:t>Integer Types</a:t>
            </a:r>
          </a:p>
          <a:p>
            <a:pPr marL="742950" indent="-742950"/>
            <a:r>
              <a:rPr lang="en-GB" sz="3600" dirty="0" smtClean="0"/>
              <a:t>Real Number Types</a:t>
            </a:r>
          </a:p>
          <a:p>
            <a:pPr marL="742950" indent="-742950"/>
            <a:r>
              <a:rPr lang="en-GB" sz="3600" dirty="0" smtClean="0"/>
              <a:t>Type Conversion</a:t>
            </a:r>
          </a:p>
          <a:p>
            <a:pPr marL="742950" indent="-742950"/>
            <a:r>
              <a:rPr lang="en-US" sz="3600" dirty="0" smtClean="0"/>
              <a:t>Boolean Type</a:t>
            </a:r>
          </a:p>
          <a:p>
            <a:pPr marL="742950" indent="-742950"/>
            <a:r>
              <a:rPr lang="en-US" sz="3600" dirty="0" smtClean="0"/>
              <a:t>Character Type</a:t>
            </a:r>
          </a:p>
          <a:p>
            <a:pPr marL="742950" indent="-742950"/>
            <a:r>
              <a:rPr lang="en-US" sz="3600" dirty="0" smtClean="0"/>
              <a:t>String Type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180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types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(±1.5 × 10</a:t>
            </a:r>
            <a:r>
              <a:rPr lang="en-US" sz="3400" baseline="30000" dirty="0"/>
              <a:t>−45</a:t>
            </a:r>
            <a:r>
              <a:rPr lang="en-US" sz="3400" dirty="0"/>
              <a:t> to ±3.4 × 10</a:t>
            </a:r>
            <a:r>
              <a:rPr lang="en-US" sz="3400" baseline="30000" dirty="0"/>
              <a:t>38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32-bits, precision of 7 digits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00" dirty="0"/>
              <a:t>(±5.0 × 10</a:t>
            </a:r>
            <a:r>
              <a:rPr lang="en-US" sz="3400" baseline="30000" dirty="0"/>
              <a:t>−324</a:t>
            </a:r>
            <a:r>
              <a:rPr lang="en-US" sz="3400" dirty="0"/>
              <a:t> to ±1.7 × 10</a:t>
            </a:r>
            <a:r>
              <a:rPr lang="en-US" sz="3400" baseline="30000" dirty="0"/>
              <a:t>308</a:t>
            </a:r>
            <a:r>
              <a:rPr lang="en-US" sz="34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64-bits, precision of 15-16 digits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The default value of floating-point types: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0.0F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Is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0.0D</a:t>
            </a:r>
            <a:r>
              <a:rPr lang="en-US" sz="3400" dirty="0"/>
              <a:t> for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4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400" dirty="0"/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42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Difference in precision when using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36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NOTE: The "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3600" dirty="0"/>
              <a:t>" suffix in the first statement</a:t>
            </a:r>
          </a:p>
          <a:p>
            <a:pPr lvl="1"/>
            <a:r>
              <a:rPr lang="en-US" sz="3400" dirty="0"/>
              <a:t>Real numbers are by default interpreted as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endParaRPr lang="en-US" sz="3400" dirty="0"/>
          </a:p>
          <a:p>
            <a:pPr lvl="1"/>
            <a:r>
              <a:rPr lang="en-US" sz="3400" dirty="0"/>
              <a:t>One should explicitly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dirty="0"/>
              <a:t>convert them 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</a:t>
            </a:r>
            <a:endParaRPr lang="bg-BG" sz="34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Precision – Example</a:t>
            </a:r>
            <a:endParaRPr lang="bg-BG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9E600CDA-3159-4B94-A152-4FDAE7A5B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0"/>
            <a:ext cx="1499398" cy="578882"/>
          </a:xfrm>
          <a:prstGeom prst="wedgeRoundRectCallout">
            <a:avLst>
              <a:gd name="adj1" fmla="val -32674"/>
              <a:gd name="adj2" fmla="val 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3.141593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DC59961-13A1-4DAF-86B4-8BFB45D7E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240" y="3877096"/>
            <a:ext cx="2753915" cy="578882"/>
          </a:xfrm>
          <a:prstGeom prst="wedgeRoundRectCallout">
            <a:avLst>
              <a:gd name="adj1" fmla="val -56146"/>
              <a:gd name="adj2" fmla="val -5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3.14159265358979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1000" y="1907123"/>
            <a:ext cx="9677400" cy="1995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float</a:t>
            </a:r>
            <a:r>
              <a:rPr lang="en-US" sz="2700" b="1" noProof="1">
                <a:latin typeface="Consolas" pitchFamily="49" charset="0"/>
              </a:rPr>
              <a:t> floatPI = 3.141592653589793238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f</a:t>
            </a:r>
            <a:r>
              <a:rPr lang="en-US" sz="2700" b="1" noProof="1">
                <a:latin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double</a:t>
            </a:r>
            <a:r>
              <a:rPr lang="en-US" sz="2700" b="1" noProof="1">
                <a:latin typeface="Consolas" pitchFamily="49" charset="0"/>
              </a:rPr>
              <a:t> doublePI = 3.141592653589793238;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Console.WriteLine("Float PI is: {0}", floatPI);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Console.WriteLine("Double PI is: {0}", doublePI);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292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B48A0D-4193-412B-980A-BDA907D42B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5944"/>
            <a:ext cx="12295598" cy="5528766"/>
          </a:xfrm>
        </p:spPr>
        <p:txBody>
          <a:bodyPr/>
          <a:lstStyle/>
          <a:p>
            <a:r>
              <a:rPr lang="en-US" sz="3600" dirty="0"/>
              <a:t>Write a program that converts meters to kilometers formatted </a:t>
            </a:r>
            <a:br>
              <a:rPr lang="en-US" sz="3600" dirty="0"/>
            </a:br>
            <a:r>
              <a:rPr lang="en-US" sz="3600" dirty="0"/>
              <a:t>to the second decimal point</a:t>
            </a:r>
          </a:p>
          <a:p>
            <a:r>
              <a:rPr lang="en-US" sz="3600" dirty="0"/>
              <a:t>Examples:</a:t>
            </a:r>
            <a:endParaRPr lang="en-GB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5A292C-CFCC-4002-A5EB-691B068B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Convert Meters to Kilometres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360" y="3443468"/>
            <a:ext cx="10668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1852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3396280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3443468"/>
            <a:ext cx="107346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1.85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AFB14E-BA88-4FB1-953E-119C5357A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864" y="3443468"/>
            <a:ext cx="91440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798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EADBEFE6-0A45-4964-BE27-D750B77B6261}"/>
              </a:ext>
            </a:extLst>
          </p:cNvPr>
          <p:cNvSpPr/>
          <p:nvPr/>
        </p:nvSpPr>
        <p:spPr bwMode="auto">
          <a:xfrm>
            <a:off x="7578384" y="3531672"/>
            <a:ext cx="609600" cy="4572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377CA2-5DCC-4A72-A530-6DE34698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104" y="3443468"/>
            <a:ext cx="10823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0.80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2B9B089E-49DF-4949-88D0-4B0B892AF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4570511"/>
            <a:ext cx="8771896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int meters = int.Parse(Console.ReadLine());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float kilometers = meters / 1000.0f;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Console.WriteLine($"{kilometers:f2}");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590D81-DE7D-4E3F-95CF-A7FD6001218C}"/>
              </a:ext>
            </a:extLst>
          </p:cNvPr>
          <p:cNvSpPr txBox="1"/>
          <p:nvPr/>
        </p:nvSpPr>
        <p:spPr>
          <a:xfrm>
            <a:off x="800100" y="6324600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https://judge.softuni.bg/Contests/1192/Data-Types-and-Variables-Lab</a:t>
            </a:r>
            <a:endParaRPr lang="en-US" sz="20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7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that converts British pounds to US dollars </a:t>
            </a:r>
            <a:br>
              <a:rPr lang="en-US" sz="3600" dirty="0"/>
            </a:br>
            <a:r>
              <a:rPr lang="en-US" sz="3600" dirty="0"/>
              <a:t>formatted to 3th decimal point</a:t>
            </a:r>
          </a:p>
          <a:p>
            <a:r>
              <a:rPr lang="en-US" sz="3600" dirty="0"/>
              <a:t>1 British Pound = 1.31 Dollars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Pounds to Dollars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089683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089298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80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3770894" y="3189886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104.800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990600" y="4154059"/>
            <a:ext cx="10134600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num = double.Parse(Console.ReadLine());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double result = num * 1.31;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Console.WriteLine($"{result:f3}");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7319590" y="3316190"/>
            <a:ext cx="457200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323809" y="3189886"/>
            <a:ext cx="776374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39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996197" y="3187462"/>
            <a:ext cx="168041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51.090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58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4" grpId="0" animBg="1"/>
      <p:bldP spid="28" grpId="0" animBg="1"/>
      <p:bldP spid="14" grpId="0" animBg="1"/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dirty="0"/>
              <a:t>Floating-point numbers can use scientific notation, e.g.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1e+34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1E34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20e-3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1e-12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-6.02e28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Notation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1000" y="2709000"/>
            <a:ext cx="10363200" cy="3497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 = 10000000000000000000000000000000000.0;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1E+34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d2 = 20e-3;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Console.WriteLine(d2);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0.02</a:t>
            </a:r>
          </a:p>
          <a:p>
            <a:pPr eaLnBrk="0" hangingPunct="0">
              <a:lnSpc>
                <a:spcPct val="110000"/>
              </a:lnSpc>
              <a:spcBef>
                <a:spcPts val="18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double d3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double.MaxValue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Console.WriteLine(d3);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1.79769313486232E+308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02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Integral division and floating-point division are different: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Division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1000" y="2169000"/>
            <a:ext cx="11277600" cy="3983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 (integral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4.0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2.5 (real division)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Console.WriteLine(-10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-Infinity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endParaRPr lang="en-US" sz="2800" b="1" i="1" noProof="1">
              <a:solidFill>
                <a:srgbClr val="00B050"/>
              </a:solidFill>
              <a:latin typeface="Consolas" pitchFamily="49" charset="0"/>
            </a:endParaRP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Console.WriteLine(0 /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NaN (not a number)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Console.WriteLine(8 %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2.5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);  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0.5 (3 * 2.5 + 0.5 = 8)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2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Sometimes floating-point numbers work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incorrectly</a:t>
            </a:r>
            <a:r>
              <a:rPr lang="en-US" sz="3600" dirty="0"/>
              <a:t>!</a:t>
            </a:r>
            <a:endParaRPr lang="bg-BG" sz="3600" dirty="0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Floating-Point Calculations – Abnormalities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1" y="1939462"/>
            <a:ext cx="9449587" cy="44577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Console.WriteLine(100000000000000.0 + 0.3);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100000000000000 (loss of precision)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a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1.0f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b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0.33f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sum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1.33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Console.WriteLine("a+b={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sum={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 equal={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}",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, (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a+b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==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sum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));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a+b=1.33000001311302 sum=1.33 equal = False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double one 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for (int i = 0; i &lt; 10000; i++) one += </a:t>
            </a:r>
            <a:r>
              <a:rPr lang="en-US" sz="2800" b="1" noProof="1">
                <a:solidFill>
                  <a:srgbClr val="FFA000"/>
                </a:solidFill>
                <a:latin typeface="Consolas" pitchFamily="49" charset="0"/>
              </a:rPr>
              <a:t>0.0001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Console.WriteLine(one); </a:t>
            </a:r>
            <a:r>
              <a:rPr lang="en-US" sz="2800" b="1" i="1" noProof="1">
                <a:solidFill>
                  <a:srgbClr val="00B050"/>
                </a:solidFill>
                <a:latin typeface="Consolas" pitchFamily="49" charset="0"/>
              </a:rPr>
              <a:t>// 0.999999999999906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453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75234"/>
            <a:ext cx="11755598" cy="552876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900" dirty="0"/>
              <a:t>There is a special decimal floating-point real number type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900" dirty="0"/>
              <a:t>in C#:</a:t>
            </a:r>
          </a:p>
          <a:p>
            <a:pPr lvl="1"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decimal</a:t>
            </a:r>
            <a:r>
              <a:rPr lang="en-US" sz="37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700" dirty="0"/>
              <a:t>(±1,0 × 10</a:t>
            </a:r>
            <a:r>
              <a:rPr lang="en-US" sz="3700" baseline="30000" dirty="0"/>
              <a:t>-28</a:t>
            </a:r>
            <a:r>
              <a:rPr lang="en-US" sz="3700" dirty="0"/>
              <a:t> to ±7,9 × 10</a:t>
            </a:r>
            <a:r>
              <a:rPr lang="en-US" sz="3700" baseline="30000" dirty="0"/>
              <a:t>28</a:t>
            </a:r>
            <a:r>
              <a:rPr lang="en-US" sz="3700" dirty="0"/>
              <a:t>)</a:t>
            </a:r>
          </a:p>
          <a:p>
            <a:pPr lvl="2">
              <a:buClr>
                <a:schemeClr val="tx1"/>
              </a:buClr>
            </a:pPr>
            <a:r>
              <a:rPr lang="en-US" sz="3500" dirty="0"/>
              <a:t>128-bits, precision of 28-29 digits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Used for financial calculations</a:t>
            </a:r>
          </a:p>
          <a:p>
            <a:pPr lvl="1">
              <a:buClr>
                <a:schemeClr val="tx1"/>
              </a:buClr>
            </a:pPr>
            <a:r>
              <a:rPr lang="en-US" sz="3700" dirty="0"/>
              <a:t>Almost no round-off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Almost no loss of precision</a:t>
            </a:r>
          </a:p>
          <a:p>
            <a:pPr>
              <a:buClr>
                <a:schemeClr val="tx1"/>
              </a:buClr>
            </a:pPr>
            <a:r>
              <a:rPr lang="en-US" sz="3900" dirty="0"/>
              <a:t>The default value of decimal type is:</a:t>
            </a:r>
          </a:p>
          <a:p>
            <a:pPr lvl="1"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(</a:t>
            </a:r>
            <a:r>
              <a:rPr lang="en-US" sz="37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3700" dirty="0"/>
              <a:t> is the suffix for decimal numbers)</a:t>
            </a:r>
            <a:endParaRPr lang="bg-BG" sz="37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Floating-Point Type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6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22617" y="1311231"/>
            <a:ext cx="12001598" cy="5528766"/>
          </a:xfrm>
        </p:spPr>
        <p:txBody>
          <a:bodyPr>
            <a:normAutofit/>
          </a:bodyPr>
          <a:lstStyle/>
          <a:p>
            <a:r>
              <a:rPr lang="en-US" sz="3600" dirty="0"/>
              <a:t>Write program to enter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numbers</a:t>
            </a:r>
            <a:r>
              <a:rPr lang="en-US" sz="3600" dirty="0"/>
              <a:t> and print their exact 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sum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Exact Sum of Real Numbers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298934" y="2713372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27416" y="2083854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1000000000000000000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888967" y="2557829"/>
            <a:ext cx="5007632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1000000000000000005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00522" y="4590041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1129004" y="3960523"/>
            <a:ext cx="403868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2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0.00000000003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890555" y="4434498"/>
            <a:ext cx="5006045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333333333333.30000000003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694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3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code works, but makes rounding mistakes sometimes: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Aft>
                <a:spcPts val="2400"/>
              </a:spcAft>
            </a:pPr>
            <a:endParaRPr lang="en-US" sz="3600" dirty="0"/>
          </a:p>
          <a:p>
            <a:r>
              <a:rPr lang="en-US" sz="3600" dirty="0"/>
              <a:t>Change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decimal</a:t>
            </a:r>
            <a:r>
              <a:rPr lang="en-US" sz="3600" dirty="0"/>
              <a:t> and check the differences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Exact Sum of Real Numbers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775066" y="1963111"/>
            <a:ext cx="8216534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noProof="1"/>
              <a:t>int n = int.Parse(Console.ReadLine());</a:t>
            </a:r>
          </a:p>
          <a:p>
            <a:r>
              <a:rPr lang="en-US" sz="2600" noProof="1"/>
              <a:t>double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= 0;</a:t>
            </a:r>
          </a:p>
          <a:p>
            <a:r>
              <a:rPr lang="en-US" sz="2600" noProof="1"/>
              <a:t>for (int i = 0; i &lt; n; i++)</a:t>
            </a:r>
          </a:p>
          <a:p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 += double.Parse(Console.ReadLine());</a:t>
            </a:r>
          </a:p>
          <a:p>
            <a:r>
              <a:rPr lang="en-US" sz="2600" noProof="1"/>
              <a:t>Console.WriteLine(</a:t>
            </a:r>
            <a:r>
              <a:rPr lang="en-US" sz="2600" noProof="1">
                <a:solidFill>
                  <a:schemeClr val="bg1"/>
                </a:solidFill>
              </a:rPr>
              <a:t>sum</a:t>
            </a:r>
            <a:r>
              <a:rPr lang="en-US" sz="2600" noProof="1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29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/>
              <a:t>csharp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Live Exercises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Integer and Real Numbers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Type Conversion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A809-9B2B-452F-8778-BF08A1933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149" y="1385092"/>
            <a:ext cx="2377703" cy="23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5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Variables hold values of certain 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Type can be </a:t>
            </a:r>
            <a:r>
              <a:rPr lang="en-US" sz="3600" b="1" dirty="0">
                <a:solidFill>
                  <a:schemeClr val="bg1"/>
                </a:solidFill>
              </a:rPr>
              <a:t>changed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converted</a:t>
            </a:r>
            <a:r>
              <a:rPr lang="en-US" sz="3600" dirty="0"/>
              <a:t>) to another type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Implicit</a:t>
            </a:r>
            <a:r>
              <a:rPr lang="en-US" sz="3400" dirty="0"/>
              <a:t> type conversion (</a:t>
            </a:r>
            <a:r>
              <a:rPr lang="en-US" sz="3400" b="1" dirty="0">
                <a:solidFill>
                  <a:schemeClr val="bg1"/>
                </a:solidFill>
              </a:rPr>
              <a:t>lossless</a:t>
            </a:r>
            <a:r>
              <a:rPr lang="en-US" sz="3400" dirty="0"/>
              <a:t>): variable of bigger type</a:t>
            </a:r>
            <a:br>
              <a:rPr lang="en-US" sz="3400" dirty="0"/>
            </a:br>
            <a:r>
              <a:rPr lang="en-US" sz="3400" dirty="0"/>
              <a:t>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) takes smaller value (e.g.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Explicit</a:t>
            </a:r>
            <a:r>
              <a:rPr lang="en-US" sz="3400" dirty="0"/>
              <a:t> type conversion (</a:t>
            </a:r>
            <a:r>
              <a:rPr lang="en-US" sz="3400" noProof="1"/>
              <a:t>lossy</a:t>
            </a:r>
            <a:r>
              <a:rPr lang="en-US" sz="3400" dirty="0"/>
              <a:t>) – when precision can be lost: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323686" y="3895156"/>
            <a:ext cx="2057400" cy="914400"/>
          </a:xfrm>
          <a:prstGeom prst="wedgeRoundRectCallout">
            <a:avLst>
              <a:gd name="adj1" fmla="val -61185"/>
              <a:gd name="adj2" fmla="val 24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Implicit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281000" y="376932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float heightInMeters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1.74f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maxHeight = heightInMeters; 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1305882" y="5518416"/>
            <a:ext cx="693102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double size = </a:t>
            </a:r>
            <a:r>
              <a:rPr lang="en-US" sz="2800" noProof="1">
                <a:solidFill>
                  <a:schemeClr val="bg1"/>
                </a:solidFill>
                <a:cs typeface="+mn-cs"/>
              </a:rPr>
              <a:t>3.14</a:t>
            </a:r>
            <a:r>
              <a:rPr lang="en-US" sz="2800" noProof="1">
                <a:solidFill>
                  <a:srgbClr val="234465"/>
                </a:solidFill>
                <a:cs typeface="+mn-cs"/>
              </a:rPr>
              <a:t>;</a:t>
            </a:r>
          </a:p>
          <a:p>
            <a:pPr defTabSz="914400" eaLnBrk="0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noProof="1">
                <a:solidFill>
                  <a:srgbClr val="234465"/>
                </a:solidFill>
                <a:cs typeface="+mn-cs"/>
              </a:rPr>
              <a:t>int intSize = (int) size; 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323686" y="5661875"/>
            <a:ext cx="2057400" cy="900344"/>
          </a:xfrm>
          <a:prstGeom prst="wedgeRoundRectCallout">
            <a:avLst>
              <a:gd name="adj1" fmla="val -66482"/>
              <a:gd name="adj2" fmla="val 27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</a:rPr>
              <a:t>Explicit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conversion</a:t>
            </a:r>
            <a:r>
              <a:rPr lang="en-US" sz="2800" b="1" noProof="1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program to enter an integer number of centuries and </a:t>
            </a:r>
            <a:br>
              <a:rPr lang="en-US" sz="3600" dirty="0"/>
            </a:br>
            <a:r>
              <a:rPr lang="en-US" sz="3600" dirty="0"/>
              <a:t>convert it to years, days, hours and minutes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Centuries to Minutes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352801" y="2802062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373" y="5156020"/>
            <a:ext cx="2470057" cy="1007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noProof="1">
                <a:solidFill>
                  <a:schemeClr val="bg2"/>
                </a:solidFill>
              </a:rPr>
              <a:t>The output is on one row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81000" y="2658348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algn="ctr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1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932803" y="2450599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1 centuries = 100 years = 36524 days = 876576 hours = 52594560 minutes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3352801" y="430079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81000" y="4157076"/>
            <a:ext cx="286018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Centuries = 5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932803" y="3949327"/>
            <a:ext cx="749719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5 centuries = 500 years = 182621 days = 4382904 hours = 262974240 minutes</a:t>
            </a:r>
            <a:endParaRPr lang="bg-BG" sz="2700" b="1" noProof="1">
              <a:latin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Centuries to Minutes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470098"/>
            <a:ext cx="11506200" cy="39386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centuries = int.Parse(Console.ReadLine());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years = centuries * 100;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days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397" b="1" noProof="1">
                <a:latin typeface="Consolas" pitchFamily="49" charset="0"/>
              </a:rPr>
              <a:t>(years * 365.2422); 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hours = 24 * days;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int minutes = 60 * hours;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</a:rPr>
              <a:t>Console.WriteLine(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"{0} centuries = {1} years = {2} days = {3} hours = {4} minutes",</a:t>
            </a:r>
            <a:r>
              <a:rPr lang="bg-BG" sz="2397" b="1" noProof="1">
                <a:latin typeface="Consolas" pitchFamily="49" charset="0"/>
              </a:rPr>
              <a:t/>
            </a:r>
            <a:br>
              <a:rPr lang="bg-BG" sz="2397" b="1" noProof="1">
                <a:latin typeface="Consolas" pitchFamily="49" charset="0"/>
              </a:rPr>
            </a:br>
            <a:r>
              <a:rPr lang="bg-BG" sz="2397" b="1" noProof="1">
                <a:latin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</a:rPr>
              <a:t>centuries, years, days, hours, minutes);</a:t>
            </a:r>
            <a:endParaRPr lang="bg-BG" sz="2397" b="1" noProof="1">
              <a:latin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477250" y="3229893"/>
            <a:ext cx="2857500" cy="1066800"/>
          </a:xfrm>
          <a:prstGeom prst="wedgeRoundRectCallout">
            <a:avLst>
              <a:gd name="adj1" fmla="val -4838"/>
              <a:gd name="adj2" fmla="val -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(int)</a:t>
            </a:r>
            <a:r>
              <a:rPr 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bg2"/>
                </a:solidFill>
              </a:rPr>
              <a:t>converts double to </a:t>
            </a:r>
            <a:r>
              <a:rPr lang="en-US" sz="2600" b="1" noProof="1">
                <a:solidFill>
                  <a:schemeClr val="bg2"/>
                </a:solidFill>
              </a:rPr>
              <a:t>int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534400" y="1676400"/>
            <a:ext cx="2743200" cy="1066800"/>
          </a:xfrm>
          <a:prstGeom prst="wedgeRoundRectCallout">
            <a:avLst>
              <a:gd name="adj1" fmla="val -43307"/>
              <a:gd name="adj2" fmla="val -21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bg2"/>
                </a:solidFill>
              </a:rPr>
              <a:t>Tropical year has </a:t>
            </a:r>
            <a:r>
              <a:rPr lang="en-US" sz="2600" b="1" dirty="0">
                <a:solidFill>
                  <a:schemeClr val="bg1"/>
                </a:solidFill>
              </a:rPr>
              <a:t>365.2422 </a:t>
            </a:r>
            <a:r>
              <a:rPr lang="en-US" sz="2600" b="1" dirty="0">
                <a:solidFill>
                  <a:srgbClr val="FFFFFF"/>
                </a:solidFill>
              </a:rPr>
              <a:t>days</a:t>
            </a:r>
            <a:endParaRPr lang="bg-BG" sz="2600" b="1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17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831000" y="4700527"/>
            <a:ext cx="10961783" cy="768084"/>
          </a:xfrm>
        </p:spPr>
        <p:txBody>
          <a:bodyPr/>
          <a:lstStyle/>
          <a:p>
            <a:r>
              <a:rPr lang="en-GB" dirty="0"/>
              <a:t>Boolean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7A44E-8E8E-4CD0-983A-0386943F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1385091"/>
            <a:ext cx="3556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Boolean variables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en-US" sz="3600" dirty="0"/>
              <a:t>) hold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3600" dirty="0"/>
              <a:t>: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bg-BG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838201" y="2057401"/>
            <a:ext cx="9067801" cy="33125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a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int b = 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greaterAB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</a:rPr>
              <a:t> b);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Console.WriteLine(greaterAB);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bool</a:t>
            </a:r>
            <a:r>
              <a:rPr lang="en-US" sz="3200" b="1" noProof="1">
                <a:latin typeface="Consolas" pitchFamily="49" charset="0"/>
              </a:rPr>
              <a:t> equalA1 = (a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200" b="1" noProof="1">
                <a:latin typeface="Consolas" pitchFamily="49" charset="0"/>
              </a:rPr>
              <a:t> 1);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Console.WriteLine(equalA1); 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892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 number is special when its sum of digits is 5, 7 or 11</a:t>
            </a:r>
          </a:p>
          <a:p>
            <a:pPr lvl="1"/>
            <a:r>
              <a:rPr lang="en-US" sz="3400" dirty="0"/>
              <a:t>For all numbers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400" dirty="0"/>
              <a:t>…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400" dirty="0"/>
              <a:t> print the number and if it is special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180" y="4038194"/>
            <a:ext cx="765496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43201" y="2819401"/>
            <a:ext cx="2478517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4 -&gt;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5 -&gt;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6 -&gt;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7 -&gt; True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36338" y="4085805"/>
            <a:ext cx="457200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221718" y="2819401"/>
            <a:ext cx="2663482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11 -&gt;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12 -&gt;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13 -&gt;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14 -&gt; True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885200" y="2819401"/>
            <a:ext cx="2594318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15 -&gt;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16 -&gt;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17 -&gt;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18 -&gt;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19 -&gt;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da-DK" sz="2400" b="1" noProof="1">
                <a:latin typeface="Consolas" pitchFamily="49" charset="0"/>
              </a:rPr>
              <a:t>20 -&gt; False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67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231960"/>
            <a:ext cx="7543800" cy="49451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for (int num = 1; num &lt;= n;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sumOfDigits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int digits =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while (digits &gt;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sumOfDigits += digits %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  digits = digits /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check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whether the sum is special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362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701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Character Type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EB013B-3E9E-4D2E-B5D7-C15B13F33C31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A</a:t>
            </a:r>
            <a:r>
              <a:rPr lang="bg-BG" sz="16600" dirty="0">
                <a:solidFill>
                  <a:schemeClr val="bg2"/>
                </a:solidFill>
              </a:rPr>
              <a:t>'</a:t>
            </a:r>
            <a:r>
              <a:rPr lang="en-US" sz="166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6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 Types and Variables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3C111F-60B6-4CEF-BB80-D4F1BDFED59B}"/>
              </a:ext>
            </a:extLst>
          </p:cNvPr>
          <p:cNvGrpSpPr/>
          <p:nvPr/>
        </p:nvGrpSpPr>
        <p:grpSpPr>
          <a:xfrm>
            <a:off x="4455069" y="1066801"/>
            <a:ext cx="3281862" cy="3071603"/>
            <a:chOff x="3503083" y="715276"/>
            <a:chExt cx="4634442" cy="43375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A167DA-7C42-4B6D-AE95-75DB879C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883" y="715276"/>
              <a:ext cx="3816897" cy="366911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2F4B3B-2939-499D-81B1-8D92758A7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083" y="1693178"/>
              <a:ext cx="3353859" cy="32240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694E74-A07C-4D8B-8165-181AE74E9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0012" y="2209800"/>
              <a:ext cx="2957513" cy="28430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776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3600" dirty="0"/>
              <a:t>The character data type in C#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Represents symbolic information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400" dirty="0"/>
              <a:t> keyword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Gives each symbol a corresponding integer code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Has a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\0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 default value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Takes 16 bits of memory (from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U+0000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U+FFFF</a:t>
            </a:r>
            <a:r>
              <a:rPr lang="en-US" sz="3400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Holds a single Unicode character (or part of character)</a:t>
            </a: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Character Data Type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30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Each </a:t>
            </a:r>
            <a:r>
              <a:rPr lang="en-US" sz="3600" b="1" dirty="0">
                <a:solidFill>
                  <a:schemeClr val="bg1"/>
                </a:solidFill>
              </a:rPr>
              <a:t>character</a:t>
            </a:r>
            <a:r>
              <a:rPr lang="en-US" sz="3600" dirty="0"/>
              <a:t> has an unique 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 value (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600" dirty="0"/>
              <a:t>):</a:t>
            </a:r>
            <a:endParaRPr lang="bg-BG" sz="3600" dirty="0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and Codes</a:t>
            </a:r>
            <a:endParaRPr lang="bg-BG" dirty="0"/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762001" y="2057401"/>
            <a:ext cx="10668000" cy="33424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sz="2400" b="1" noProof="1">
                <a:latin typeface="Consolas" pitchFamily="49" charset="0"/>
              </a:rPr>
              <a:t> 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'b'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'A'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'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щ'</a:t>
            </a:r>
            <a:r>
              <a:rPr lang="bg-BG" sz="2400" b="1" noProof="1">
                <a:latin typeface="Consolas" pitchFamily="49" charset="0"/>
              </a:rPr>
              <a:t>; </a:t>
            </a: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Cyrillic letter 'sht'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Console.WriteLine("The code of '{0}' is: {1}", ch,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(int) </a:t>
            </a:r>
            <a:r>
              <a:rPr lang="en-US" sz="2400" b="1" noProof="1">
                <a:latin typeface="Consolas" pitchFamily="49" charset="0"/>
              </a:rPr>
              <a:t>ch);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1252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Write a program that takes 3 lines of characters and prints them in reversed order with a space between them</a:t>
            </a:r>
          </a:p>
          <a:p>
            <a:r>
              <a:rPr lang="en-US" sz="3600" dirty="0"/>
              <a:t>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Reversed Chars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38400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462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 B A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3207202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785302" y="3429001"/>
            <a:ext cx="5334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364" y="3833147"/>
            <a:ext cx="117403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&amp; L 1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6554104" y="3925801"/>
            <a:ext cx="493859" cy="381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20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Reversed Chars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6988" y="1905001"/>
            <a:ext cx="106680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firstChar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secondChar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char thirdChar = char.Parse(Console.ReadLine());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Console.WriteLine($"{thirdChar} {secondChar} {firstChar}");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167735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1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a special character like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\n</a:t>
            </a:r>
            <a:r>
              <a:rPr lang="en-US" sz="3400" dirty="0"/>
              <a:t> (new line)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Represent system characters (like the [TAB] character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\t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Commonly used escaping sequences are: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\'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single quote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\"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double quote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\\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backslash	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\n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for new line</a:t>
            </a:r>
          </a:p>
          <a:p>
            <a:pPr lvl="1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\uXXXX</a:t>
            </a:r>
            <a:r>
              <a:rPr lang="en-US" sz="3400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400" dirty="0">
                <a:sym typeface="Wingdings" panose="05000000000000000000" pitchFamily="2" charset="2"/>
              </a:rPr>
              <a:t></a:t>
            </a:r>
            <a:r>
              <a:rPr lang="en-US" sz="3400" dirty="0"/>
              <a:t> </a:t>
            </a:r>
            <a:r>
              <a:rPr lang="en-US" sz="3400" noProof="1"/>
              <a:t>for denoting any other Unicode symbol</a:t>
            </a:r>
            <a:endParaRPr lang="en-US" sz="3400" dirty="0"/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Characters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5584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Literals – Example</a:t>
            </a:r>
          </a:p>
        </p:txBody>
      </p:sp>
      <p:sp>
        <p:nvSpPr>
          <p:cNvPr id="537604" name="Rectangle 4"/>
          <p:cNvSpPr>
            <a:spLocks noChangeArrowheads="1"/>
          </p:cNvSpPr>
          <p:nvPr/>
        </p:nvSpPr>
        <p:spPr bwMode="auto">
          <a:xfrm>
            <a:off x="457200" y="1535446"/>
            <a:ext cx="11201400" cy="43319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char symbol = 'a';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An ordinary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'\u006F';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Unicode character code in 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                 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hexadecimal format (letter 'o')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'\u8449';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ja-JP" alt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葉 </a:t>
            </a:r>
            <a:r>
              <a:rPr lang="en-US" altLang="ja-JP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Leaf in Traditional Chinese)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'\'';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single quote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'\\';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the backslash character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'\n';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new line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'\t';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Assigning TAB character</a:t>
            </a:r>
            <a:endParaRPr lang="bg-BG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symbol = "a"; 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Incorrect: use single quotes</a:t>
            </a:r>
            <a:r>
              <a:rPr lang="bg-BG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!</a:t>
            </a:r>
            <a:endParaRPr lang="en-US" sz="28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0208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966000" y="4800897"/>
            <a:ext cx="10961783" cy="768084"/>
          </a:xfrm>
        </p:spPr>
        <p:txBody>
          <a:bodyPr/>
          <a:lstStyle/>
          <a:p>
            <a:r>
              <a:rPr lang="en-GB" dirty="0"/>
              <a:t>Sequence of Characters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17F316A-2509-4D45-9055-E1F89E72E2C1}"/>
              </a:ext>
            </a:extLst>
          </p:cNvPr>
          <p:cNvSpPr txBox="1">
            <a:spLocks/>
          </p:cNvSpPr>
          <p:nvPr/>
        </p:nvSpPr>
        <p:spPr>
          <a:xfrm>
            <a:off x="4573665" y="172426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ABC</a:t>
            </a:r>
            <a:r>
              <a:rPr lang="bg-BG" sz="8000" dirty="0">
                <a:solidFill>
                  <a:schemeClr val="bg2"/>
                </a:solidFill>
              </a:rPr>
              <a:t>"</a:t>
            </a:r>
            <a:r>
              <a:rPr lang="en-US" sz="80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786000" y="5558256"/>
            <a:ext cx="10961783" cy="768084"/>
          </a:xfrm>
        </p:spPr>
        <p:txBody>
          <a:bodyPr/>
          <a:lstStyle/>
          <a:p>
            <a:r>
              <a:rPr lang="en-GB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793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6000" y="1189318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string data type in C#</a:t>
            </a:r>
          </a:p>
          <a:p>
            <a:pPr lvl="1"/>
            <a:r>
              <a:rPr lang="en-US" sz="3400" dirty="0"/>
              <a:t>Represents a sequence of characters</a:t>
            </a:r>
          </a:p>
          <a:p>
            <a:pPr lvl="1"/>
            <a:r>
              <a:rPr lang="en-US" sz="3400" dirty="0"/>
              <a:t>Is declared by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400" dirty="0"/>
              <a:t> keyword</a:t>
            </a:r>
          </a:p>
          <a:p>
            <a:pPr lvl="1"/>
            <a:r>
              <a:rPr lang="en-US" sz="3400" dirty="0"/>
              <a:t>Has a default value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3400" dirty="0"/>
              <a:t> (no value)</a:t>
            </a:r>
          </a:p>
          <a:p>
            <a:r>
              <a:rPr lang="en-US" sz="3600" dirty="0"/>
              <a:t>Strings are enclosed in quotes:</a:t>
            </a:r>
          </a:p>
          <a:p>
            <a:endParaRPr lang="en-US" dirty="0"/>
          </a:p>
          <a:p>
            <a:r>
              <a:rPr lang="en-US" sz="3600" dirty="0"/>
              <a:t>Strings can be concatenated</a:t>
            </a:r>
          </a:p>
          <a:p>
            <a:pPr lvl="1"/>
            <a:r>
              <a:rPr lang="en-US" sz="3400" dirty="0"/>
              <a:t>Using the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3400" dirty="0"/>
              <a:t> operator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1000" y="4419000"/>
            <a:ext cx="5638800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string text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Hello, C#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noProof="1">
                <a:solidFill>
                  <a:srgbClr val="234465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2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Strings are enclosed in quotes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""</a:t>
            </a:r>
            <a:r>
              <a:rPr lang="en-US" sz="3600" dirty="0"/>
              <a:t>:</a:t>
            </a:r>
          </a:p>
          <a:p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Strings can be </a:t>
            </a:r>
            <a:r>
              <a:rPr lang="en-US" sz="3600" b="1" dirty="0">
                <a:solidFill>
                  <a:schemeClr val="bg1"/>
                </a:solidFill>
              </a:rPr>
              <a:t>verbatim</a:t>
            </a:r>
            <a:r>
              <a:rPr lang="en-US" sz="3600" dirty="0"/>
              <a:t> (no escaping):</a:t>
            </a:r>
          </a:p>
          <a:p>
            <a:endParaRPr lang="en-US" sz="3600" dirty="0"/>
          </a:p>
          <a:p>
            <a:r>
              <a:rPr lang="en-US" sz="3600" dirty="0"/>
              <a:t>You can use verbatim strings with interpolation: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Verbatim and Interpolated Strings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2609" y="1905001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"C:\\Windows\\win.ini";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765994" y="1556078"/>
            <a:ext cx="2798994" cy="1066800"/>
          </a:xfrm>
          <a:prstGeom prst="wedgeRoundRectCallout">
            <a:avLst>
              <a:gd name="adj1" fmla="val 28566"/>
              <a:gd name="adj2" fmla="val 15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escaped by \\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2609" y="3305609"/>
            <a:ext cx="7412182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US" sz="2800" b="1" noProof="1">
                <a:latin typeface="Consolas" panose="020B0609020204030204" pitchFamily="49" charset="0"/>
              </a:rPr>
              <a:t>"C:\Windows\win.ini";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65994" y="3074774"/>
            <a:ext cx="2798994" cy="986242"/>
          </a:xfrm>
          <a:prstGeom prst="wedgeRoundRectCallout">
            <a:avLst>
              <a:gd name="adj1" fmla="val -26266"/>
              <a:gd name="adj2" fmla="val 2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backslash \ is </a:t>
            </a:r>
            <a:r>
              <a:rPr lang="en-US" sz="2800" b="1" dirty="0">
                <a:solidFill>
                  <a:schemeClr val="bg1"/>
                </a:solidFill>
              </a:rPr>
              <a:t>not escaped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32609" y="4775711"/>
            <a:ext cx="741218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os = "Windows";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file = "win.ini";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string path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$@</a:t>
            </a:r>
            <a:r>
              <a:rPr lang="en-US" sz="2800" b="1" noProof="1">
                <a:latin typeface="Consolas" panose="020B0609020204030204" pitchFamily="49" charset="0"/>
              </a:rPr>
              <a:t>"C:\{os}\{file}";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112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first and last name and delimiter</a:t>
            </a:r>
          </a:p>
          <a:p>
            <a:r>
              <a:rPr lang="en-US" sz="3600" dirty="0"/>
              <a:t>Print the first and last name joined by the delimiter</a:t>
            </a: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Concat Names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848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Smith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3F64C-C4A9-4174-974C-C5D4DF332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3008028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John-&gt;Smith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998E5-EFC5-42E8-B192-65AD5A274CFC}"/>
              </a:ext>
            </a:extLst>
          </p:cNvPr>
          <p:cNvSpPr/>
          <p:nvPr/>
        </p:nvSpPr>
        <p:spPr bwMode="auto">
          <a:xfrm>
            <a:off x="2309450" y="3087601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6B3E-EF48-46E5-BAED-F611027C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2590801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Terry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=&gt;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E8C0F-D583-40FD-80C2-B3B9F691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349" y="3064777"/>
            <a:ext cx="2625851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Linda=&gt;Terry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CE4C6F-78F1-49DC-A22A-EA27C82ADA90}"/>
              </a:ext>
            </a:extLst>
          </p:cNvPr>
          <p:cNvSpPr/>
          <p:nvPr/>
        </p:nvSpPr>
        <p:spPr bwMode="auto">
          <a:xfrm>
            <a:off x="7732529" y="3144350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299C-7C05-437F-B6E1-1A534F9D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48" y="4482277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White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&lt;-&gt;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4029B-41DC-4E23-9590-728758A66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217" y="4899504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Jan&lt;-&gt;White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3EA520E-D8FB-4CB2-AE04-FC1DBF53DB48}"/>
              </a:ext>
            </a:extLst>
          </p:cNvPr>
          <p:cNvSpPr/>
          <p:nvPr/>
        </p:nvSpPr>
        <p:spPr bwMode="auto">
          <a:xfrm>
            <a:off x="2309450" y="4979077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DE877E-0484-42DF-9B29-5C933D19D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27" y="4539026"/>
            <a:ext cx="12192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Lewis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---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50155-4396-4D73-96DA-AFF94C7AD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43" y="4969047"/>
            <a:ext cx="2514600" cy="5663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Lee---Lewis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C7C2394-D3CC-4900-8695-EDA96055C287}"/>
              </a:ext>
            </a:extLst>
          </p:cNvPr>
          <p:cNvSpPr/>
          <p:nvPr/>
        </p:nvSpPr>
        <p:spPr bwMode="auto">
          <a:xfrm>
            <a:off x="7732529" y="5035826"/>
            <a:ext cx="493859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626006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https://judge.softuni.bg/Contests/1192/Data-Types-and-Variables-Lab</a:t>
            </a:r>
            <a:endParaRPr lang="en-US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64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Computers are machines that process data</a:t>
            </a:r>
          </a:p>
          <a:p>
            <a:pPr lvl="1"/>
            <a:r>
              <a:rPr lang="en-US" sz="3400" dirty="0"/>
              <a:t>Instructions and data are stored </a:t>
            </a:r>
            <a:br>
              <a:rPr lang="en-US" sz="3400" dirty="0"/>
            </a:br>
            <a:r>
              <a:rPr lang="en-US" sz="3400" dirty="0"/>
              <a:t>in the computer memory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Computing Works?</a:t>
            </a:r>
            <a:endParaRPr lang="bg-BG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209800" y="3505201"/>
            <a:ext cx="8963650" cy="1683495"/>
            <a:chOff x="1816500" y="3048000"/>
            <a:chExt cx="8164112" cy="1533331"/>
          </a:xfrm>
        </p:grpSpPr>
        <p:grpSp>
          <p:nvGrpSpPr>
            <p:cNvPr id="2" name="Group 1"/>
            <p:cNvGrpSpPr/>
            <p:nvPr/>
          </p:nvGrpSpPr>
          <p:grpSpPr>
            <a:xfrm>
              <a:off x="1816500" y="3057331"/>
              <a:ext cx="1619250" cy="1524000"/>
              <a:chOff x="2360612" y="3048000"/>
              <a:chExt cx="1619250" cy="15240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360612" y="30480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46750" y="3285931"/>
                <a:ext cx="1066800" cy="1066800"/>
              </a:xfrm>
              <a:prstGeom prst="rect">
                <a:avLst/>
              </a:prstGeom>
              <a:noFill/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8361362" y="3048000"/>
              <a:ext cx="1619250" cy="1524000"/>
              <a:chOff x="1998468" y="3505200"/>
              <a:chExt cx="1619250" cy="152400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1998468" y="3505200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05" y="3705807"/>
                <a:ext cx="1142999" cy="1143000"/>
              </a:xfrm>
              <a:prstGeom prst="rect">
                <a:avLst/>
              </a:prstGeom>
            </p:spPr>
          </p:pic>
        </p:grpSp>
        <p:sp>
          <p:nvSpPr>
            <p:cNvPr id="21" name="Arrow: Right 20"/>
            <p:cNvSpPr/>
            <p:nvPr/>
          </p:nvSpPr>
          <p:spPr>
            <a:xfrm>
              <a:off x="6913562" y="3572069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5045281" y="3057331"/>
              <a:ext cx="1619250" cy="1524000"/>
              <a:chOff x="8286162" y="3019003"/>
              <a:chExt cx="1619250" cy="15240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8286162" y="3019003"/>
                <a:ext cx="1619250" cy="152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8452164" y="3440357"/>
                <a:ext cx="1289215" cy="66381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2800" b="1" dirty="0">
                    <a:solidFill>
                      <a:schemeClr val="bg2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10110</a:t>
                </a:r>
                <a:endParaRPr lang="en-GB" sz="3600" b="1" dirty="0">
                  <a:solidFill>
                    <a:schemeClr val="bg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2" name="Arrow: Right 21"/>
            <p:cNvSpPr/>
            <p:nvPr/>
          </p:nvSpPr>
          <p:spPr>
            <a:xfrm>
              <a:off x="3597481" y="3590731"/>
              <a:ext cx="1295400" cy="4572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9244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6EA9A9-F15B-46E5-BBB7-D0ED838A1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95401"/>
            <a:ext cx="10439400" cy="36813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firstName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lastName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delimiter = Console.ReadLine();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string result = firstName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/>
              <a:t>delimiter </a:t>
            </a:r>
            <a:r>
              <a:rPr lang="en-US" sz="2800" dirty="0">
                <a:solidFill>
                  <a:schemeClr val="bg1"/>
                </a:solidFill>
              </a:rPr>
              <a:t>+</a:t>
            </a:r>
            <a:r>
              <a:rPr lang="en-US" sz="2800" dirty="0"/>
              <a:t> lastName;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Console.WriteLine(result);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126CF-BA41-40D7-949E-10540EDF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noProof="1"/>
              <a:t>Concat</a:t>
            </a:r>
            <a:r>
              <a:rPr lang="en-US" dirty="0"/>
              <a:t> Names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3203E4-C37C-4D9D-BEF1-5E9B25F16946}"/>
              </a:ext>
            </a:extLst>
          </p:cNvPr>
          <p:cNvGrpSpPr/>
          <p:nvPr/>
        </p:nvGrpSpPr>
        <p:grpSpPr>
          <a:xfrm>
            <a:off x="3962400" y="5254197"/>
            <a:ext cx="4267200" cy="1143000"/>
            <a:chOff x="2513012" y="4876800"/>
            <a:chExt cx="4267200" cy="1143000"/>
          </a:xfrm>
        </p:grpSpPr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4E7F5761-381E-4A45-905A-F2E14C271E91}"/>
                </a:ext>
              </a:extLst>
            </p:cNvPr>
            <p:cNvSpPr/>
            <p:nvPr/>
          </p:nvSpPr>
          <p:spPr bwMode="auto">
            <a:xfrm rot="5400000">
              <a:off x="2513012" y="4876800"/>
              <a:ext cx="990600" cy="990600"/>
            </a:xfrm>
            <a:prstGeom prst="bentUpArrow">
              <a:avLst/>
            </a:prstGeom>
            <a:solidFill>
              <a:schemeClr val="tx1">
                <a:alpha val="8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A92A8A-7963-4F14-B286-FF671BD7ECC1}"/>
                </a:ext>
              </a:extLst>
            </p:cNvPr>
            <p:cNvSpPr/>
            <p:nvPr/>
          </p:nvSpPr>
          <p:spPr bwMode="auto">
            <a:xfrm>
              <a:off x="3884612" y="5105400"/>
              <a:ext cx="2895600" cy="9144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3600" b="1" dirty="0">
                  <a:solidFill>
                    <a:srgbClr val="FFFFFF"/>
                  </a:solidFill>
                </a:rPr>
                <a:t>Jan&lt;-&gt;White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19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smtClean="0"/>
              <a:t>Live Exercises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Data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80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b="1" dirty="0">
                <a:solidFill>
                  <a:schemeClr val="bg1"/>
                </a:solidFill>
              </a:rPr>
              <a:t>Variables</a:t>
            </a:r>
            <a:r>
              <a:rPr lang="en-GB" sz="3600" dirty="0">
                <a:solidFill>
                  <a:schemeClr val="bg2"/>
                </a:solidFill>
              </a:rPr>
              <a:t> – store data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Numeral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200" dirty="0">
                <a:solidFill>
                  <a:schemeClr val="bg2"/>
                </a:solidFill>
              </a:rPr>
              <a:t>Represent </a:t>
            </a:r>
            <a:r>
              <a:rPr lang="en-GB" sz="3200" b="1" dirty="0">
                <a:solidFill>
                  <a:schemeClr val="bg1"/>
                </a:solidFill>
              </a:rPr>
              <a:t>numbers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Have </a:t>
            </a:r>
            <a:r>
              <a:rPr lang="en-GB" sz="3400" b="1" dirty="0">
                <a:solidFill>
                  <a:schemeClr val="bg1"/>
                </a:solidFill>
              </a:rPr>
              <a:t>specific ranges </a:t>
            </a:r>
            <a:r>
              <a:rPr lang="en-GB" sz="3400" dirty="0">
                <a:solidFill>
                  <a:schemeClr val="bg2"/>
                </a:solidFill>
              </a:rPr>
              <a:t>for every type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String and text types: 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dirty="0">
                <a:solidFill>
                  <a:schemeClr val="bg2"/>
                </a:solidFill>
              </a:rPr>
              <a:t>Represent </a:t>
            </a:r>
            <a:r>
              <a:rPr lang="en-GB" sz="3400" b="1" dirty="0">
                <a:solidFill>
                  <a:schemeClr val="bg1"/>
                </a:solidFill>
              </a:rPr>
              <a:t>text</a:t>
            </a:r>
          </a:p>
          <a:p>
            <a:pPr lvl="1">
              <a:lnSpc>
                <a:spcPct val="100000"/>
              </a:lnSpc>
              <a:buClr>
                <a:schemeClr val="accent6"/>
              </a:buClr>
            </a:pPr>
            <a:r>
              <a:rPr lang="en-GB" sz="3400" b="1" dirty="0">
                <a:solidFill>
                  <a:schemeClr val="bg1"/>
                </a:solidFill>
              </a:rPr>
              <a:t>Sequences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of Unicode</a:t>
            </a:r>
            <a:r>
              <a:rPr lang="en-GB" sz="3400" b="1" dirty="0">
                <a:solidFill>
                  <a:schemeClr val="bg2"/>
                </a:solidFill>
              </a:rPr>
              <a:t> </a:t>
            </a:r>
            <a:r>
              <a:rPr lang="en-GB" sz="3400" b="1" dirty="0">
                <a:solidFill>
                  <a:schemeClr val="bg1"/>
                </a:solidFill>
              </a:rPr>
              <a:t>characters</a:t>
            </a:r>
          </a:p>
          <a:p>
            <a:pPr>
              <a:lnSpc>
                <a:spcPct val="100000"/>
              </a:lnSpc>
              <a:buClr>
                <a:schemeClr val="accent6"/>
              </a:buClr>
            </a:pPr>
            <a:r>
              <a:rPr lang="en-GB" sz="3600" dirty="0">
                <a:solidFill>
                  <a:schemeClr val="bg2"/>
                </a:solidFill>
              </a:rPr>
              <a:t>Type conversion: </a:t>
            </a:r>
            <a:r>
              <a:rPr lang="en-GB" sz="3600" b="1" dirty="0">
                <a:solidFill>
                  <a:schemeClr val="bg1"/>
                </a:solidFill>
              </a:rPr>
              <a:t>implicit</a:t>
            </a:r>
            <a:r>
              <a:rPr lang="en-GB" sz="3600" dirty="0">
                <a:solidFill>
                  <a:schemeClr val="bg2"/>
                </a:solidFill>
              </a:rPr>
              <a:t> and </a:t>
            </a:r>
            <a:r>
              <a:rPr lang="en-GB" sz="3600" b="1" dirty="0">
                <a:solidFill>
                  <a:schemeClr val="bg1"/>
                </a:solidFill>
              </a:rPr>
              <a:t>explicit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Variables have </a:t>
            </a:r>
            <a:r>
              <a:rPr lang="en-US" sz="3600" b="1" dirty="0">
                <a:solidFill>
                  <a:schemeClr val="bg1"/>
                </a:solidFill>
              </a:rPr>
              <a:t>name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Assignment</a:t>
            </a:r>
            <a:r>
              <a:rPr lang="en-US" sz="3400" dirty="0"/>
              <a:t> is done by the operator "</a:t>
            </a:r>
            <a:r>
              <a:rPr lang="en-US" sz="3400" b="1" dirty="0">
                <a:solidFill>
                  <a:schemeClr val="bg1"/>
                </a:solidFill>
              </a:rPr>
              <a:t>=</a:t>
            </a:r>
            <a:r>
              <a:rPr lang="en-US" sz="3400" dirty="0"/>
              <a:t>" </a:t>
            </a:r>
          </a:p>
          <a:p>
            <a:pPr lvl="1"/>
            <a:r>
              <a:rPr lang="en-US" sz="3400" dirty="0"/>
              <a:t>Example of variable definition and assignment in C#</a:t>
            </a:r>
          </a:p>
          <a:p>
            <a:endParaRPr lang="en-US" sz="3400" dirty="0"/>
          </a:p>
          <a:p>
            <a:endParaRPr lang="en-US" dirty="0"/>
          </a:p>
          <a:p>
            <a:endParaRPr lang="en-US" dirty="0"/>
          </a:p>
          <a:p>
            <a:r>
              <a:rPr lang="en-US" sz="3600" dirty="0"/>
              <a:t>When processed, </a:t>
            </a:r>
            <a:r>
              <a:rPr lang="en-US" sz="3600" b="1" dirty="0">
                <a:solidFill>
                  <a:schemeClr val="bg1"/>
                </a:solidFill>
              </a:rPr>
              <a:t>data</a:t>
            </a:r>
            <a:r>
              <a:rPr lang="en-US" sz="3600" dirty="0"/>
              <a:t> is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dirty="0"/>
              <a:t> back </a:t>
            </a:r>
            <a:r>
              <a:rPr lang="en-US" sz="3600" b="1" dirty="0">
                <a:solidFill>
                  <a:schemeClr val="bg1"/>
                </a:solidFill>
              </a:rPr>
              <a:t>into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variables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5390613" y="4288111"/>
            <a:ext cx="305950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3153669" y="4288111"/>
            <a:ext cx="2111734" cy="578882"/>
          </a:xfrm>
          <a:prstGeom prst="wedgeRoundRectCallout">
            <a:avLst>
              <a:gd name="adj1" fmla="val 59294"/>
              <a:gd name="adj2" fmla="val 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Data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676411" y="3571490"/>
            <a:ext cx="2871958" cy="578882"/>
          </a:xfrm>
          <a:prstGeom prst="wedgeRoundRectCallout">
            <a:avLst>
              <a:gd name="adj1" fmla="val -12300"/>
              <a:gd name="adj2" fmla="val 86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name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8563075" y="4435464"/>
            <a:ext cx="2871958" cy="578882"/>
          </a:xfrm>
          <a:prstGeom prst="wedgeRoundRectCallout">
            <a:avLst>
              <a:gd name="adj1" fmla="val -56201"/>
              <a:gd name="adj2" fmla="val -32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Variable value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626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data type</a:t>
            </a:r>
            <a:r>
              <a:rPr lang="en-US" sz="3600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Is a </a:t>
            </a:r>
            <a:r>
              <a:rPr lang="en-US" sz="3400" b="1" dirty="0">
                <a:solidFill>
                  <a:schemeClr val="bg1"/>
                </a:solidFill>
              </a:rPr>
              <a:t>domain of values </a:t>
            </a:r>
            <a:r>
              <a:rPr lang="en-US" sz="3400" dirty="0"/>
              <a:t>of similar characteristics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Defines the type of information stored in the computer </a:t>
            </a:r>
            <a:br>
              <a:rPr lang="en-US" sz="3400" dirty="0"/>
            </a:br>
            <a:r>
              <a:rPr lang="en-US" sz="3400" dirty="0"/>
              <a:t>memory (in a </a:t>
            </a:r>
            <a:r>
              <a:rPr lang="en-US" sz="3400" b="1" dirty="0">
                <a:solidFill>
                  <a:schemeClr val="bg1"/>
                </a:solidFill>
              </a:rPr>
              <a:t>variable</a:t>
            </a:r>
            <a:r>
              <a:rPr lang="en-US" sz="34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3600" dirty="0"/>
              <a:t>Examples:</a:t>
            </a:r>
          </a:p>
          <a:p>
            <a:pPr lvl="1">
              <a:spcBef>
                <a:spcPts val="1200"/>
              </a:spcBef>
            </a:pPr>
            <a:r>
              <a:rPr lang="en-US" sz="3400" dirty="0"/>
              <a:t>Positive integers: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Alphabetical characters: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sz="3400" dirty="0"/>
              <a:t>Days of week: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en-US" sz="3400" dirty="0"/>
              <a:t>, …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43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847" y="1264287"/>
            <a:ext cx="11818096" cy="55287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A data type has: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 (C# keyword or .NET type)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 (how much memory is used)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3900" dirty="0"/>
              <a:t>Example: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Integer numbers in C#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Name: 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Size: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bits</a:t>
            </a:r>
            <a:r>
              <a:rPr lang="en-US" sz="37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700" dirty="0"/>
              <a:t>(4 bytes)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3700" dirty="0"/>
              <a:t>Default value: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Characteristics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196119"/>
            <a:ext cx="2271271" cy="2676418"/>
            <a:chOff x="7401286" y="533400"/>
            <a:chExt cx="1975608" cy="2328015"/>
          </a:xfrm>
        </p:grpSpPr>
        <p:pic>
          <p:nvPicPr>
            <p:cNvPr id="2052" name="Picture 4" descr="http://clipartist.info/RSS/openclipart.org/2011/July/15-Friday/binary_file_icon-1331px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401286" y="533400"/>
              <a:ext cx="1975608" cy="2328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464631" y="1697737"/>
              <a:ext cx="1344613" cy="106397"/>
            </a:xfrm>
            <a:prstGeom prst="rect">
              <a:avLst/>
            </a:prstGeom>
            <a:solidFill>
              <a:srgbClr val="F0A22E">
                <a:alpha val="10196"/>
              </a:srgb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07999" y="2826258"/>
            <a:ext cx="3575032" cy="988944"/>
          </a:xfrm>
          <a:prstGeom prst="wedgeRoundRectCallout">
            <a:avLst>
              <a:gd name="adj1" fmla="val -59318"/>
              <a:gd name="adj2" fmla="val -5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sequence of 32 bits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162800" y="4508397"/>
            <a:ext cx="3747816" cy="936938"/>
          </a:xfrm>
          <a:prstGeom prst="wedgeRoundRectCallout">
            <a:avLst>
              <a:gd name="adj1" fmla="val 24097"/>
              <a:gd name="adj2" fmla="val 13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int</a:t>
            </a:r>
            <a:r>
              <a:rPr lang="en-US" sz="2800" b="1" dirty="0">
                <a:solidFill>
                  <a:schemeClr val="bg2"/>
                </a:solidFill>
              </a:rPr>
              <a:t>: 4 sequential bytes in the memory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2768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91210" y="1079981"/>
            <a:ext cx="10129234" cy="3972857"/>
          </a:xfrm>
        </p:spPr>
        <p:txBody>
          <a:bodyPr>
            <a:normAutofit/>
          </a:bodyPr>
          <a:lstStyle/>
          <a:p>
            <a:r>
              <a:rPr lang="en-US" sz="3600" dirty="0"/>
              <a:t>Always refer to the naming </a:t>
            </a:r>
            <a:r>
              <a:rPr lang="en-US" sz="3600" b="1" dirty="0">
                <a:solidFill>
                  <a:schemeClr val="bg1"/>
                </a:solidFill>
              </a:rPr>
              <a:t>conventions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of a programming language </a:t>
            </a:r>
            <a:r>
              <a:rPr lang="bg-BG" sz="3600" dirty="0"/>
              <a:t>-</a:t>
            </a:r>
            <a:r>
              <a:rPr lang="en-US" sz="3600" dirty="0"/>
              <a:t> for C# use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dirty="0"/>
              <a:t>Preferred form: </a:t>
            </a:r>
            <a:r>
              <a:rPr lang="en-US" sz="3600" b="1" dirty="0">
                <a:solidFill>
                  <a:schemeClr val="bg1"/>
                </a:solidFill>
              </a:rPr>
              <a:t>[Noun]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chemeClr val="bg1"/>
                </a:solidFill>
              </a:rPr>
              <a:t>[Adjective]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</a:rPr>
              <a:t>[Noun]</a:t>
            </a:r>
          </a:p>
          <a:p>
            <a:r>
              <a:rPr lang="en-US" sz="3600" dirty="0"/>
              <a:t>Should explain the purpose of the variable (Always</a:t>
            </a:r>
            <a:br>
              <a:rPr lang="en-US" sz="3600" dirty="0"/>
            </a:br>
            <a:r>
              <a:rPr lang="en-US" sz="3600" dirty="0"/>
              <a:t>ask yourself "</a:t>
            </a:r>
            <a:r>
              <a:rPr lang="en-US" sz="3600" b="1" dirty="0">
                <a:solidFill>
                  <a:schemeClr val="bg1"/>
                </a:solidFill>
              </a:rPr>
              <a:t>What does this variable contain?</a:t>
            </a:r>
            <a:r>
              <a:rPr lang="en-US" sz="36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31383" y="4476749"/>
            <a:ext cx="630691" cy="47314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1669" y="5439337"/>
            <a:ext cx="490116" cy="468411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727650" y="5149416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firstName, report, config, fontSize, maxSpeed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724148" y="5919559"/>
            <a:ext cx="82057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foo, bar, p, p1, LastName, last_name, LAST_NAME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3770</TotalTime>
  <Words>2713</Words>
  <Application>Microsoft Office PowerPoint</Application>
  <PresentationFormat>Widescreen</PresentationFormat>
  <Paragraphs>594</Paragraphs>
  <Slides>55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맑은 고딕</vt:lpstr>
      <vt:lpstr>Arial</vt:lpstr>
      <vt:lpstr>Calibri</vt:lpstr>
      <vt:lpstr>Consolas</vt:lpstr>
      <vt:lpstr>Tahoma</vt:lpstr>
      <vt:lpstr>Wingdings</vt:lpstr>
      <vt:lpstr>Wingdings 2</vt:lpstr>
      <vt:lpstr>SoftUni</vt:lpstr>
      <vt:lpstr>Data Types and Variables</vt:lpstr>
      <vt:lpstr>Table of Contents</vt:lpstr>
      <vt:lpstr>Have a Question?</vt:lpstr>
      <vt:lpstr>Data Types and Variables</vt:lpstr>
      <vt:lpstr>How Computing Works?</vt:lpstr>
      <vt:lpstr>Variables</vt:lpstr>
      <vt:lpstr>What is a Data Type?</vt:lpstr>
      <vt:lpstr>Data Type Characteristics</vt:lpstr>
      <vt:lpstr>Naming Variables</vt:lpstr>
      <vt:lpstr>Variable Scope and Lifetime</vt:lpstr>
      <vt:lpstr>Variable Span</vt:lpstr>
      <vt:lpstr>Keep Variable Span Short</vt:lpstr>
      <vt:lpstr>Integer Types</vt:lpstr>
      <vt:lpstr> </vt:lpstr>
      <vt:lpstr>Centuries – Example</vt:lpstr>
      <vt:lpstr>Beware of Integer Overflow!</vt:lpstr>
      <vt:lpstr>Integer Literals</vt:lpstr>
      <vt:lpstr>Real Number Types</vt:lpstr>
      <vt:lpstr>What Are Floating-Point Types?</vt:lpstr>
      <vt:lpstr>Floating-Point Numbers</vt:lpstr>
      <vt:lpstr>PI Precision – Example</vt:lpstr>
      <vt:lpstr>Problem: Convert Meters to Kilometres</vt:lpstr>
      <vt:lpstr>Problem: Pounds to Dollars</vt:lpstr>
      <vt:lpstr>Scientific Notation</vt:lpstr>
      <vt:lpstr>Floating-Point Division</vt:lpstr>
      <vt:lpstr>Floating-Point Calculations – Abnormalities</vt:lpstr>
      <vt:lpstr>Decimal Floating-Point Type</vt:lpstr>
      <vt:lpstr>Problem: Exact Sum of Real Numbers</vt:lpstr>
      <vt:lpstr>Solution: Exact Sum of Real Numbers</vt:lpstr>
      <vt:lpstr>Integer and Real Numbers</vt:lpstr>
      <vt:lpstr>Type Conversion</vt:lpstr>
      <vt:lpstr>Type Conversion</vt:lpstr>
      <vt:lpstr>Problem: Centuries to Minutes</vt:lpstr>
      <vt:lpstr>Solution: Centuries to Minutes</vt:lpstr>
      <vt:lpstr>Boolean Type</vt:lpstr>
      <vt:lpstr>Boolean Type</vt:lpstr>
      <vt:lpstr>Problem: Special Numbers</vt:lpstr>
      <vt:lpstr>Solution: Special Numbers</vt:lpstr>
      <vt:lpstr>Character Type</vt:lpstr>
      <vt:lpstr>The Character Data Type</vt:lpstr>
      <vt:lpstr>Characters and Codes</vt:lpstr>
      <vt:lpstr>Problem: Reversed Chars</vt:lpstr>
      <vt:lpstr>Solution: Reversed Chars</vt:lpstr>
      <vt:lpstr>Escaping Characters</vt:lpstr>
      <vt:lpstr>Character Literals – Example</vt:lpstr>
      <vt:lpstr>Sequence of Characters</vt:lpstr>
      <vt:lpstr>The String Data Type</vt:lpstr>
      <vt:lpstr>Verbatim and Interpolated Strings</vt:lpstr>
      <vt:lpstr>Problem: Concat Names</vt:lpstr>
      <vt:lpstr>Solution: Concat Names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CSharp Data Types and Variables</dc:title>
  <dc:subject>Technology Fundamentals  – Practical Training Course @ SoftUni</dc:subject>
  <dc:creator>Software University</dc:creator>
  <cp:keywords>Programming Fundamentals; Programming;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asdf</cp:lastModifiedBy>
  <cp:revision>41</cp:revision>
  <dcterms:created xsi:type="dcterms:W3CDTF">2018-05-23T13:08:44Z</dcterms:created>
  <dcterms:modified xsi:type="dcterms:W3CDTF">2020-09-11T14:18:04Z</dcterms:modified>
  <cp:category>programming;computer programming;software development;web development</cp:category>
</cp:coreProperties>
</file>