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string </a:t>
            </a:r>
            <a:r>
              <a:rPr lang="en-US" sz="2800" dirty="0" smtClean="0">
                <a:solidFill>
                  <a:schemeClr val="bg1"/>
                </a:solidFill>
              </a:rPr>
              <a:t>fruits</a:t>
            </a:r>
            <a:r>
              <a:rPr lang="en-US" sz="2800" dirty="0" smtClean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fruits.IndexOf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"banana"</a:t>
            </a:r>
            <a:r>
              <a:rPr lang="en-US" sz="2800" dirty="0" smtClean="0"/>
              <a:t>)); </a:t>
            </a:r>
            <a:r>
              <a:rPr lang="en-US" sz="2800" i="1" dirty="0" smtClean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fruits.IndexOf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"orange"</a:t>
            </a:r>
            <a:r>
              <a:rPr lang="en-US" sz="2800" dirty="0" smtClean="0"/>
              <a:t>)); </a:t>
            </a:r>
            <a:r>
              <a:rPr lang="en-US" sz="2800" i="1" dirty="0" smtClean="0">
                <a:solidFill>
                  <a:schemeClr val="accent2"/>
                </a:solidFill>
              </a:rPr>
              <a:t>//-1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(1)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 power = </a:t>
            </a:r>
            <a:r>
              <a:rPr lang="en-US" sz="2600" dirty="0" err="1" smtClean="0"/>
              <a:t>card.</a:t>
            </a:r>
            <a:r>
              <a:rPr lang="en-US" sz="2600" dirty="0" err="1" smtClean="0">
                <a:solidFill>
                  <a:schemeClr val="bg1"/>
                </a:solidFill>
              </a:rPr>
              <a:t>Substring</a:t>
            </a:r>
            <a:r>
              <a:rPr lang="en-US" sz="2600" dirty="0" smtClean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(power); </a:t>
            </a:r>
            <a:r>
              <a:rPr lang="en-US" sz="2600" i="1" dirty="0" smtClean="0">
                <a:solidFill>
                  <a:schemeClr val="accent2"/>
                </a:solidFill>
              </a:rPr>
              <a:t>//10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 smtClean="0"/>
              <a:t> - Check whether one string </a:t>
            </a:r>
            <a:br>
              <a:rPr lang="en-US" sz="3600" dirty="0" smtClean="0"/>
            </a:br>
            <a:r>
              <a:rPr lang="en-US" sz="3600" dirty="0" smtClean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text.</a:t>
            </a:r>
            <a:r>
              <a:rPr lang="en-US" sz="2800" dirty="0" err="1" smtClean="0">
                <a:solidFill>
                  <a:schemeClr val="bg1"/>
                </a:solidFill>
              </a:rPr>
              <a:t>Contains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"fruits"</a:t>
            </a:r>
            <a:r>
              <a:rPr lang="en-US" sz="2800" dirty="0" smtClean="0"/>
              <a:t>)); </a:t>
            </a:r>
            <a:r>
              <a:rPr lang="en-US" sz="2800" i="1" dirty="0" smtClean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text.</a:t>
            </a:r>
            <a:r>
              <a:rPr lang="en-US" sz="2800" dirty="0" err="1" smtClean="0">
                <a:solidFill>
                  <a:schemeClr val="bg1"/>
                </a:solidFill>
              </a:rPr>
              <a:t>Contains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"banana"</a:t>
            </a:r>
            <a:r>
              <a:rPr lang="en-US" sz="2800" dirty="0" smtClean="0"/>
              <a:t>)); </a:t>
            </a:r>
            <a:r>
              <a:rPr lang="en-US" sz="2800" i="1" dirty="0" smtClean="0">
                <a:solidFill>
                  <a:schemeClr val="accent2"/>
                </a:solidFill>
              </a:rPr>
              <a:t>//False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(2)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47801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856" y="2057400"/>
            <a:ext cx="11194289" cy="39090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 text = "Hello, john@softuni.bg, you have been using</a:t>
            </a:r>
            <a:br>
              <a:rPr lang="en-US" sz="2600" dirty="0" smtClean="0"/>
            </a:br>
            <a:r>
              <a:rPr lang="en-US" sz="2600" dirty="0" smtClean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bg1"/>
                </a:solidFill>
              </a:rPr>
              <a:t>string[] </a:t>
            </a:r>
            <a:r>
              <a:rPr lang="en-US" sz="2600" dirty="0" smtClean="0"/>
              <a:t>words = </a:t>
            </a:r>
            <a:r>
              <a:rPr lang="en-US" sz="2600" dirty="0" err="1" smtClean="0"/>
              <a:t>text.</a:t>
            </a:r>
            <a:r>
              <a:rPr lang="en-US" sz="2600" dirty="0" err="1" smtClean="0">
                <a:solidFill>
                  <a:schemeClr val="bg1"/>
                </a:solidFill>
              </a:rPr>
              <a:t>Split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", "</a:t>
            </a:r>
            <a:r>
              <a:rPr lang="en-US" sz="26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//"you have been using john@softuni.bg in your registration"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(1)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Split</a:t>
            </a:r>
            <a:r>
              <a:rPr lang="en-US" dirty="0" smtClean="0"/>
              <a:t> can be used with multiple separators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char[] </a:t>
            </a:r>
            <a:r>
              <a:rPr lang="en-US" sz="2800" dirty="0" smtClean="0"/>
              <a:t>separators = </a:t>
            </a:r>
            <a:r>
              <a:rPr lang="en-US" sz="2800" dirty="0" smtClean="0">
                <a:solidFill>
                  <a:schemeClr val="bg1"/>
                </a:solidFill>
              </a:rPr>
              <a:t>new char[] {</a:t>
            </a:r>
            <a:r>
              <a:rPr lang="en-US" sz="2800" dirty="0" smtClean="0"/>
              <a:t> ' '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/>
              <a:t> ','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/>
              <a:t> '.' </a:t>
            </a:r>
            <a:r>
              <a:rPr lang="en-US" sz="2800" dirty="0" smtClean="0">
                <a:solidFill>
                  <a:schemeClr val="bg1"/>
                </a:solidFill>
              </a:rPr>
              <a:t>}</a:t>
            </a:r>
            <a:r>
              <a:rPr lang="en-US" sz="28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string[] words = </a:t>
            </a:r>
            <a:r>
              <a:rPr lang="en-US" sz="2800" dirty="0" err="1" smtClean="0"/>
              <a:t>text.</a:t>
            </a:r>
            <a:r>
              <a:rPr lang="en-US" sz="2800" dirty="0" err="1" smtClean="0">
                <a:solidFill>
                  <a:schemeClr val="bg1"/>
                </a:solidFill>
              </a:rPr>
              <a:t>Split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separators</a:t>
            </a:r>
            <a:r>
              <a:rPr lang="en-US" sz="28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 smtClean="0">
                <a:solidFill>
                  <a:schemeClr val="accent2"/>
                </a:solidFill>
              </a:rPr>
              <a:t>//"Hello", "", "I", "am", "John", ""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 smtClean="0"/>
              <a:t>Using</a:t>
            </a:r>
            <a:r>
              <a:rPr lang="en-US" b="1" noProof="1" smtClean="0"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remove empty array elements from the array returned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751681"/>
            <a:ext cx="10972800" cy="2761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string[] words = text</a:t>
            </a:r>
            <a:br>
              <a:rPr lang="en-US" sz="2600" dirty="0" smtClean="0"/>
            </a:br>
            <a:r>
              <a:rPr lang="en-US" sz="2600" dirty="0" smtClean="0"/>
              <a:t> .</a:t>
            </a:r>
            <a:r>
              <a:rPr lang="en-US" sz="2600" dirty="0" smtClean="0">
                <a:solidFill>
                  <a:schemeClr val="bg1"/>
                </a:solidFill>
              </a:rPr>
              <a:t>Split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separators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chemeClr val="bg1"/>
                </a:solidFill>
              </a:rPr>
              <a:t>StringSplitOptions.RemoveEmptyEntries</a:t>
            </a:r>
            <a:r>
              <a:rPr lang="en-US" sz="2600" dirty="0" smtClean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//"Hello", "I", "am", "John"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String</a:t>
            </a:r>
            <a:r>
              <a:rPr lang="en-GB" dirty="0"/>
              <a:t>s</a:t>
            </a:r>
            <a:endParaRPr lang="en-GB" dirty="0"/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replacedText</a:t>
            </a:r>
            <a:r>
              <a:rPr lang="en-US" dirty="0" smtClean="0">
                <a:solidFill>
                  <a:schemeClr val="tx1"/>
                </a:solidFill>
              </a:rPr>
              <a:t> = 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Replace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"john@softuni.bg"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"john@softuni.com"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replacedText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/>
              <a:t>and Modifying </a:t>
            </a:r>
            <a:r>
              <a:rPr lang="en-GB" dirty="0" smtClean="0"/>
              <a:t>Strings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7460489" cy="34889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chemeClr val="bg1"/>
                </a:solidFill>
              </a:rPr>
              <a:t>StringBuilder</a:t>
            </a:r>
            <a:r>
              <a:rPr lang="en-US" sz="2600" dirty="0" smtClean="0"/>
              <a:t> </a:t>
            </a:r>
            <a:r>
              <a:rPr lang="en-US" sz="2600" dirty="0" err="1" smtClean="0"/>
              <a:t>sb</a:t>
            </a:r>
            <a:r>
              <a:rPr lang="en-US" sz="2600" dirty="0" smtClean="0"/>
              <a:t> = </a:t>
            </a:r>
            <a:r>
              <a:rPr lang="en-US" sz="2600" dirty="0" smtClean="0">
                <a:solidFill>
                  <a:schemeClr val="bg1"/>
                </a:solidFill>
              </a:rPr>
              <a:t>new </a:t>
            </a:r>
            <a:r>
              <a:rPr lang="en-US" sz="2600" dirty="0" err="1" smtClean="0">
                <a:solidFill>
                  <a:schemeClr val="bg1"/>
                </a:solidFill>
              </a:rPr>
              <a:t>StringBuilder</a:t>
            </a:r>
            <a:r>
              <a:rPr lang="en-US" sz="2600" dirty="0" smtClean="0">
                <a:solidFill>
                  <a:schemeClr val="bg1"/>
                </a:solidFill>
              </a:rPr>
              <a:t>()</a:t>
            </a:r>
            <a:r>
              <a:rPr lang="en-US" sz="26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sb.</a:t>
            </a:r>
            <a:r>
              <a:rPr lang="en-US" sz="2600" dirty="0" err="1" smtClean="0">
                <a:solidFill>
                  <a:schemeClr val="bg1"/>
                </a:solidFill>
              </a:rPr>
              <a:t>Append</a:t>
            </a:r>
            <a:r>
              <a:rPr lang="en-US" sz="2600" dirty="0" smtClean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sb.</a:t>
            </a:r>
            <a:r>
              <a:rPr lang="en-US" sz="2600" dirty="0" err="1" smtClean="0">
                <a:solidFill>
                  <a:schemeClr val="bg1"/>
                </a:solidFill>
              </a:rPr>
              <a:t>Append</a:t>
            </a:r>
            <a:r>
              <a:rPr lang="en-US" sz="2600" dirty="0" smtClean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sb.</a:t>
            </a:r>
            <a:r>
              <a:rPr lang="en-US" sz="2600" dirty="0" err="1" smtClean="0">
                <a:solidFill>
                  <a:schemeClr val="bg1"/>
                </a:solidFill>
              </a:rPr>
              <a:t>Append</a:t>
            </a:r>
            <a:r>
              <a:rPr lang="en-US" sz="2600" dirty="0" smtClean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sb</a:t>
            </a:r>
            <a:r>
              <a:rPr lang="en-US" sz="26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 smtClean="0">
                <a:solidFill>
                  <a:schemeClr val="accent2"/>
                </a:solidFill>
              </a:rPr>
              <a:t>//Hello, John! I sent you an email.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noProof="1" smtClean="0"/>
              <a:t>StringBuilder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Concatenating</a:t>
            </a:r>
            <a:r>
              <a:rPr lang="en-US" dirty="0" smtClean="0"/>
              <a:t> strings is a </a:t>
            </a:r>
            <a:r>
              <a:rPr lang="en-US" b="1" dirty="0" smtClean="0">
                <a:solidFill>
                  <a:schemeClr val="bg1"/>
                </a:solidFill>
              </a:rPr>
              <a:t>slow</a:t>
            </a:r>
            <a:r>
              <a:rPr lang="en-US" dirty="0" smtClean="0"/>
              <a:t> operation because each</a:t>
            </a:r>
            <a:br>
              <a:rPr lang="en-US" dirty="0" smtClean="0"/>
            </a:br>
            <a:r>
              <a:rPr lang="en-US" dirty="0" smtClean="0"/>
              <a:t>iteration </a:t>
            </a:r>
            <a:r>
              <a:rPr lang="en-US" b="1" dirty="0" smtClean="0">
                <a:solidFill>
                  <a:schemeClr val="bg1"/>
                </a:solidFill>
              </a:rPr>
              <a:t>creates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362200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bg1"/>
                </a:solidFill>
              </a:rPr>
              <a:t>Stopwatch</a:t>
            </a:r>
            <a:r>
              <a:rPr lang="en-US" sz="2600" dirty="0" smtClean="0"/>
              <a:t> </a:t>
            </a:r>
            <a:r>
              <a:rPr lang="en-US" sz="2600" dirty="0" err="1" smtClean="0"/>
              <a:t>sw</a:t>
            </a:r>
            <a:r>
              <a:rPr lang="en-US" sz="2600" dirty="0" smtClean="0"/>
              <a:t> = </a:t>
            </a:r>
            <a:r>
              <a:rPr lang="en-US" sz="2600" dirty="0" smtClean="0">
                <a:solidFill>
                  <a:schemeClr val="bg1"/>
                </a:solidFill>
              </a:rPr>
              <a:t>new Stopwatch()</a:t>
            </a:r>
            <a:r>
              <a:rPr lang="en-US" sz="26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sw.</a:t>
            </a:r>
            <a:r>
              <a:rPr lang="en-US" sz="2600" dirty="0" err="1" smtClean="0">
                <a:solidFill>
                  <a:schemeClr val="bg1"/>
                </a:solidFill>
              </a:rPr>
              <a:t>Start</a:t>
            </a:r>
            <a:r>
              <a:rPr lang="en-US" sz="2600" dirty="0" smtClean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for 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= 0; </a:t>
            </a:r>
            <a:r>
              <a:rPr lang="en-US" sz="2600" dirty="0" err="1" smtClean="0"/>
              <a:t>i</a:t>
            </a:r>
            <a:r>
              <a:rPr lang="en-US" sz="2600" dirty="0" smtClean="0"/>
              <a:t> &lt; 200000; </a:t>
            </a:r>
            <a:r>
              <a:rPr lang="en-US" sz="2600" dirty="0" err="1" smtClean="0"/>
              <a:t>i</a:t>
            </a:r>
            <a:r>
              <a:rPr lang="en-US" sz="2600" dirty="0" smtClean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    text </a:t>
            </a:r>
            <a:r>
              <a:rPr lang="en-US" sz="2600" dirty="0" smtClean="0">
                <a:solidFill>
                  <a:schemeClr val="bg1"/>
                </a:solidFill>
              </a:rPr>
              <a:t>+=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sw.</a:t>
            </a:r>
            <a:r>
              <a:rPr lang="en-US" sz="2600" dirty="0" err="1" smtClean="0">
                <a:solidFill>
                  <a:schemeClr val="bg1"/>
                </a:solidFill>
              </a:rPr>
              <a:t>Stop</a:t>
            </a:r>
            <a:r>
              <a:rPr lang="en-US" sz="2600" dirty="0" smtClean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sw.</a:t>
            </a:r>
            <a:r>
              <a:rPr lang="en-US" sz="2600" dirty="0" err="1" smtClean="0">
                <a:solidFill>
                  <a:schemeClr val="bg1"/>
                </a:solidFill>
              </a:rPr>
              <a:t>ElapsedMilliseconds</a:t>
            </a:r>
            <a:r>
              <a:rPr lang="en-US" sz="2600" dirty="0" smtClean="0"/>
              <a:t>); </a:t>
            </a:r>
            <a:r>
              <a:rPr lang="en-US" sz="2600" i="1" dirty="0" smtClean="0">
                <a:solidFill>
                  <a:schemeClr val="accent2"/>
                </a:solidFill>
              </a:rPr>
              <a:t>//73625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Concatenation vs </a:t>
            </a:r>
            <a:r>
              <a:rPr lang="en-US" noProof="1" smtClean="0"/>
              <a:t>StringBuilder (1)</a:t>
            </a:r>
            <a:endParaRPr lang="en-US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1534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Stopwatch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Stopwatch()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sw.</a:t>
            </a:r>
            <a:r>
              <a:rPr lang="en-US" dirty="0" err="1" smtClean="0">
                <a:solidFill>
                  <a:schemeClr val="bg1"/>
                </a:solidFill>
              </a:rPr>
              <a:t>Start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StringBuilder</a:t>
            </a:r>
            <a:r>
              <a:rPr lang="en-US" dirty="0" smtClean="0">
                <a:solidFill>
                  <a:schemeClr val="tx1"/>
                </a:solidFill>
              </a:rPr>
              <a:t> text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StringBuilder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200000;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text.</a:t>
            </a:r>
            <a:r>
              <a:rPr lang="en-US" dirty="0" err="1" smtClean="0">
                <a:solidFill>
                  <a:schemeClr val="bg1"/>
                </a:solidFill>
              </a:rPr>
              <a:t>Append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sw.</a:t>
            </a:r>
            <a:r>
              <a:rPr lang="en-US" dirty="0" err="1" smtClean="0">
                <a:solidFill>
                  <a:schemeClr val="bg1"/>
                </a:solidFill>
              </a:rPr>
              <a:t>Stop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sw.</a:t>
            </a:r>
            <a:r>
              <a:rPr lang="en-US" dirty="0" err="1" smtClean="0">
                <a:solidFill>
                  <a:schemeClr val="bg1"/>
                </a:solidFill>
              </a:rPr>
              <a:t>ElapsedMilliseconds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//16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Concatenation vs </a:t>
            </a:r>
            <a:r>
              <a:rPr lang="en-US" noProof="1" smtClean="0"/>
              <a:t>StringBuilder (2)</a:t>
            </a:r>
            <a:endParaRPr lang="en-US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r</a:t>
            </a:r>
            <a:r>
              <a:rPr lang="en-US" noProof="1" smtClean="0"/>
              <a:t>eplaces</a:t>
            </a:r>
            <a:r>
              <a:rPr lang="en-US" dirty="0" smtClean="0"/>
              <a:t> all occurrences of a specified string with another </a:t>
            </a:r>
            <a:br>
              <a:rPr lang="en-US" dirty="0" smtClean="0"/>
            </a:br>
            <a:r>
              <a:rPr lang="en-US" dirty="0" smtClean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converts the value of this instance to a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sb.</a:t>
            </a:r>
            <a:r>
              <a:rPr lang="en-US" dirty="0" err="1" smtClean="0">
                <a:solidFill>
                  <a:schemeClr val="bg1"/>
                </a:solidFill>
              </a:rPr>
              <a:t>Append</a:t>
            </a:r>
            <a:r>
              <a:rPr lang="en-US" dirty="0" smtClean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sb.</a:t>
            </a:r>
            <a:r>
              <a:rPr lang="en-US" dirty="0" err="1" smtClean="0">
                <a:solidFill>
                  <a:schemeClr val="bg1"/>
                </a:solidFill>
              </a:rPr>
              <a:t>Replace</a:t>
            </a:r>
            <a:r>
              <a:rPr lang="en-US" dirty="0" smtClean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StringBuilder</a:t>
            </a:r>
            <a:r>
              <a:rPr lang="en-US" dirty="0" smtClean="0"/>
              <a:t> Methods (3)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Manipulating Strings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 or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 smtClean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1545</Words>
  <Application>Microsoft Office PowerPoint</Application>
  <PresentationFormat>Widescreen</PresentationFormat>
  <Paragraphs>363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16</cp:revision>
  <dcterms:created xsi:type="dcterms:W3CDTF">2018-05-23T13:08:44Z</dcterms:created>
  <dcterms:modified xsi:type="dcterms:W3CDTF">2020-09-11T16:02:34Z</dcterms:modified>
  <cp:category>programming; education; software engineering; software development</cp:category>
</cp:coreProperties>
</file>