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7" r:id="rId4"/>
    <p:sldId id="262" r:id="rId5"/>
    <p:sldId id="256" r:id="rId6"/>
    <p:sldId id="276" r:id="rId7"/>
    <p:sldId id="261" r:id="rId8"/>
    <p:sldId id="263" r:id="rId9"/>
    <p:sldId id="259" r:id="rId10"/>
    <p:sldId id="260" r:id="rId11"/>
    <p:sldId id="264" r:id="rId12"/>
    <p:sldId id="265" r:id="rId13"/>
    <p:sldId id="266" r:id="rId14"/>
    <p:sldId id="268" r:id="rId15"/>
    <p:sldId id="269" r:id="rId16"/>
    <p:sldId id="270" r:id="rId17"/>
    <p:sldId id="275" r:id="rId18"/>
    <p:sldId id="271" r:id="rId19"/>
    <p:sldId id="272" r:id="rId20"/>
    <p:sldId id="273" r:id="rId21"/>
    <p:sldId id="278" r:id="rId22"/>
    <p:sldId id="274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23.png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7794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729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</a:t>
            </a:r>
            <a:endParaRPr lang="bg-BG" dirty="0"/>
          </a:p>
        </p:txBody>
      </p:sp>
      <p:pic>
        <p:nvPicPr>
          <p:cNvPr id="4" name="Picture 2" descr="Java Beginners Tutorials #13 Operators and Precedence in Java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0" b="26184"/>
          <a:stretch/>
        </p:blipFill>
        <p:spPr bwMode="auto">
          <a:xfrm>
            <a:off x="2138696" y="1621677"/>
            <a:ext cx="9727116" cy="14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71" y="3585296"/>
            <a:ext cx="4150710" cy="2463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46" y="3585296"/>
            <a:ext cx="4140845" cy="24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00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5403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bg-BG" dirty="0" smtClean="0"/>
              <a:t>и </a:t>
            </a:r>
            <a:r>
              <a:rPr lang="en-US" dirty="0" smtClean="0"/>
              <a:t>Else – </a:t>
            </a:r>
            <a:r>
              <a:rPr lang="bg-BG" dirty="0" smtClean="0"/>
              <a:t>Ако и иначе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193805" y="1828800"/>
            <a:ext cx="60703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boolean</a:t>
            </a:r>
            <a:r>
              <a:rPr lang="en-US" sz="2400" dirty="0" smtClean="0"/>
              <a:t> bool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/>
              <a:t>bool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</a:t>
            </a:r>
            <a:r>
              <a:rPr lang="bg-BG" sz="2400" dirty="0" smtClean="0">
                <a:solidFill>
                  <a:srgbClr val="00B050"/>
                </a:solidFill>
              </a:rPr>
              <a:t> == </a:t>
            </a:r>
            <a:r>
              <a:rPr lang="en-US" sz="2400" dirty="0" smtClean="0">
                <a:solidFill>
                  <a:srgbClr val="00B050"/>
                </a:solidFill>
              </a:rPr>
              <a:t>true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 ==</a:t>
            </a:r>
            <a:r>
              <a:rPr lang="bg-BG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false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bg-BG" sz="2400" dirty="0">
              <a:solidFill>
                <a:srgbClr val="FF0000"/>
              </a:solidFill>
            </a:endParaRPr>
          </a:p>
        </p:txBody>
      </p:sp>
      <p:pic>
        <p:nvPicPr>
          <p:cNvPr id="6" name="Picture 2" descr="Scratch Decisi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48" y1="14198" x2="86190" y2="17901"/>
                        <a14:foregroundMark x1="4762" y1="44444" x2="10476" y2="58025"/>
                        <a14:foregroundMark x1="14286" y1="53704" x2="34762" y2="54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0" y="2401283"/>
            <a:ext cx="2944346" cy="227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194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5847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има дъга?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 r="46226"/>
          <a:stretch/>
        </p:blipFill>
        <p:spPr>
          <a:xfrm>
            <a:off x="4201064" y="1526874"/>
            <a:ext cx="5408762" cy="5114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9776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63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Case - Break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193805" y="1483744"/>
            <a:ext cx="979691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number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=</a:t>
            </a:r>
            <a:r>
              <a:rPr lang="en-US" sz="2400" b="1" dirty="0" smtClean="0">
                <a:solidFill>
                  <a:srgbClr val="0070C0"/>
                </a:solidFill>
              </a:rPr>
              <a:t> 5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switch </a:t>
            </a:r>
            <a:r>
              <a:rPr lang="en-US" sz="2400" b="1" dirty="0" smtClean="0"/>
              <a:t>(</a:t>
            </a:r>
            <a:r>
              <a:rPr lang="en-US" sz="2400" i="1" dirty="0" smtClean="0"/>
              <a:t>number</a:t>
            </a:r>
            <a:r>
              <a:rPr lang="en-US" sz="2400" b="1" dirty="0" smtClean="0"/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	case 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който се изпълнява ако </a:t>
            </a:r>
            <a:r>
              <a:rPr lang="en-US" sz="2400" dirty="0" smtClean="0">
                <a:solidFill>
                  <a:srgbClr val="00B050"/>
                </a:solidFill>
              </a:rPr>
              <a:t>number == 1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break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case </a:t>
            </a:r>
            <a:r>
              <a:rPr lang="en-US" sz="2400" dirty="0" smtClean="0"/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който се изпълнява ако </a:t>
            </a:r>
            <a:r>
              <a:rPr lang="en-US" sz="2400" dirty="0" smtClean="0">
                <a:solidFill>
                  <a:srgbClr val="00B050"/>
                </a:solidFill>
              </a:rPr>
              <a:t>number == 5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break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bg-B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833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312934" cy="4351338"/>
          </a:xfrm>
        </p:spPr>
        <p:txBody>
          <a:bodyPr/>
          <a:lstStyle/>
          <a:p>
            <a:r>
              <a:rPr lang="bg-BG" b="1" u="sng" dirty="0" smtClean="0"/>
              <a:t>Задача 1:</a:t>
            </a:r>
            <a:r>
              <a:rPr lang="bg-BG" dirty="0" smtClean="0"/>
              <a:t> Потребителят въвежда дали вали и дали има слънце (</a:t>
            </a:r>
            <a:r>
              <a:rPr lang="en-US" dirty="0" smtClean="0"/>
              <a:t>YES</a:t>
            </a:r>
            <a:r>
              <a:rPr lang="bg-BG" dirty="0" smtClean="0"/>
              <a:t> / </a:t>
            </a:r>
            <a:r>
              <a:rPr lang="en-US" dirty="0" smtClean="0"/>
              <a:t>NO)</a:t>
            </a:r>
            <a:r>
              <a:rPr lang="bg-BG" dirty="0" smtClean="0"/>
              <a:t>. Отпечатайте </a:t>
            </a:r>
            <a:r>
              <a:rPr lang="en-US" dirty="0" smtClean="0"/>
              <a:t>(YES / NO) </a:t>
            </a:r>
            <a:r>
              <a:rPr lang="bg-BG" dirty="0" smtClean="0"/>
              <a:t>дали ще има дъга.</a:t>
            </a:r>
          </a:p>
          <a:p>
            <a:r>
              <a:rPr lang="bg-BG" b="1" u="sng" dirty="0" smtClean="0"/>
              <a:t>Задача 2:</a:t>
            </a:r>
            <a:r>
              <a:rPr lang="bg-BG" dirty="0" smtClean="0"/>
              <a:t> Преработете Задача 2-ра от домашното от миналия път като добавите проверка а дали се дели на </a:t>
            </a:r>
            <a:r>
              <a:rPr lang="en-US" dirty="0" smtClean="0"/>
              <a:t>b</a:t>
            </a:r>
            <a:r>
              <a:rPr lang="bg-BG" dirty="0" smtClean="0"/>
              <a:t> и ако не се, отпечатайте </a:t>
            </a:r>
            <a:r>
              <a:rPr lang="en-US" dirty="0" smtClean="0"/>
              <a:t>NO.</a:t>
            </a:r>
            <a:r>
              <a:rPr lang="bg-BG" dirty="0" smtClean="0"/>
              <a:t> </a:t>
            </a:r>
            <a:endParaRPr lang="bg-BG" b="1" u="sng" dirty="0"/>
          </a:p>
        </p:txBody>
      </p:sp>
      <p:pic>
        <p:nvPicPr>
          <p:cNvPr id="1026" name="Picture 2" descr="Green Icon Transparent Free - Task Png, Png Download , Transparent Png  Image - PNGi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488" y1="22623" x2="20349" y2="80656"/>
                        <a14:foregroundMark x1="25930" y1="78361" x2="75698" y2="79016"/>
                        <a14:foregroundMark x1="77093" y1="76148" x2="76395" y2="27623"/>
                        <a14:foregroundMark x1="14884" y1="19836" x2="91279" y2="87951"/>
                        <a14:foregroundMark x1="17209" y1="87787" x2="53837" y2="49590"/>
                        <a14:foregroundMark x1="18721" y1="66885" x2="48605" y2="84426"/>
                        <a14:foregroundMark x1="43140" y1="69672" x2="61977" y2="85000"/>
                        <a14:foregroundMark x1="36860" y1="33115" x2="79767" y2="24344"/>
                        <a14:foregroundMark x1="39419" y1="15820" x2="59651" y2="36311"/>
                        <a14:foregroundMark x1="23140" y1="19180" x2="35116" y2="47623"/>
                        <a14:foregroundMark x1="43837" y1="27459" x2="46744" y2="30328"/>
                        <a14:foregroundMark x1="81860" y1="26639" x2="82791" y2="75492"/>
                        <a14:foregroundMark x1="77791" y1="19344" x2="92209" y2="35656"/>
                        <a14:foregroundMark x1="26395" y1="20328" x2="74070" y2="21967"/>
                        <a14:foregroundMark x1="20581" y1="15984" x2="77326" y2="21311"/>
                        <a14:foregroundMark x1="71744" y1="20164" x2="59186" y2="58525"/>
                        <a14:foregroundMark x1="31395" y1="33443" x2="7791" y2="78361"/>
                        <a14:foregroundMark x1="23140" y1="74016" x2="44302" y2="89426"/>
                        <a14:foregroundMark x1="77791" y1="62541" x2="62791" y2="88279"/>
                        <a14:foregroundMark x1="66279" y1="75984" x2="80465" y2="89098"/>
                        <a14:foregroundMark x1="13721" y1="16639" x2="81628" y2="14672"/>
                        <a14:foregroundMark x1="7326" y1="19016" x2="8023" y2="87623"/>
                        <a14:foregroundMark x1="12558" y1="89754" x2="91047" y2="89590"/>
                        <a14:foregroundMark x1="91047" y1="89590" x2="89419" y2="14672"/>
                        <a14:foregroundMark x1="89186" y1="14508" x2="10930" y2="15984"/>
                        <a14:foregroundMark x1="10930" y1="15984" x2="5233" y2="27787"/>
                        <a14:foregroundMark x1="13023" y1="13033" x2="20349" y2="14508"/>
                        <a14:foregroundMark x1="31395" y1="14508" x2="40581" y2="12705"/>
                        <a14:foregroundMark x1="59186" y1="12705" x2="79419" y2="12541"/>
                        <a14:foregroundMark x1="58488" y1="13361" x2="56395" y2="6393"/>
                        <a14:foregroundMark x1="56395" y1="6393" x2="47442" y2="4754"/>
                        <a14:foregroundMark x1="47442" y1="4754" x2="38488" y2="13033"/>
                        <a14:foregroundMark x1="24535" y1="25984" x2="64884" y2="45738"/>
                        <a14:foregroundMark x1="19419" y1="25164" x2="13256" y2="40738"/>
                        <a14:foregroundMark x1="12558" y1="71311" x2="22209" y2="83934"/>
                        <a14:foregroundMark x1="21279" y1="49590" x2="37326" y2="72213"/>
                        <a14:foregroundMark x1="51860" y1="68197" x2="68140" y2="82951"/>
                        <a14:foregroundMark x1="85116" y1="16475" x2="76628" y2="29836"/>
                        <a14:foregroundMark x1="89651" y1="14672" x2="94070" y2="37787"/>
                        <a14:foregroundMark x1="92907" y1="35984" x2="93605" y2="8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073">
            <a:off x="9634946" y="4531600"/>
            <a:ext cx="1384523" cy="1964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да тествате решенията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853" y="3313388"/>
            <a:ext cx="9563100" cy="650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109.121.244.110:8080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1030" name="Picture 6" descr="Free Board Cliparts, Download Free Clip Art, Free Clip Art on Clipart 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887">
            <a:off x="8865056" y="1753472"/>
            <a:ext cx="2309284" cy="15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5163613" y="4463471"/>
            <a:ext cx="2999580" cy="213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rot="19023027">
            <a:off x="3625362" y="1144153"/>
            <a:ext cx="1702903" cy="2543178"/>
            <a:chOff x="3710184" y="995090"/>
            <a:chExt cx="1702903" cy="2543178"/>
          </a:xfrm>
        </p:grpSpPr>
        <p:pic>
          <p:nvPicPr>
            <p:cNvPr id="1038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103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51504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Датите през ноември</a:t>
            </a:r>
            <a:endParaRPr lang="bg-BG" dirty="0"/>
          </a:p>
        </p:txBody>
      </p:sp>
      <p:pic>
        <p:nvPicPr>
          <p:cNvPr id="5" name="Picture 2" descr="2020 Calendar Free Stock Photo - Public Domain Pictu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2" t="68519" r="23153" b="3330"/>
          <a:stretch/>
        </p:blipFill>
        <p:spPr bwMode="auto">
          <a:xfrm>
            <a:off x="3891280" y="1368698"/>
            <a:ext cx="6654801" cy="513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879840" y="3596640"/>
            <a:ext cx="609600" cy="508000"/>
          </a:xfrm>
          <a:prstGeom prst="rect">
            <a:avLst/>
          </a:prstGeom>
          <a:solidFill>
            <a:srgbClr val="ED7D31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8900160" y="4754880"/>
            <a:ext cx="609600" cy="508000"/>
          </a:xfrm>
          <a:prstGeom prst="rect">
            <a:avLst/>
          </a:prstGeom>
          <a:solidFill>
            <a:srgbClr val="ED7D31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2008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Question Is What Happened to the Question Mark? - Proof That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96" y="3918970"/>
            <a:ext cx="2576721" cy="25767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640738" cy="4351338"/>
          </a:xfrm>
        </p:spPr>
        <p:txBody>
          <a:bodyPr/>
          <a:lstStyle/>
          <a:p>
            <a:r>
              <a:rPr lang="bg-BG" dirty="0" smtClean="0"/>
              <a:t>Каква ще е стойността на следния израз:</a:t>
            </a:r>
            <a:endParaRPr lang="bg-BG" dirty="0"/>
          </a:p>
          <a:p>
            <a:pPr marL="0" indent="0">
              <a:buNone/>
            </a:pPr>
            <a:r>
              <a:rPr lang="bg-BG" dirty="0" smtClean="0"/>
              <a:t>!((</a:t>
            </a:r>
            <a:r>
              <a:rPr lang="en-US" dirty="0" smtClean="0"/>
              <a:t>true &amp;&amp; false</a:t>
            </a:r>
            <a:r>
              <a:rPr lang="bg-BG" dirty="0" smtClean="0"/>
              <a:t>)</a:t>
            </a:r>
            <a:r>
              <a:rPr lang="en-US" dirty="0" smtClean="0"/>
              <a:t> || true</a:t>
            </a:r>
            <a:r>
              <a:rPr lang="bg-BG" dirty="0" smtClean="0"/>
              <a:t>)</a:t>
            </a:r>
            <a:endParaRPr lang="en-US" dirty="0"/>
          </a:p>
          <a:p>
            <a:r>
              <a:rPr lang="bg-BG" dirty="0" smtClean="0"/>
              <a:t>От миналия път имаше задача за това какво ще стане при </a:t>
            </a:r>
            <a:r>
              <a:rPr lang="en-US" dirty="0" err="1" smtClean="0"/>
              <a:t>i</a:t>
            </a:r>
            <a:r>
              <a:rPr lang="en-US" dirty="0" smtClean="0"/>
              <a:t>=i+1.</a:t>
            </a:r>
            <a:r>
              <a:rPr lang="bg-BG" dirty="0" smtClean="0"/>
              <a:t> Експериментирайте какво ще стане ако напишем </a:t>
            </a:r>
            <a:r>
              <a:rPr lang="en-US" dirty="0" err="1" smtClean="0"/>
              <a:t>i</a:t>
            </a:r>
            <a:r>
              <a:rPr lang="en-US" dirty="0" smtClean="0"/>
              <a:t>+=1 </a:t>
            </a:r>
            <a:r>
              <a:rPr lang="bg-BG" dirty="0" smtClean="0"/>
              <a:t>и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bg-BG" dirty="0" smtClean="0"/>
              <a:t>Променливи - тип, име, стойност</a:t>
            </a:r>
          </a:p>
          <a:p>
            <a:pPr algn="just"/>
            <a:r>
              <a:rPr lang="bg-BG" dirty="0" smtClean="0"/>
              <a:t>Оператори – знаци и приоритет</a:t>
            </a:r>
          </a:p>
          <a:p>
            <a:pPr algn="just"/>
            <a:r>
              <a:rPr lang="bg-BG" dirty="0" smtClean="0"/>
              <a:t>Изход</a:t>
            </a:r>
          </a:p>
          <a:p>
            <a:pPr algn="just"/>
            <a:r>
              <a:rPr lang="bg-BG" dirty="0" smtClean="0"/>
              <a:t>Вход – </a:t>
            </a:r>
            <a:r>
              <a:rPr lang="en-US" dirty="0" smtClean="0"/>
              <a:t>Scanner</a:t>
            </a:r>
            <a:endParaRPr lang="bg-BG" dirty="0" smtClean="0"/>
          </a:p>
          <a:p>
            <a:pPr algn="just"/>
            <a:r>
              <a:rPr lang="bg-BG" dirty="0" smtClean="0"/>
              <a:t>Текст -&gt; число : </a:t>
            </a:r>
            <a:r>
              <a:rPr lang="en-US" i="1" dirty="0" err="1" smtClean="0"/>
              <a:t>Integer.parseInt</a:t>
            </a:r>
            <a:r>
              <a:rPr lang="en-US" i="1" dirty="0" smtClean="0"/>
              <a:t>()</a:t>
            </a:r>
            <a:endParaRPr lang="bg-BG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217799" y="4037307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Free Scanner Cliparts, Download Free Clip Art, Free Clip Art on Clipart 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67" y="4259249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9748471" cy="1325563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Суматор! – Практически пример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6423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Условия и проверки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  <p:pic>
        <p:nvPicPr>
          <p:cNvPr id="2050" name="Picture 2" descr="Red Question Mark PNG Images, Transparent Red Question Mark Image Download  - PNGitem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375" r="89286">
                        <a14:foregroundMark x1="43304" y1="86786" x2="50000" y2="86786"/>
                      </a14:backgroundRemoval>
                    </a14:imgEffect>
                    <a14:imgEffect>
                      <a14:sharpenSoften amount="-100000"/>
                    </a14:imgEffect>
                    <a14:imgEffect>
                      <a14:brightnessContrast bright="26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5810">
            <a:off x="2678856" y="3764661"/>
            <a:ext cx="21336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27"/>
          <a:stretch/>
        </p:blipFill>
        <p:spPr>
          <a:xfrm rot="21153127">
            <a:off x="7020658" y="698084"/>
            <a:ext cx="5092434" cy="154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49" y="4257760"/>
            <a:ext cx="2940095" cy="1857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Scratch Decisions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048" y1="14198" x2="86190" y2="17901"/>
                        <a14:foregroundMark x1="4762" y1="44444" x2="10476" y2="58025"/>
                        <a14:foregroundMark x1="14286" y1="53704" x2="34762" y2="54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8844">
            <a:off x="3884731" y="878547"/>
            <a:ext cx="1943990" cy="149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690688"/>
            <a:ext cx="10515600" cy="4351338"/>
          </a:xfrm>
          <a:noFill/>
          <a:effectLst>
            <a:outerShdw blurRad="825500" dist="215900" dir="5460000" sx="104000" sy="104000" algn="ctr" rotWithShape="0">
              <a:schemeClr val="tx1">
                <a:alpha val="32000"/>
              </a:schemeClr>
            </a:outerShdw>
          </a:effectLst>
        </p:spPr>
        <p:txBody>
          <a:bodyPr/>
          <a:lstStyle/>
          <a:p>
            <a:pPr algn="just"/>
            <a:r>
              <a:rPr lang="bg-BG" dirty="0" smtClean="0"/>
              <a:t>Блок схеми</a:t>
            </a:r>
            <a:r>
              <a:rPr lang="en-US" dirty="0" smtClean="0"/>
              <a:t> – </a:t>
            </a:r>
            <a:r>
              <a:rPr lang="bg-BG" dirty="0" smtClean="0"/>
              <a:t>Вход/Изход, Стъпка, Условие</a:t>
            </a:r>
          </a:p>
          <a:p>
            <a:pPr algn="just"/>
            <a:r>
              <a:rPr lang="bg-BG" dirty="0" smtClean="0"/>
              <a:t>Тип </a:t>
            </a:r>
            <a:r>
              <a:rPr lang="en-US" dirty="0" smtClean="0"/>
              <a:t>Boolean</a:t>
            </a:r>
            <a:r>
              <a:rPr lang="bg-BG" dirty="0" smtClean="0"/>
              <a:t> – </a:t>
            </a:r>
            <a:r>
              <a:rPr lang="en-US" dirty="0" smtClean="0"/>
              <a:t>true / false</a:t>
            </a:r>
          </a:p>
          <a:p>
            <a:pPr algn="just"/>
            <a:r>
              <a:rPr lang="bg-BG" dirty="0" smtClean="0"/>
              <a:t>Оператори за сравнение и булеви оператори</a:t>
            </a:r>
            <a:endParaRPr lang="en-US" dirty="0" smtClean="0"/>
          </a:p>
          <a:p>
            <a:pPr algn="just"/>
            <a:r>
              <a:rPr lang="en-US" dirty="0" smtClean="0"/>
              <a:t>if(</a:t>
            </a:r>
            <a:r>
              <a:rPr lang="bg-BG" i="1" dirty="0" smtClean="0"/>
              <a:t>булев израз</a:t>
            </a:r>
            <a:r>
              <a:rPr lang="en-US" dirty="0" smtClean="0"/>
              <a:t>){…}else{…}</a:t>
            </a:r>
            <a:endParaRPr lang="bg-BG" dirty="0"/>
          </a:p>
          <a:p>
            <a:pPr algn="just"/>
            <a:r>
              <a:rPr lang="en-US" dirty="0" smtClean="0"/>
              <a:t>Switch</a:t>
            </a:r>
            <a:r>
              <a:rPr lang="bg-BG" dirty="0" smtClean="0"/>
              <a:t>(</a:t>
            </a:r>
            <a:r>
              <a:rPr lang="bg-BG" i="1" dirty="0" smtClean="0"/>
              <a:t>променлива</a:t>
            </a:r>
            <a:r>
              <a:rPr lang="bg-BG" dirty="0" smtClean="0"/>
              <a:t>) – </a:t>
            </a:r>
            <a:r>
              <a:rPr lang="en-US" dirty="0" smtClean="0"/>
              <a:t>case</a:t>
            </a:r>
            <a:r>
              <a:rPr lang="bg-BG" dirty="0" smtClean="0"/>
              <a:t> </a:t>
            </a:r>
            <a:r>
              <a:rPr lang="bg-BG" i="1" dirty="0" smtClean="0"/>
              <a:t>стойност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break</a:t>
            </a:r>
            <a:endParaRPr lang="bg-BG" dirty="0"/>
          </a:p>
        </p:txBody>
      </p:sp>
      <p:pic>
        <p:nvPicPr>
          <p:cNvPr id="1026" name="Picture 2" descr="Table Of Contents Icon For Kids - Icon Clipart - Full Size Clipart  (#2086740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2139" flipH="1">
            <a:off x="9990571" y="5051428"/>
            <a:ext cx="1548789" cy="1212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097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098" y="1575459"/>
            <a:ext cx="9459583" cy="4351338"/>
          </a:xfrm>
        </p:spPr>
        <p:txBody>
          <a:bodyPr/>
          <a:lstStyle/>
          <a:p>
            <a:pPr algn="just"/>
            <a:r>
              <a:rPr lang="bg-BG" dirty="0" smtClean="0"/>
              <a:t>С тяхна помощ ще визуализираме нашите алгоритми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36" y="2222440"/>
            <a:ext cx="9134309" cy="5138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Изобразяване на алгоритми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2" y="1138853"/>
            <a:ext cx="10058400" cy="56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83219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5120496" cy="4351338"/>
          </a:xfrm>
        </p:spPr>
        <p:txBody>
          <a:bodyPr/>
          <a:lstStyle/>
          <a:p>
            <a:pPr algn="just"/>
            <a:r>
              <a:rPr lang="bg-BG" dirty="0" smtClean="0"/>
              <a:t>Има стойности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/>
              <a:t>false</a:t>
            </a:r>
            <a:endParaRPr lang="bg-BG" b="1" dirty="0" smtClean="0"/>
          </a:p>
          <a:p>
            <a:pPr algn="just"/>
            <a:r>
              <a:rPr lang="bg-BG" dirty="0" smtClean="0"/>
              <a:t>В каква променлива се записа </a:t>
            </a:r>
            <a:r>
              <a:rPr lang="en-US" dirty="0" smtClean="0"/>
              <a:t>1 == 2</a:t>
            </a:r>
            <a:r>
              <a:rPr lang="bg-BG" dirty="0" smtClean="0"/>
              <a:t> 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73" y="3825261"/>
            <a:ext cx="4135240" cy="261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74" y="988670"/>
            <a:ext cx="3922046" cy="2477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84259" y="3825261"/>
            <a:ext cx="5248275" cy="92789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bool2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983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357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PowerPoint Presentation</vt:lpstr>
      <vt:lpstr>Речник</vt:lpstr>
      <vt:lpstr>Да преговорим</vt:lpstr>
      <vt:lpstr>Суматор! – Практически пример</vt:lpstr>
      <vt:lpstr>Условия и проверки</vt:lpstr>
      <vt:lpstr>Съдържание</vt:lpstr>
      <vt:lpstr>Блок схеми</vt:lpstr>
      <vt:lpstr>Изобразяване на алгоритми</vt:lpstr>
      <vt:lpstr>Boolean</vt:lpstr>
      <vt:lpstr>PowerPoint Presentation</vt:lpstr>
      <vt:lpstr>Оператори</vt:lpstr>
      <vt:lpstr>PowerPoint Presentation</vt:lpstr>
      <vt:lpstr>If и Else – Ако и иначе</vt:lpstr>
      <vt:lpstr>PowerPoint Presentation</vt:lpstr>
      <vt:lpstr>Кога има дъга?</vt:lpstr>
      <vt:lpstr>PowerPoint Presentation</vt:lpstr>
      <vt:lpstr>Switch – Case - Break</vt:lpstr>
      <vt:lpstr>Задачи</vt:lpstr>
      <vt:lpstr>За да тествате решенията</vt:lpstr>
      <vt:lpstr>Ресурси</vt:lpstr>
      <vt:lpstr>Датите през ноември</vt:lpstr>
      <vt:lpstr>За следващата среща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Windows User</cp:lastModifiedBy>
  <cp:revision>61</cp:revision>
  <dcterms:created xsi:type="dcterms:W3CDTF">2020-09-19T08:31:59Z</dcterms:created>
  <dcterms:modified xsi:type="dcterms:W3CDTF">2020-10-24T06:24:00Z</dcterms:modified>
</cp:coreProperties>
</file>