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C050E-FBF5-4799-8D86-32A8C5C56A6A}">
          <p14:sldIdLst>
            <p14:sldId id="256"/>
            <p14:sldId id="257"/>
            <p14:sldId id="258"/>
          </p14:sldIdLst>
        </p14:section>
        <p14:section name="Partners" id="{82529EAB-9065-4347-A934-FA1C39739F08}">
          <p14:sldIdLst>
            <p14:sldId id="259"/>
            <p14:sldId id="260"/>
          </p14:sldIdLst>
        </p14:section>
        <p14:section name="Introduction" id="{D01E38FF-9B6D-4FB3-8BB0-7D78B68DA19E}">
          <p14:sldIdLst>
            <p14:sldId id="261"/>
            <p14:sldId id="262"/>
            <p14:sldId id="263"/>
          </p14:sldIdLst>
        </p14:section>
        <p14:section name="Trainers and Team" id="{0C32D9D8-CB5C-45FC-A09A-0AF5EEA56964}">
          <p14:sldIdLst>
            <p14:sldId id="264"/>
            <p14:sldId id="265"/>
            <p14:sldId id="266"/>
          </p14:sldIdLst>
        </p14:section>
        <p14:section name="Course Objectives" id="{4EE0A4CD-2B75-4F90-85A1-0D0DAF1CC979}">
          <p14:sldIdLst>
            <p14:sldId id="267"/>
            <p14:sldId id="268"/>
            <p14:sldId id="269"/>
            <p14:sldId id="270"/>
            <p14:sldId id="271"/>
            <p14:sldId id="272"/>
            <p14:sldId id="276"/>
            <p14:sldId id="278"/>
          </p14:sldIdLst>
        </p14:section>
        <p14:section name="Course Organization" id="{E5FA3680-FC9C-47D2-9F64-C0AF1E608F4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1022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14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88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656#0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3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B881AD9-A0F5-4F98-8BE5-2016671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8199058" cy="46158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Has </a:t>
            </a:r>
            <a:r>
              <a:rPr lang="en-US" sz="3400" dirty="0"/>
              <a:t>been Technical trainer  for 3 years  </a:t>
            </a:r>
            <a:r>
              <a:rPr lang="en-US" dirty="0" smtClean="0"/>
              <a:t>in </a:t>
            </a:r>
            <a:r>
              <a:rPr lang="en-US" dirty="0"/>
              <a:t>the software </a:t>
            </a:r>
            <a:r>
              <a:rPr lang="en-US" dirty="0" smtClean="0"/>
              <a:t>industry</a:t>
            </a:r>
            <a:endParaRPr lang="en-US" sz="3400" dirty="0"/>
          </a:p>
          <a:p>
            <a:r>
              <a:rPr lang="en-US" sz="3400" dirty="0" smtClean="0"/>
              <a:t>Former </a:t>
            </a:r>
            <a:r>
              <a:rPr lang="en-US" sz="3400" dirty="0"/>
              <a:t>director of the </a:t>
            </a:r>
            <a:r>
              <a:rPr lang="en-US" sz="3400" dirty="0" smtClean="0"/>
              <a:t>Education Department </a:t>
            </a:r>
          </a:p>
          <a:p>
            <a:r>
              <a:rPr lang="en-US" sz="3400" dirty="0" smtClean="0"/>
              <a:t>Currently </a:t>
            </a:r>
            <a:r>
              <a:rPr lang="en-US" sz="3400" dirty="0"/>
              <a:t>the head of the R&amp;D Unit at Software University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Viktor </a:t>
            </a:r>
            <a:r>
              <a:rPr lang="en-US" dirty="0" err="1"/>
              <a:t>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8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2ABE9-DDB9-43BE-86A7-84BF3A83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Details and Schedule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JavaScript Applications </a:t>
            </a:r>
            <a:r>
              <a:rPr lang="en-US" sz="34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RESTful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Targets of the Course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316000" y="1494000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(Single Page Application) for 4 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</a:t>
            </a:r>
            <a:endParaRPr lang="en-US" sz="3200" dirty="0" smtClean="0"/>
          </a:p>
          <a:p>
            <a:pPr lvl="1"/>
            <a:r>
              <a:rPr lang="en-US" sz="3200" dirty="0" smtClean="0"/>
              <a:t>Authentication</a:t>
            </a:r>
            <a:endParaRPr lang="bg-BG" sz="3200" dirty="0" smtClean="0"/>
          </a:p>
          <a:p>
            <a:pPr lvl="2"/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bg1"/>
                </a:solidFill>
              </a:rPr>
              <a:t>login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register</a:t>
            </a:r>
            <a:r>
              <a:rPr lang="en-US" sz="3000" dirty="0"/>
              <a:t> / </a:t>
            </a:r>
            <a:r>
              <a:rPr lang="en-US" sz="3000" b="1" dirty="0" smtClean="0">
                <a:solidFill>
                  <a:schemeClr val="bg1"/>
                </a:solidFill>
              </a:rPr>
              <a:t>logout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Exam – 8 Aug 2020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1FEB4-A21F-4C7F-A032-CB804302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4029702"/>
            <a:ext cx="1722140" cy="176889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29BC58-2672-49F9-B760-F5E2319081E8}"/>
              </a:ext>
            </a:extLst>
          </p:cNvPr>
          <p:cNvSpPr txBox="1">
            <a:spLocks/>
          </p:cNvSpPr>
          <p:nvPr/>
        </p:nvSpPr>
        <p:spPr>
          <a:xfrm>
            <a:off x="-69000" y="5464479"/>
            <a:ext cx="12117368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https://judge.softuni.bg/Contests/Practice/Index/1656#0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/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20 </a:t>
            </a:r>
            <a:r>
              <a:rPr lang="en-GB" b="1" dirty="0">
                <a:solidFill>
                  <a:schemeClr val="bg1"/>
                </a:solidFill>
              </a:rPr>
              <a:t>questions </a:t>
            </a:r>
            <a:r>
              <a:rPr lang="en-GB" dirty="0"/>
              <a:t>for </a:t>
            </a:r>
            <a:r>
              <a:rPr lang="en-GB" b="1" dirty="0" smtClean="0">
                <a:solidFill>
                  <a:schemeClr val="bg1"/>
                </a:solidFill>
              </a:rPr>
              <a:t>30 </a:t>
            </a:r>
            <a:r>
              <a:rPr lang="en-GB" b="1" dirty="0">
                <a:solidFill>
                  <a:schemeClr val="bg1"/>
                </a:solidFill>
              </a:rPr>
              <a:t>minutes</a:t>
            </a:r>
          </a:p>
          <a:p>
            <a:pPr lvl="1" latinLnBrk="0"/>
            <a:r>
              <a:rPr lang="en-US" dirty="0" smtClean="0"/>
              <a:t> Multiple-choice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1 correct </a:t>
            </a:r>
            <a:r>
              <a:rPr lang="en-US" dirty="0"/>
              <a:t>answer</a:t>
            </a:r>
          </a:p>
          <a:p>
            <a:pPr lvl="1" latinLnBrk="0"/>
            <a:r>
              <a:rPr lang="en-US" dirty="0" smtClean="0"/>
              <a:t> English</a:t>
            </a:r>
            <a:endParaRPr lang="en-GB" dirty="0"/>
          </a:p>
          <a:p>
            <a:pPr latinLnBrk="0"/>
            <a:r>
              <a:rPr lang="en-GB" dirty="0" smtClean="0"/>
              <a:t> Automated </a:t>
            </a:r>
            <a:r>
              <a:rPr lang="en-GB" dirty="0"/>
              <a:t>quiz system</a:t>
            </a:r>
          </a:p>
          <a:p>
            <a:pPr latinLnBrk="0"/>
            <a:r>
              <a:rPr lang="en-GB" dirty="0" smtClean="0"/>
              <a:t> 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</a:t>
            </a:r>
            <a:r>
              <a:rPr lang="en-GB" dirty="0" smtClean="0"/>
              <a:t>Exam – 08 Aug 2020 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1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dirty="0"/>
              <a:t>Final exam - </a:t>
            </a:r>
            <a:r>
              <a:rPr lang="en-US" sz="3700" dirty="0" smtClean="0"/>
              <a:t>9</a:t>
            </a:r>
            <a:r>
              <a:rPr lang="bg-BG" sz="3700" dirty="0" smtClean="0"/>
              <a:t>0</a:t>
            </a:r>
            <a:r>
              <a:rPr lang="en-US" sz="3700" dirty="0" smtClean="0"/>
              <a:t>%</a:t>
            </a:r>
            <a:endParaRPr lang="bg-BG" sz="3700" dirty="0" smtClean="0"/>
          </a:p>
          <a:p>
            <a:pPr lvl="1"/>
            <a:r>
              <a:rPr lang="en-US" sz="3700" dirty="0"/>
              <a:t>Theoretical exam </a:t>
            </a:r>
            <a:r>
              <a:rPr lang="en-US" sz="3700" dirty="0" smtClean="0"/>
              <a:t>- 5%</a:t>
            </a:r>
            <a:endParaRPr lang="en-US" sz="3700" dirty="0"/>
          </a:p>
          <a:p>
            <a:pPr lvl="1"/>
            <a:r>
              <a:rPr lang="en-US" sz="3700" dirty="0"/>
              <a:t>Exercises/Homework</a:t>
            </a:r>
            <a:r>
              <a:rPr lang="en-US" sz="3700" b="1" dirty="0"/>
              <a:t> </a:t>
            </a:r>
            <a:r>
              <a:rPr lang="en-US" sz="3700" dirty="0"/>
              <a:t>- 5%</a:t>
            </a:r>
          </a:p>
          <a:p>
            <a:pPr>
              <a:spcBef>
                <a:spcPts val="1200"/>
              </a:spcBef>
            </a:pP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26000" y="129692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Training &amp;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Course Organization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2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0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EF260C5-4228-4897-B957-8211A29D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00" y="864000"/>
            <a:ext cx="6435000" cy="362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A181AF-C178-408A-AC37-85ABCC959CCE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 Applications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accent1"/>
                </a:solidFill>
              </a:rPr>
              <a:t>Unit Testing </a:t>
            </a:r>
            <a:r>
              <a:rPr lang="en-US" sz="3400" dirty="0" smtClean="0"/>
              <a:t>and</a:t>
            </a:r>
            <a:r>
              <a:rPr lang="en-US" sz="3400" b="1" dirty="0" smtClean="0"/>
              <a:t> </a:t>
            </a:r>
            <a:r>
              <a:rPr lang="en-US" sz="3400" b="1" dirty="0" smtClean="0">
                <a:solidFill>
                  <a:schemeClr val="accent1"/>
                </a:solidFill>
              </a:rPr>
              <a:t>Modules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accent1"/>
                </a:solidFill>
              </a:rPr>
              <a:t>REST </a:t>
            </a:r>
            <a:r>
              <a:rPr lang="en-US" sz="3400" b="1" dirty="0">
                <a:solidFill>
                  <a:schemeClr val="accent1"/>
                </a:solidFill>
              </a:rPr>
              <a:t>Services</a:t>
            </a:r>
            <a:r>
              <a:rPr lang="en-US" sz="3400" b="1" dirty="0"/>
              <a:t> </a:t>
            </a:r>
            <a:r>
              <a:rPr lang="en-US" sz="3400" dirty="0"/>
              <a:t>and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accent1"/>
                </a:solidFill>
              </a:rPr>
              <a:t>AJAX</a:t>
            </a:r>
            <a:r>
              <a:rPr lang="en-US" sz="3400" b="1" dirty="0"/>
              <a:t> - </a:t>
            </a:r>
            <a:r>
              <a:rPr lang="en-US" sz="3400" dirty="0"/>
              <a:t>HTTP, REST and RESTful Services,</a:t>
            </a:r>
            <a:br>
              <a:rPr lang="en-US" sz="3400" dirty="0"/>
            </a:br>
            <a:r>
              <a:rPr lang="en-US" sz="3400" dirty="0"/>
              <a:t>AJAX and Fetch API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accent1"/>
                </a:solidFill>
              </a:rPr>
              <a:t>Asynchronous Programming </a:t>
            </a:r>
            <a:r>
              <a:rPr lang="en-US" sz="3400" b="1" dirty="0"/>
              <a:t>- </a:t>
            </a:r>
            <a:r>
              <a:rPr lang="en-US" sz="3400" dirty="0"/>
              <a:t>Promises, </a:t>
            </a:r>
            <a:r>
              <a:rPr lang="en-US" sz="3400" dirty="0" err="1" smtClean="0"/>
              <a:t>Async</a:t>
            </a:r>
            <a:r>
              <a:rPr lang="en-US" sz="3400" dirty="0" smtClean="0"/>
              <a:t>/Await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accent1"/>
                </a:solidFill>
              </a:rPr>
              <a:t>Remote Databases </a:t>
            </a:r>
            <a:r>
              <a:rPr lang="en-US" sz="3400" b="1" dirty="0"/>
              <a:t>- </a:t>
            </a:r>
            <a:r>
              <a:rPr lang="en-US" sz="3400" dirty="0"/>
              <a:t>Firebase </a:t>
            </a:r>
            <a:r>
              <a:rPr lang="en-US" sz="3400" dirty="0" smtClean="0"/>
              <a:t> </a:t>
            </a:r>
            <a:endParaRPr lang="bg-BG" sz="3400" dirty="0" smtClean="0"/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accent1"/>
                </a:solidFill>
              </a:rPr>
              <a:t>Templating</a:t>
            </a:r>
            <a:r>
              <a:rPr lang="en-US" sz="3400" b="1" dirty="0"/>
              <a:t> - </a:t>
            </a:r>
            <a:r>
              <a:rPr lang="en-US" sz="3400" dirty="0" err="1"/>
              <a:t>Templating</a:t>
            </a:r>
            <a:r>
              <a:rPr lang="en-US" sz="3400" dirty="0"/>
              <a:t> Concepts, Template Engines,</a:t>
            </a:r>
            <a:br>
              <a:rPr lang="en-US" sz="3400" dirty="0"/>
            </a:br>
            <a:r>
              <a:rPr lang="en-US" sz="3400" dirty="0"/>
              <a:t>Handlebars </a:t>
            </a:r>
            <a:r>
              <a:rPr lang="en-US" sz="3400" dirty="0" smtClean="0"/>
              <a:t>Overview</a:t>
            </a:r>
            <a:endParaRPr lang="en-US" sz="3400" b="1" dirty="0"/>
          </a:p>
          <a:p>
            <a:pPr marL="0" indent="0"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Going to Learn?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C33F-095E-48FF-9E2B-E83C23F03E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57" y="3836401"/>
            <a:ext cx="2337628" cy="28696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A7F6E-9C05-4B36-96DB-FABCFA05D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accent1"/>
                </a:solidFill>
              </a:rPr>
              <a:t>Routing </a:t>
            </a:r>
            <a:r>
              <a:rPr lang="en-US" sz="3400" b="1" dirty="0"/>
              <a:t>- </a:t>
            </a:r>
            <a:r>
              <a:rPr lang="en-US" sz="3400" dirty="0"/>
              <a:t>Routing Concepts and </a:t>
            </a:r>
            <a:r>
              <a:rPr lang="en-US" sz="3400" dirty="0" smtClean="0"/>
              <a:t>Navigation </a:t>
            </a:r>
            <a:r>
              <a:rPr lang="en-US" sz="3400" dirty="0"/>
              <a:t>using </a:t>
            </a:r>
            <a:r>
              <a:rPr lang="en-US" sz="3400" dirty="0" smtClean="0"/>
              <a:t>Sammy.js</a:t>
            </a:r>
            <a:endParaRPr lang="bg-BG" sz="3400" dirty="0" smtClean="0"/>
          </a:p>
          <a:p>
            <a:pPr>
              <a:buClr>
                <a:schemeClr val="tx1"/>
              </a:buClr>
            </a:pPr>
            <a:r>
              <a:rPr lang="en-US" sz="3400" dirty="0" smtClean="0"/>
              <a:t>Workshop – </a:t>
            </a:r>
            <a:r>
              <a:rPr lang="en-US" sz="3400" b="1" dirty="0" smtClean="0">
                <a:solidFill>
                  <a:schemeClr val="accent1"/>
                </a:solidFill>
              </a:rPr>
              <a:t>Single Page Application </a:t>
            </a:r>
            <a:r>
              <a:rPr lang="en-US" sz="3400" b="1" dirty="0"/>
              <a:t>(</a:t>
            </a:r>
            <a:r>
              <a:rPr lang="en-US" sz="3400" b="1" dirty="0">
                <a:solidFill>
                  <a:schemeClr val="accent1"/>
                </a:solidFill>
              </a:rPr>
              <a:t>SPA</a:t>
            </a:r>
            <a:r>
              <a:rPr lang="en-US" sz="3400" b="1" dirty="0" smtClean="0"/>
              <a:t>) </a:t>
            </a:r>
            <a:endParaRPr lang="bg-BG" sz="3400" b="1" dirty="0" smtClean="0"/>
          </a:p>
          <a:p>
            <a:r>
              <a:rPr lang="en-US" sz="3400" b="1" dirty="0" smtClean="0">
                <a:solidFill>
                  <a:schemeClr val="accent1"/>
                </a:solidFill>
              </a:rPr>
              <a:t>Design Patterns </a:t>
            </a:r>
            <a:r>
              <a:rPr lang="en-US" sz="3400" dirty="0" smtClean="0"/>
              <a:t>and</a:t>
            </a:r>
            <a:r>
              <a:rPr lang="en-US" sz="3400" b="1" dirty="0" smtClean="0">
                <a:solidFill>
                  <a:schemeClr val="accent1"/>
                </a:solidFill>
              </a:rPr>
              <a:t> Best Practices</a:t>
            </a:r>
            <a:r>
              <a:rPr lang="bg-BG" sz="3400" b="1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/>
              <a:t>Factory</a:t>
            </a:r>
            <a:r>
              <a:rPr lang="bg-BG" dirty="0" smtClean="0"/>
              <a:t>, </a:t>
            </a:r>
            <a:r>
              <a:rPr lang="en-US" dirty="0" smtClean="0"/>
              <a:t>Decorator</a:t>
            </a:r>
            <a:r>
              <a:rPr lang="bg-BG" dirty="0" smtClean="0"/>
              <a:t>, </a:t>
            </a:r>
            <a:r>
              <a:rPr lang="en-US" dirty="0" smtClean="0"/>
              <a:t>Façade pattern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 smtClean="0"/>
              <a:t>Workshop – </a:t>
            </a:r>
            <a:r>
              <a:rPr lang="en-US" sz="3400" b="1" dirty="0" smtClean="0">
                <a:solidFill>
                  <a:schemeClr val="bg1"/>
                </a:solidFill>
              </a:rPr>
              <a:t>Custom Component</a:t>
            </a:r>
            <a:endParaRPr lang="bg-BG" sz="3400" b="1" dirty="0" smtClean="0">
              <a:solidFill>
                <a:schemeClr val="bg1"/>
              </a:solidFill>
            </a:endParaRPr>
          </a:p>
          <a:p>
            <a:r>
              <a:rPr lang="en-US" sz="3400" b="1" dirty="0" smtClean="0">
                <a:solidFill>
                  <a:schemeClr val="accent1"/>
                </a:solidFill>
              </a:rPr>
              <a:t>Project Architecture</a:t>
            </a:r>
            <a:r>
              <a:rPr lang="bg-BG" sz="3400" b="1" dirty="0" smtClean="0">
                <a:solidFill>
                  <a:schemeClr val="accent1"/>
                </a:solidFill>
              </a:rPr>
              <a:t> – </a:t>
            </a:r>
            <a:r>
              <a:rPr lang="en-US" dirty="0" smtClean="0"/>
              <a:t>Packages</a:t>
            </a:r>
            <a:r>
              <a:rPr lang="bg-BG" dirty="0" smtClean="0"/>
              <a:t>, </a:t>
            </a:r>
            <a:r>
              <a:rPr lang="en-US" dirty="0" smtClean="0"/>
              <a:t>Dependencies</a:t>
            </a:r>
            <a:r>
              <a:rPr lang="bg-BG" dirty="0" smtClean="0"/>
              <a:t>, </a:t>
            </a:r>
            <a:r>
              <a:rPr lang="en-US" dirty="0" err="1" smtClean="0"/>
              <a:t>Webpack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sz="3400" b="1" dirty="0"/>
          </a:p>
          <a:p>
            <a:pPr>
              <a:buClr>
                <a:schemeClr val="tx1"/>
              </a:buClr>
            </a:pPr>
            <a:endParaRPr lang="en-US" sz="3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690FC-E474-40E5-8455-99C937D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Going to Learn?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49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FB607-A07D-45DA-9402-90C2A6B9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Trainers and Team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543</Words>
  <Application>Microsoft Office PowerPoint</Application>
  <PresentationFormat>Widescreen</PresentationFormat>
  <Paragraphs>117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Applications</vt:lpstr>
      <vt:lpstr>Table of Contents</vt:lpstr>
      <vt:lpstr>Have a Question?</vt:lpstr>
      <vt:lpstr>SoftUni Diamond Partners</vt:lpstr>
      <vt:lpstr>SoftUni Organizational Partners</vt:lpstr>
      <vt:lpstr>JS Applications</vt:lpstr>
      <vt:lpstr>What Are We Going to Learn?</vt:lpstr>
      <vt:lpstr>What Are We Going to Learn? (2)</vt:lpstr>
      <vt:lpstr>Trainers and Team</vt:lpstr>
      <vt:lpstr>Ilia Idakiev</vt:lpstr>
      <vt:lpstr>Viktor Kostadinov</vt:lpstr>
      <vt:lpstr>Course Details and Schedule</vt:lpstr>
      <vt:lpstr>Targets of the Course</vt:lpstr>
      <vt:lpstr>Practical Exam – 8 Aug 2020</vt:lpstr>
      <vt:lpstr>Theoretical Exam – 08 Aug 2020 </vt:lpstr>
      <vt:lpstr>Scoring System for the Course</vt:lpstr>
      <vt:lpstr>Evaluation Criteria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subject>Software Development</dc:subject>
  <dc:creator>Software University</dc:creator>
  <cp:keywords>JS Apps;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15</cp:revision>
  <dcterms:created xsi:type="dcterms:W3CDTF">2018-05-23T13:08:44Z</dcterms:created>
  <dcterms:modified xsi:type="dcterms:W3CDTF">2020-06-26T14:59:50Z</dcterms:modified>
  <cp:category>programming;computer programming;software development;web development</cp:category>
</cp:coreProperties>
</file>