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06" r:id="rId24"/>
    <p:sldId id="307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3" r:id="rId34"/>
    <p:sldId id="299" r:id="rId35"/>
    <p:sldId id="300" r:id="rId36"/>
    <p:sldId id="305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0D33A-5E40-4F82-ADA8-798E7D7A10BB}">
          <p14:sldIdLst>
            <p14:sldId id="256"/>
            <p14:sldId id="257"/>
            <p14:sldId id="258"/>
          </p14:sldIdLst>
        </p14:section>
        <p14:section name="Modules" id="{0C138597-898D-4252-AE57-9FD3EC413783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2A25C0DC-54AE-46A7-A915-7BA39ACE5057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1AF3B72A-418B-47E2-A53F-122DFB419571}">
          <p14:sldIdLst>
            <p14:sldId id="283"/>
            <p14:sldId id="284"/>
            <p14:sldId id="285"/>
          </p14:sldIdLst>
        </p14:section>
        <p14:section name="Global Installation" id="{9F58A7B6-7526-4C4C-93AC-729C609B58FF}">
          <p14:sldIdLst>
            <p14:sldId id="286"/>
            <p14:sldId id="287"/>
            <p14:sldId id="288"/>
            <p14:sldId id="289"/>
            <p14:sldId id="306"/>
            <p14:sldId id="307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124C835D-53B3-422F-9272-455C5163F52B}">
          <p14:sldIdLst>
            <p14:sldId id="296"/>
          </p14:sldIdLst>
        </p14:section>
        <p14:section name="Conclusion" id="{8D9A3855-8C29-4886-9835-22222A124D09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64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9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68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and Exception Handling</a:t>
            </a:r>
            <a:r>
              <a:rPr lang="bg-BG" dirty="0"/>
              <a:t>,</a:t>
            </a:r>
            <a:r>
              <a:rPr lang="en-US" dirty="0"/>
              <a:t> Modules,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smtClean="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51000" y="1224000"/>
            <a:ext cx="9929724" cy="5175000"/>
          </a:xfrm>
        </p:spPr>
        <p:txBody>
          <a:bodyPr/>
          <a:lstStyle/>
          <a:p>
            <a:pPr marL="99026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import and export an </a:t>
            </a: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endParaRPr lang="en-US" sz="3200" dirty="0" smtClean="0"/>
          </a:p>
          <a:p>
            <a:pPr marL="990266" lvl="1" indent="-457200">
              <a:buClr>
                <a:schemeClr val="tx1"/>
              </a:buClr>
            </a:pPr>
            <a:r>
              <a:rPr lang="en-US" sz="3200" dirty="0" smtClean="0"/>
              <a:t>Only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21003" y="2480266"/>
            <a:ext cx="772422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accent3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'./toLowerCase.js';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21001" y="3832133"/>
            <a:ext cx="77242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*</a:t>
            </a:r>
            <a:r>
              <a:rPr lang="en-US" sz="2400" dirty="0">
                <a:solidFill>
                  <a:schemeClr val="tx1"/>
                </a:solidFill>
              </a:rPr>
              <a:t> as </a:t>
            </a:r>
            <a:r>
              <a:rPr lang="en-US" sz="2400" dirty="0" err="1">
                <a:solidFill>
                  <a:schemeClr val="tx1"/>
                </a:solidFill>
              </a:rPr>
              <a:t>myModules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21000" y="5184000"/>
            <a:ext cx="836301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{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as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> }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Structure, Examples, Frameworks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</a:t>
            </a:r>
            <a:r>
              <a:rPr lang="en-US" sz="2400" b="1" dirty="0" smtClean="0">
                <a:latin typeface="Consolas" panose="020B0609020204030204" pitchFamily="49" charset="0"/>
              </a:rPr>
              <a:t>!");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</a:t>
            </a:r>
            <a:r>
              <a:rPr lang="en-US" sz="3200" dirty="0" smtClean="0"/>
              <a:t>: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Easier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smtClean="0">
                <a:solidFill>
                  <a:schemeClr val="bg1"/>
                </a:solidFill>
              </a:rPr>
              <a:t>Safer</a:t>
            </a:r>
            <a:r>
              <a:rPr lang="en-US" sz="3200" b="1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 with Mocha and Chai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Global Installation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79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36000" y="1296925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sz="3600" dirty="0" smtClean="0"/>
              <a:t>Modules</a:t>
            </a:r>
            <a:endParaRPr lang="en-US" sz="3600" dirty="0"/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sz="3600" dirty="0"/>
              <a:t>Unit Testing </a:t>
            </a:r>
            <a:r>
              <a:rPr lang="bg-BG" sz="3600" dirty="0"/>
              <a:t>-</a:t>
            </a:r>
            <a:r>
              <a:rPr lang="en-US" sz="3600" dirty="0"/>
              <a:t> Concepts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sz="3600" dirty="0"/>
              <a:t>Mocha and Chai</a:t>
            </a:r>
            <a:r>
              <a:rPr lang="bg-BG" sz="3600" dirty="0"/>
              <a:t> </a:t>
            </a:r>
            <a:r>
              <a:rPr lang="en-US" sz="3600" dirty="0"/>
              <a:t>for 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3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1000" y="1275234"/>
            <a:ext cx="11818096" cy="5528766"/>
          </a:xfrm>
        </p:spPr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6000" y="27540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ocha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6000" y="3613500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chai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6000" y="54090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60" y="3191008"/>
            <a:ext cx="2686575" cy="268657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2348" y="1275234"/>
            <a:ext cx="11818096" cy="5528766"/>
          </a:xfrm>
        </p:spPr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6000" y="1179000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3787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to check the functionality of the following code: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1. </a:t>
            </a:r>
            <a:r>
              <a:rPr lang="en-US" dirty="0"/>
              <a:t>Sum of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1000" y="2246721"/>
            <a:ext cx="729242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sum(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>
                <a:latin typeface="Consolas" panose="020B0609020204030204" pitchFamily="49" charset="0"/>
              </a:rPr>
              <a:t>let sum = 0;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for (</a:t>
            </a:r>
            <a:r>
              <a:rPr lang="en-US" sz="2200" b="1" dirty="0" err="1">
                <a:latin typeface="Consolas" panose="020B0609020204030204" pitchFamily="49" charset="0"/>
              </a:rPr>
              <a:t>num</a:t>
            </a:r>
            <a:r>
              <a:rPr lang="en-US" sz="2200" b="1" dirty="0">
                <a:latin typeface="Consolas" panose="020B0609020204030204" pitchFamily="49" charset="0"/>
              </a:rPr>
              <a:t> of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sum += Number(</a:t>
            </a:r>
            <a:r>
              <a:rPr lang="en-US" sz="2200" b="1" dirty="0" err="1">
                <a:latin typeface="Consolas" panose="020B0609020204030204" pitchFamily="49" charset="0"/>
              </a:rPr>
              <a:t>num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200" b="1" dirty="0">
                <a:latin typeface="Consolas" panose="020B0609020204030204" pitchFamily="49" charset="0"/>
              </a:rPr>
              <a:t>sum;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05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Solutions: </a:t>
            </a:r>
            <a:r>
              <a:rPr lang="en-US" dirty="0"/>
              <a:t>1. Sum of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1000" y="1350272"/>
            <a:ext cx="11025000" cy="4834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describe</a:t>
            </a:r>
            <a:r>
              <a:rPr lang="en-US" sz="2000" dirty="0">
                <a:solidFill>
                  <a:schemeClr val="tx1"/>
                </a:solidFill>
                <a:effectLst/>
              </a:rPr>
              <a:t>('sum', function()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it(</a:t>
            </a:r>
            <a:r>
              <a:rPr lang="en-US" sz="2000" dirty="0">
                <a:solidFill>
                  <a:schemeClr val="tx1"/>
                </a:solidFill>
                <a:effectLst/>
              </a:rPr>
              <a:t>'test with string,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returns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NaN</a:t>
            </a:r>
            <a:r>
              <a:rPr lang="en-US" sz="2000" dirty="0">
                <a:solidFill>
                  <a:schemeClr val="tx1"/>
                </a:solidFill>
                <a:effectLst/>
              </a:rPr>
              <a:t>', function ()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let actual = sum('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abc</a:t>
            </a:r>
            <a:r>
              <a:rPr lang="en-US" sz="2000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expect</a:t>
            </a:r>
            <a:r>
              <a:rPr lang="en-US" sz="2000" dirty="0">
                <a:solidFill>
                  <a:schemeClr val="tx1"/>
                </a:solidFill>
                <a:effectLst/>
              </a:rPr>
              <a:t>(actual</a:t>
            </a:r>
            <a:r>
              <a:rPr lang="en-US" sz="2000" dirty="0">
                <a:solidFill>
                  <a:schemeClr val="bg1"/>
                </a:solidFill>
                <a:effectLst/>
              </a:rPr>
              <a:t>).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to.be.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NaN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it(</a:t>
            </a:r>
            <a:r>
              <a:rPr lang="en-US" sz="2000" dirty="0">
                <a:solidFill>
                  <a:schemeClr val="tx1"/>
                </a:solidFill>
                <a:effectLst/>
              </a:rPr>
              <a:t>'test with array of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returns </a:t>
            </a:r>
            <a:r>
              <a:rPr lang="en-US" sz="2000" dirty="0">
                <a:solidFill>
                  <a:schemeClr val="tx1"/>
                </a:solidFill>
                <a:effectLst/>
              </a:rPr>
              <a:t>number', function()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let expected = sum(['1','2']);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expect</a:t>
            </a:r>
            <a:r>
              <a:rPr lang="en-US" sz="2000" dirty="0">
                <a:solidFill>
                  <a:schemeClr val="tx1"/>
                </a:solidFill>
                <a:effectLst/>
              </a:rPr>
              <a:t>(expected)</a:t>
            </a:r>
            <a:r>
              <a:rPr lang="en-US" sz="2000" dirty="0">
                <a:solidFill>
                  <a:schemeClr val="bg1"/>
                </a:solidFill>
                <a:effectLst/>
              </a:rPr>
              <a:t>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to.equal</a:t>
            </a:r>
            <a:r>
              <a:rPr lang="en-US" sz="2000" dirty="0">
                <a:solidFill>
                  <a:schemeClr val="tx1"/>
                </a:solidFill>
                <a:effectLst/>
              </a:rPr>
              <a:t>(3, '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papameter</a:t>
            </a:r>
            <a:r>
              <a:rPr lang="en-US" sz="2000" dirty="0">
                <a:solidFill>
                  <a:schemeClr val="tx1"/>
                </a:solidFill>
                <a:effectLst/>
              </a:rPr>
              <a:t> in not array of numbers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');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});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it(</a:t>
            </a:r>
            <a:r>
              <a:rPr lang="en-US" sz="2000" dirty="0">
                <a:solidFill>
                  <a:schemeClr val="tx1"/>
                </a:solidFill>
                <a:effectLst/>
              </a:rPr>
              <a:t>'expect sum ([1,2.3] to be 6)', function()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let expected = 6;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let actual = sum([1,2,3]);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expect</a:t>
            </a:r>
            <a:r>
              <a:rPr lang="en-US" sz="2000" dirty="0">
                <a:solidFill>
                  <a:schemeClr val="tx1"/>
                </a:solidFill>
                <a:effectLst/>
              </a:rPr>
              <a:t>(actual)</a:t>
            </a:r>
            <a:r>
              <a:rPr lang="en-US" sz="2000" dirty="0">
                <a:solidFill>
                  <a:schemeClr val="bg1"/>
                </a:solidFill>
                <a:effectLst/>
              </a:rPr>
              <a:t>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to.equal</a:t>
            </a:r>
            <a:r>
              <a:rPr lang="en-US" sz="2000" dirty="0">
                <a:solidFill>
                  <a:schemeClr val="tx1"/>
                </a:solidFill>
                <a:effectLst/>
              </a:rPr>
              <a:t>(expected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})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24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54865" y="4869000"/>
            <a:ext cx="10961783" cy="768084"/>
          </a:xfrm>
        </p:spPr>
        <p:txBody>
          <a:bodyPr/>
          <a:lstStyle/>
          <a:p>
            <a:r>
              <a:rPr lang="en-US" dirty="0" smtClean="0"/>
              <a:t>Learn the "Test First" Approach to Coding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58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T</a:t>
            </a:r>
            <a:r>
              <a:rPr lang="en-US" dirty="0"/>
              <a:t>est-</a:t>
            </a:r>
            <a:r>
              <a:rPr lang="en-US" sz="3398" b="1" dirty="0">
                <a:solidFill>
                  <a:schemeClr val="bg1"/>
                </a:solidFill>
              </a:rPr>
              <a:t>d</a:t>
            </a:r>
            <a:r>
              <a:rPr lang="en-US" dirty="0"/>
              <a:t>riven </a:t>
            </a:r>
            <a:r>
              <a:rPr lang="en-US" sz="3398" b="1" dirty="0">
                <a:solidFill>
                  <a:schemeClr val="bg1"/>
                </a:solidFill>
              </a:rPr>
              <a:t>d</a:t>
            </a:r>
            <a:r>
              <a:rPr lang="en-US" dirty="0"/>
              <a:t>evelopment (</a:t>
            </a:r>
            <a:r>
              <a:rPr lang="en-US" sz="3398" b="1" dirty="0">
                <a:solidFill>
                  <a:schemeClr val="bg1"/>
                </a:solidFill>
              </a:rPr>
              <a:t>TDD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000" y="1329234"/>
            <a:ext cx="11818096" cy="5528766"/>
          </a:xfrm>
        </p:spPr>
        <p:txBody>
          <a:bodyPr/>
          <a:lstStyle/>
          <a:p>
            <a:r>
              <a:rPr lang="en-US" dirty="0"/>
              <a:t>TDD helps find </a:t>
            </a:r>
            <a:r>
              <a:rPr lang="en-US" b="1" dirty="0">
                <a:solidFill>
                  <a:schemeClr val="bg1"/>
                </a:solidFill>
              </a:rPr>
              <a:t>design issues </a:t>
            </a:r>
            <a:r>
              <a:rPr lang="en-US" dirty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b="1" dirty="0" smtClean="0">
                <a:solidFill>
                  <a:schemeClr val="bg1"/>
                </a:solidFill>
              </a:rPr>
              <a:t>reworking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Writing code to </a:t>
            </a:r>
            <a:r>
              <a:rPr lang="en-US" dirty="0" smtClean="0"/>
              <a:t>satisfy </a:t>
            </a:r>
            <a:r>
              <a:rPr lang="en-US" dirty="0"/>
              <a:t>a test is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focused</a:t>
            </a:r>
            <a:r>
              <a:rPr lang="en-US" dirty="0"/>
              <a:t> activity</a:t>
            </a:r>
          </a:p>
          <a:p>
            <a:pPr lvl="1"/>
            <a:r>
              <a:rPr lang="en-US" dirty="0"/>
              <a:t>Less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r>
              <a:rPr lang="en-US" dirty="0"/>
              <a:t>Tests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32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9285" y="1900581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solidFill>
                  <a:schemeClr val="bg2"/>
                </a:solidFill>
              </a:rPr>
              <a:t>Modules </a:t>
            </a:r>
            <a:r>
              <a:rPr lang="en-US" sz="3400" dirty="0">
                <a:solidFill>
                  <a:schemeClr val="bg2"/>
                </a:solidFill>
              </a:rPr>
              <a:t>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2"/>
                </a:solidFill>
              </a:rPr>
              <a:t>est-</a:t>
            </a:r>
            <a:r>
              <a:rPr lang="en-US" sz="4000" b="1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2"/>
                </a:solidFill>
              </a:rPr>
              <a:t>riven </a:t>
            </a:r>
            <a:r>
              <a:rPr lang="en-US" sz="4000" b="1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2"/>
                </a:solidFill>
              </a:rPr>
              <a:t>evelopment (</a:t>
            </a:r>
            <a:r>
              <a:rPr lang="en-US" sz="4000" b="1" dirty="0">
                <a:solidFill>
                  <a:schemeClr val="bg1"/>
                </a:solidFill>
              </a:rPr>
              <a:t>TDD</a:t>
            </a:r>
            <a:r>
              <a:rPr lang="en-US" dirty="0">
                <a:solidFill>
                  <a:schemeClr val="bg2"/>
                </a:solidFill>
              </a:rPr>
              <a:t>)</a:t>
            </a:r>
            <a:endParaRPr lang="bg-BG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5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2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</a:t>
            </a:r>
            <a:r>
              <a:rPr lang="en-US" sz="3200" dirty="0" smtClean="0"/>
              <a:t>applications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Group </a:t>
            </a:r>
            <a:r>
              <a:rPr lang="en-US" dirty="0"/>
              <a:t>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Resolve </a:t>
            </a:r>
            <a:r>
              <a:rPr lang="en-US" dirty="0"/>
              <a:t>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</a:t>
            </a:r>
            <a:r>
              <a:rPr lang="en-US" sz="2000" dirty="0" smtClean="0">
                <a:solidFill>
                  <a:schemeClr val="tx1"/>
                </a:solidFill>
              </a:rPr>
              <a:t>show</a:t>
            </a:r>
            <a:r>
              <a:rPr lang="en-US" sz="2000" dirty="0">
                <a:solidFill>
                  <a:schemeClr val="tx1"/>
                </a:solidFill>
              </a:rPr>
              <a:t>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</a:t>
            </a:r>
            <a:r>
              <a:rPr lang="en-US" sz="2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dirty="0"/>
              <a:t>Since, modules were not native in JS, there are</a:t>
            </a:r>
            <a:br>
              <a:rPr lang="en-US" sz="3400" dirty="0"/>
            </a:br>
            <a:r>
              <a:rPr lang="en-US" sz="3400" dirty="0"/>
              <a:t>different approaches to create modules: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ES2015 import/export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for Modules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5575" y="983404"/>
            <a:ext cx="9914507" cy="5174799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are essential for front-end </a:t>
            </a:r>
            <a:r>
              <a:rPr lang="en-US" sz="3200" dirty="0" smtClean="0"/>
              <a:t>JS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They </a:t>
            </a:r>
            <a:r>
              <a:rPr lang="en-US" dirty="0"/>
              <a:t>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function(scope) 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selector = 'loading';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</a:t>
            </a:r>
            <a:r>
              <a:rPr lang="en-US" sz="2400" dirty="0" smtClean="0">
                <a:solidFill>
                  <a:schemeClr val="tx1"/>
                </a:solidFill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sz="2400" dirty="0" smtClean="0">
                <a:solidFill>
                  <a:schemeClr val="tx1"/>
                </a:solidFill>
              </a:rPr>
              <a:t>(selector)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show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hide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'none'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i="1" dirty="0" smtClean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scope.loading</a:t>
            </a:r>
            <a:r>
              <a:rPr lang="en-US" sz="2400" dirty="0" smtClean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}(window));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1001</Words>
  <Application>Microsoft Office PowerPoint</Application>
  <PresentationFormat>Widescreen</PresentationFormat>
  <Paragraphs>277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 and Modules</vt:lpstr>
      <vt:lpstr>Table of Contents</vt:lpstr>
      <vt:lpstr>Have a Question?</vt:lpstr>
      <vt:lpstr>Modules</vt:lpstr>
      <vt:lpstr>Modules</vt:lpstr>
      <vt:lpstr>Approaches for Modules</vt:lpstr>
      <vt:lpstr>IIFE Modules</vt:lpstr>
      <vt:lpstr>Node.js Modules</vt:lpstr>
      <vt:lpstr>Node.js Modules</vt:lpstr>
      <vt:lpstr>ES6 Modules</vt:lpstr>
      <vt:lpstr>Unit Testing</vt:lpstr>
      <vt:lpstr>Unit Testing</vt:lpstr>
      <vt:lpstr>Unit Testing </vt:lpstr>
      <vt:lpstr>Unit Tests Structure</vt:lpstr>
      <vt:lpstr>Unit Testing Frameworks</vt:lpstr>
      <vt:lpstr>Unit Testing with Mocha and Chai</vt:lpstr>
      <vt:lpstr>What is Mocha?</vt:lpstr>
      <vt:lpstr>What is Chai?</vt:lpstr>
      <vt:lpstr>Global Installation</vt:lpstr>
      <vt:lpstr>Global Installation</vt:lpstr>
      <vt:lpstr>NODE_PATH Configuration</vt:lpstr>
      <vt:lpstr>Usage and Examples</vt:lpstr>
      <vt:lpstr>Problem: 1. Sum of Numbers</vt:lpstr>
      <vt:lpstr>Solutions: 1. Sum of Numbers</vt:lpstr>
      <vt:lpstr>Learn the "Test First" Approach to Coding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Unit Testing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18</cp:revision>
  <dcterms:created xsi:type="dcterms:W3CDTF">2018-05-23T13:08:44Z</dcterms:created>
  <dcterms:modified xsi:type="dcterms:W3CDTF">2020-06-26T13:49:31Z</dcterms:modified>
  <cp:category>computer programming;programming;software development;software engineering</cp:category>
</cp:coreProperties>
</file>