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31"/>
  </p:notesMasterIdLst>
  <p:handoutMasterIdLst>
    <p:handoutMasterId r:id="rId32"/>
  </p:handoutMasterIdLst>
  <p:sldIdLst>
    <p:sldId id="274" r:id="rId5"/>
    <p:sldId id="276" r:id="rId6"/>
    <p:sldId id="492" r:id="rId7"/>
    <p:sldId id="514" r:id="rId8"/>
    <p:sldId id="515" r:id="rId9"/>
    <p:sldId id="494" r:id="rId10"/>
    <p:sldId id="495" r:id="rId11"/>
    <p:sldId id="516" r:id="rId12"/>
    <p:sldId id="496" r:id="rId13"/>
    <p:sldId id="499" r:id="rId14"/>
    <p:sldId id="500" r:id="rId15"/>
    <p:sldId id="517" r:id="rId16"/>
    <p:sldId id="518" r:id="rId17"/>
    <p:sldId id="497" r:id="rId18"/>
    <p:sldId id="513" r:id="rId19"/>
    <p:sldId id="504" r:id="rId20"/>
    <p:sldId id="505" r:id="rId21"/>
    <p:sldId id="507" r:id="rId22"/>
    <p:sldId id="508" r:id="rId23"/>
    <p:sldId id="509" r:id="rId24"/>
    <p:sldId id="510" r:id="rId25"/>
    <p:sldId id="511" r:id="rId26"/>
    <p:sldId id="349" r:id="rId27"/>
    <p:sldId id="401" r:id="rId28"/>
    <p:sldId id="493" r:id="rId29"/>
    <p:sldId id="4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1B6AAC9-6E39-4D77-AA62-861BD06A4BB4}">
          <p14:sldIdLst>
            <p14:sldId id="274"/>
            <p14:sldId id="276"/>
            <p14:sldId id="492"/>
          </p14:sldIdLst>
        </p14:section>
        <p14:section name="Class Objects" id="{544C585E-0F26-49C1-ACDD-3B9AB7137462}">
          <p14:sldIdLst>
            <p14:sldId id="514"/>
            <p14:sldId id="515"/>
          </p14:sldIdLst>
        </p14:section>
        <p14:section name="Instance Objects" id="{1BD3C67C-9CD6-46A9-8A91-89E91EF20347}">
          <p14:sldIdLst>
            <p14:sldId id="494"/>
            <p14:sldId id="495"/>
            <p14:sldId id="516"/>
            <p14:sldId id="496"/>
            <p14:sldId id="499"/>
          </p14:sldIdLst>
        </p14:section>
        <p14:section name="Method Objects" id="{5A5F5C5F-385D-4F28-9BEC-36861D263097}">
          <p14:sldIdLst>
            <p14:sldId id="500"/>
            <p14:sldId id="517"/>
            <p14:sldId id="518"/>
            <p14:sldId id="497"/>
            <p14:sldId id="513"/>
          </p14:sldIdLst>
        </p14:section>
        <p14:section name="Class and Instance Vriables" id="{5C01ED17-3EF1-4D47-83E7-AE8E9E6C108A}">
          <p14:sldIdLst>
            <p14:sldId id="504"/>
            <p14:sldId id="505"/>
            <p14:sldId id="507"/>
            <p14:sldId id="508"/>
            <p14:sldId id="509"/>
            <p14:sldId id="510"/>
            <p14:sldId id="511"/>
          </p14:sldIdLst>
        </p14:section>
        <p14:section name="Conclusion" id="{7D32E3DF-1A08-4833-9DA6-C32B88FF8FC3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138A-6BB2-1AF8-C37F-25E24BF3F62D}" v="8" dt="2020-03-06T12:05:02.875"/>
    <p1510:client id="{84053605-6B3E-3183-6DA0-A9CC3AF23AAB}" v="161" dt="2020-03-04T09:17:26.905"/>
    <p1510:client id="{ABB3031F-6E52-4C18-A5F4-AD6CABE7F7AC}" v="6" dt="2020-03-06T12:07:26.32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667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092E4E1-4364-4027-849D-65D31C82DE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485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C1977D-892A-425D-88DA-2F4A3FC4F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75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D90DBDA-9C7E-4DC0-9450-C24F0CCB52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6996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A26BAF-A3F2-4D38-AC24-12893ABEC0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3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5BD410-FEEF-4131-8BE2-9498BEB499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695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6390C2-3F3C-4686-80E8-64EF803B63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9787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hyperlink" Target="https://softuni.bg/" TargetMode="External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2F1CA685-A8E7-4638-B609-00675182D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44C5C991-0DBA-4067-8BC6-247FFAA212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8D602A5C-E82F-43F6-9335-9032A17B2169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AB6D1578-6645-4D83-844F-57372845D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2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737EE48D-A46A-4C0F-B100-C28F4B28432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AAECEAD6-DCB1-4E52-8544-EABD1343CDD7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16112B20-5B78-412C-BB29-0A213B80A53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58EBB06D-9A6B-462B-B691-8A9E51FA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4C3409C3-46FB-40DE-9528-33D792E2B8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5ECDAF3C-2607-4CC9-9784-4B75CE82D4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064A10F8-AEB0-4FA5-AD9D-4AF451AF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0237C50D-A144-47B5-AA5E-E80A84321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6700D4A8-0086-4D66-9DA7-49709FA7E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FC20D4D9-619E-44B0-931A-889C2FC742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20446CF7-E536-4FFD-A027-7B5A3AA9A0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44B2EF86-730B-4087-8387-D700093C43C4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1D16F33-7351-4F98-969E-E35B99FBC092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2F02C769-762A-4C89-B1E0-4AA4314DBB59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6114A296-1451-432E-BC5A-71C51D8DF295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0D91FF93-FD0B-419A-A938-D32FD78FFA7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35DECF23-1E17-4283-AFC1-0EFC305BA483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C6A3AA9-1F30-454B-9BE0-0C0215EBF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856DC517-F6A4-4A27-A454-5111C30657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8E5338CF-8C05-4647-9101-4C359E0CA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D9704CDB-A892-466A-8C99-7260DD1195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3E90EEF4-BFD1-4CD3-B30E-22342821A78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C2FB5A68-714E-499D-AF52-D40EA4A2F9F3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DA527F4D-3559-4F84-B11C-699B76E27ED2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0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13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B02DA62F-399E-4E83-8BEA-831A24148246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A912776-F4F8-4226-A57C-190D7CC371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EF64B1F5-8ECC-49DC-8938-0F148E4D64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C952F1E5-066B-4E91-B09D-9C37DEE01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3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C503883-AAFF-485C-A90E-0A2888BBBFB5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5C55B96B-7E0B-4FC6-BB31-2DE707081E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57C13189-4045-4E0E-AA58-76EAB803AF9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82D34E-EE9F-4F90-A080-7A7AD4BE41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923AD87C-7F12-40F7-9430-FE63CB6CB8D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E850DCB3-2D0B-45DC-B565-CC229E8D4F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AED6DDD3-1DA4-4171-85E8-840C98024722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CF4A50B3-1329-4E3C-AC9C-DA0D81BF98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3DC6C13A-C65A-4AF6-B6F1-8F8B18574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downloads/svn/python-advanced/May-2020/Python-OOP/02-Classes-and-Instances/02-Classes-and-Instances-Lab.docx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sli.d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Instances</a:t>
            </a:r>
          </a:p>
        </p:txBody>
      </p:sp>
      <p:pic>
        <p:nvPicPr>
          <p:cNvPr id="1030" name="Picture 6" descr="Резултат с изображение за class programming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32" y="2494300"/>
            <a:ext cx="1945599" cy="19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0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CCE2A-E6C2-4F73-BD87-54F1491DA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1000" y="4414786"/>
            <a:ext cx="4162500" cy="2240714"/>
          </a:xfrm>
        </p:spPr>
        <p:txBody>
          <a:bodyPr/>
          <a:lstStyle/>
          <a:p>
            <a:r>
              <a:rPr lang="en-GB" sz="1800" dirty="0"/>
              <a:t>class MyClass:</a:t>
            </a:r>
          </a:p>
          <a:p>
            <a:r>
              <a:rPr lang="en-GB" sz="1800" dirty="0"/>
              <a:t>    number = 743</a:t>
            </a:r>
          </a:p>
          <a:p>
            <a:endParaRPr lang="en-GB" sz="1800" dirty="0"/>
          </a:p>
          <a:p>
            <a:r>
              <a:rPr lang="en-GB" sz="1800" dirty="0"/>
              <a:t>    def say_hello(self):</a:t>
            </a:r>
          </a:p>
          <a:p>
            <a:r>
              <a:rPr lang="en-GB" sz="1800" dirty="0"/>
              <a:t>        return 'Hello'</a:t>
            </a:r>
          </a:p>
          <a:p>
            <a:endParaRPr lang="en-GB" sz="1800" dirty="0"/>
          </a:p>
          <a:p>
            <a:r>
              <a:rPr lang="en-GB" sz="1800" dirty="0"/>
              <a:t>x = MyClass()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103890"/>
            <a:ext cx="11462030" cy="565336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3400" dirty="0"/>
              <a:t>A method is a function that belongs to an object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400" dirty="0"/>
              <a:t>All </a:t>
            </a:r>
            <a:r>
              <a:rPr lang="en-US" sz="3400" b="1" dirty="0">
                <a:solidFill>
                  <a:schemeClr val="bg1"/>
                </a:solidFill>
              </a:rPr>
              <a:t>attributes</a:t>
            </a:r>
            <a:r>
              <a:rPr lang="en-US" sz="3400" dirty="0"/>
              <a:t> of a class that are function objects define corresponding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  <a:r>
              <a:rPr lang="en-US" sz="3400" dirty="0"/>
              <a:t> of its </a:t>
            </a:r>
            <a:r>
              <a:rPr lang="en-US" sz="3400" b="1" dirty="0">
                <a:solidFill>
                  <a:schemeClr val="bg1"/>
                </a:solidFill>
              </a:rPr>
              <a:t>instances</a:t>
            </a:r>
          </a:p>
          <a:p>
            <a:pPr marL="1180719" lvl="1" indent="-571500">
              <a:buFont typeface="Wingdings" panose="05000000000000000000" pitchFamily="2" charset="2"/>
              <a:buChar char="§"/>
            </a:pP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valid</a:t>
            </a:r>
            <a:r>
              <a:rPr lang="en-GB" sz="3200" dirty="0"/>
              <a:t> method reference: </a:t>
            </a:r>
            <a:r>
              <a:rPr lang="en-GB" sz="3200" b="1" dirty="0">
                <a:solidFill>
                  <a:schemeClr val="bg1"/>
                </a:solidFill>
              </a:rPr>
              <a:t>x.say_hello</a:t>
            </a:r>
          </a:p>
          <a:p>
            <a:pPr marL="1180719" lvl="1" indent="-571500">
              <a:buFont typeface="Wingdings" panose="05000000000000000000" pitchFamily="2" charset="2"/>
              <a:buChar char="§"/>
            </a:pP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invalid</a:t>
            </a:r>
            <a:r>
              <a:rPr lang="en-GB" sz="3200" dirty="0"/>
              <a:t> method reference: </a:t>
            </a:r>
            <a:r>
              <a:rPr lang="en-GB" sz="3200" b="1" dirty="0">
                <a:solidFill>
                  <a:schemeClr val="bg1"/>
                </a:solidFill>
              </a:rPr>
              <a:t>x.number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020F26-B24B-41EA-9B78-52E68C11E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8D8-5444-49FB-BDE7-F5DEEAD7F6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 Objects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12" y="1371599"/>
            <a:ext cx="2564337" cy="256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10039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sz="3600" dirty="0"/>
              <a:t>What exactly happens when a method is called?</a:t>
            </a:r>
            <a:r>
              <a:rPr lang="bg-BG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x.</a:t>
            </a:r>
            <a:r>
              <a:rPr lang="en-GB" sz="3600" b="1" dirty="0">
                <a:solidFill>
                  <a:schemeClr val="bg1"/>
                </a:solidFill>
              </a:rPr>
              <a:t>say_hello</a:t>
            </a:r>
            <a:r>
              <a:rPr lang="en-US" sz="3600" b="1" dirty="0">
                <a:solidFill>
                  <a:schemeClr val="bg1"/>
                </a:solidFill>
              </a:rPr>
              <a:t>() </a:t>
            </a:r>
          </a:p>
          <a:p>
            <a:pPr marL="900112" lvl="1" indent="-457200"/>
            <a:r>
              <a:rPr lang="en-GB" sz="3400" dirty="0"/>
              <a:t>the  method was called </a:t>
            </a:r>
            <a:r>
              <a:rPr lang="en-GB" sz="3400" b="1" dirty="0">
                <a:solidFill>
                  <a:schemeClr val="bg1"/>
                </a:solidFill>
              </a:rPr>
              <a:t>without an argument</a:t>
            </a:r>
            <a:r>
              <a:rPr lang="en-GB" sz="3400" dirty="0"/>
              <a:t>, even though the function definition for </a:t>
            </a:r>
            <a:r>
              <a:rPr lang="en-GB" sz="3400" b="1" dirty="0">
                <a:solidFill>
                  <a:schemeClr val="bg1"/>
                </a:solidFill>
              </a:rPr>
              <a:t>say_hello() </a:t>
            </a:r>
            <a:r>
              <a:rPr lang="en-GB" sz="3400" dirty="0"/>
              <a:t>specified an argument</a:t>
            </a:r>
            <a:endParaRPr lang="bg-BG" sz="3400" dirty="0"/>
          </a:p>
          <a:p>
            <a:pPr marL="900112" lvl="1" indent="-457200"/>
            <a:r>
              <a:rPr lang="en-GB" sz="3400" dirty="0"/>
              <a:t>the </a:t>
            </a:r>
            <a:r>
              <a:rPr lang="en-GB" sz="3400" b="1" dirty="0">
                <a:solidFill>
                  <a:schemeClr val="bg1"/>
                </a:solidFill>
              </a:rPr>
              <a:t>instance object </a:t>
            </a:r>
            <a:r>
              <a:rPr lang="en-GB" sz="3400" dirty="0"/>
              <a:t>is passed as the </a:t>
            </a:r>
            <a:r>
              <a:rPr lang="en-GB" sz="3400" b="1" dirty="0">
                <a:solidFill>
                  <a:schemeClr val="bg1"/>
                </a:solidFill>
              </a:rPr>
              <a:t>first argument </a:t>
            </a:r>
            <a:r>
              <a:rPr lang="en-GB" sz="3400" dirty="0"/>
              <a:t>of the function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Objects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1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marL="457200" indent="-457200"/>
            <a:r>
              <a:rPr lang="en-GB" dirty="0"/>
              <a:t>When we reference a valid </a:t>
            </a:r>
            <a:r>
              <a:rPr lang="en-GB" b="1" dirty="0">
                <a:solidFill>
                  <a:schemeClr val="bg1"/>
                </a:solidFill>
              </a:rPr>
              <a:t>class attribute</a:t>
            </a:r>
            <a:r>
              <a:rPr lang="en-GB" dirty="0"/>
              <a:t> that is a function object a method object is created by </a:t>
            </a:r>
            <a:r>
              <a:rPr lang="en-GB" b="1" dirty="0">
                <a:solidFill>
                  <a:schemeClr val="bg1"/>
                </a:solidFill>
              </a:rPr>
              <a:t>packing</a:t>
            </a:r>
            <a:r>
              <a:rPr lang="en-GB" dirty="0"/>
              <a:t> the </a:t>
            </a:r>
            <a:r>
              <a:rPr lang="en-GB" b="1" dirty="0">
                <a:solidFill>
                  <a:schemeClr val="bg1"/>
                </a:solidFill>
              </a:rPr>
              <a:t>instance object </a:t>
            </a:r>
            <a:r>
              <a:rPr lang="en-GB" dirty="0"/>
              <a:t>and the </a:t>
            </a:r>
            <a:r>
              <a:rPr lang="en-GB" b="1" dirty="0">
                <a:solidFill>
                  <a:schemeClr val="bg1"/>
                </a:solidFill>
              </a:rPr>
              <a:t>function object</a:t>
            </a:r>
            <a:endParaRPr lang="en-GB" dirty="0"/>
          </a:p>
          <a:p>
            <a:pPr marL="457200" indent="-457200"/>
            <a:r>
              <a:rPr lang="en-GB" sz="3400" dirty="0"/>
              <a:t>If </a:t>
            </a:r>
            <a:r>
              <a:rPr lang="en-GB" dirty="0"/>
              <a:t>the method object is called </a:t>
            </a:r>
            <a:r>
              <a:rPr lang="en-GB" b="1" dirty="0">
                <a:solidFill>
                  <a:schemeClr val="bg1"/>
                </a:solidFill>
              </a:rPr>
              <a:t>with</a:t>
            </a:r>
            <a:r>
              <a:rPr lang="en-GB" dirty="0"/>
              <a:t> an </a:t>
            </a:r>
            <a:r>
              <a:rPr lang="en-GB" b="1" dirty="0">
                <a:solidFill>
                  <a:schemeClr val="bg1"/>
                </a:solidFill>
              </a:rPr>
              <a:t>argument list</a:t>
            </a:r>
            <a:r>
              <a:rPr lang="en-GB" dirty="0"/>
              <a:t>, a </a:t>
            </a:r>
            <a:r>
              <a:rPr lang="en-GB" b="1" dirty="0">
                <a:solidFill>
                  <a:schemeClr val="bg1"/>
                </a:solidFill>
              </a:rPr>
              <a:t>new argument list </a:t>
            </a:r>
            <a:r>
              <a:rPr lang="en-GB" dirty="0"/>
              <a:t>is constructed from the instance object and the argument list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Objects</a:t>
            </a:r>
            <a:r>
              <a:rPr lang="bg-BG" dirty="0"/>
              <a:t> </a:t>
            </a:r>
            <a:r>
              <a:rPr lang="en-GB" dirty="0"/>
              <a:t>Definition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C66EFF-666A-4889-AEEF-5B60068C7C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3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0999" y="1196126"/>
            <a:ext cx="11710599" cy="55611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Smartphone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951001" y="3915387"/>
            <a:ext cx="4950000" cy="24654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Turn on your phone to install Facebook</a:t>
            </a:r>
          </a:p>
          <a:p>
            <a:r>
              <a:rPr lang="en-US" sz="2000" dirty="0"/>
              <a:t>Installing Facebook</a:t>
            </a:r>
          </a:p>
          <a:p>
            <a:r>
              <a:rPr lang="en-US" sz="2000" dirty="0"/>
              <a:t>Installing Messenger</a:t>
            </a:r>
          </a:p>
          <a:p>
            <a:r>
              <a:rPr lang="en-US" sz="2000" dirty="0"/>
              <a:t>Not enough memory to install Instagram</a:t>
            </a:r>
          </a:p>
          <a:p>
            <a:r>
              <a:rPr lang="en-US" sz="2000" dirty="0"/>
              <a:t>Total apps: 2. Memory left: 20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2722DE9-C081-4200-B2DD-8AFD4FCA06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65283" y="3915387"/>
            <a:ext cx="6205718" cy="2465456"/>
          </a:xfrm>
        </p:spPr>
        <p:txBody>
          <a:bodyPr/>
          <a:lstStyle/>
          <a:p>
            <a:r>
              <a:rPr lang="en-US" sz="2000" dirty="0"/>
              <a:t>smartphone = Smartphone(100)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smartphone.power()</a:t>
            </a:r>
          </a:p>
          <a:p>
            <a:r>
              <a:rPr lang="en-US" sz="2000" dirty="0"/>
              <a:t>print(smartphone.install("Facebook", 60))</a:t>
            </a:r>
          </a:p>
          <a:p>
            <a:r>
              <a:rPr lang="en-US" sz="2000" dirty="0"/>
              <a:t>print(smartphone.install("Messenger", 20))</a:t>
            </a:r>
          </a:p>
          <a:p>
            <a:r>
              <a:rPr lang="en-US" sz="2000" dirty="0"/>
              <a:t>print(smartphone.install("Instagram", 40))</a:t>
            </a:r>
          </a:p>
          <a:p>
            <a:r>
              <a:rPr lang="en-US" sz="2000" dirty="0"/>
              <a:t>print(smartphone.status())</a:t>
            </a:r>
          </a:p>
        </p:txBody>
      </p:sp>
    </p:spTree>
    <p:extLst>
      <p:ext uri="{BB962C8B-B14F-4D97-AF65-F5344CB8AC3E}">
        <p14:creationId xmlns:p14="http://schemas.microsoft.com/office/powerpoint/2010/main" val="1470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2777D0-B021-41A6-8C5F-4C8A667162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281556"/>
            <a:ext cx="11094836" cy="5050779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GB" sz="2000" dirty="0"/>
              <a:t>class Smartphone:</a:t>
            </a:r>
          </a:p>
          <a:p>
            <a:r>
              <a:rPr lang="en-GB" sz="2000" dirty="0"/>
              <a:t>    def __init__(self, memory):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create memory, apps and is_on attributes</a:t>
            </a:r>
            <a:endParaRPr lang="bg-BG" sz="2000" i="1" dirty="0">
              <a:solidFill>
                <a:schemeClr val="accent2"/>
              </a:solidFill>
            </a:endParaRPr>
          </a:p>
          <a:p>
            <a:endParaRPr lang="en-GB" sz="2000" dirty="0"/>
          </a:p>
          <a:p>
            <a:r>
              <a:rPr lang="en-GB" sz="2000" dirty="0"/>
              <a:t>    def power(self):</a:t>
            </a:r>
          </a:p>
          <a:p>
            <a:r>
              <a:rPr lang="en-GB" sz="2000" dirty="0"/>
              <a:t>        self.is_on = not self.is_on</a:t>
            </a:r>
          </a:p>
          <a:p>
            <a:r>
              <a:rPr lang="en-GB" sz="2000" dirty="0"/>
              <a:t>    def install(self, app_name, memory):</a:t>
            </a:r>
          </a:p>
          <a:p>
            <a:r>
              <a:rPr lang="en-GB" sz="2000" dirty="0"/>
              <a:t>        if self.memory - memory &lt;= 0:</a:t>
            </a:r>
          </a:p>
          <a:p>
            <a:r>
              <a:rPr lang="en-GB" sz="2000" dirty="0"/>
              <a:t>            return f"Not enough memory to install {app_name}"</a:t>
            </a:r>
          </a:p>
          <a:p>
            <a:r>
              <a:rPr lang="en-GB" sz="2000" dirty="0"/>
              <a:t>        if not self.is_on:</a:t>
            </a:r>
          </a:p>
          <a:p>
            <a:r>
              <a:rPr lang="en-GB" sz="2000" dirty="0"/>
              <a:t>            return f"Turn on your phone to install {app_name}"</a:t>
            </a:r>
          </a:p>
          <a:p>
            <a:r>
              <a:rPr lang="en-GB" sz="2000" dirty="0"/>
              <a:t>        </a:t>
            </a:r>
            <a:r>
              <a:rPr lang="en-GB" sz="2000" i="1" dirty="0">
                <a:solidFill>
                  <a:schemeClr val="accent2"/>
                </a:solidFill>
              </a:rPr>
              <a:t># TODO: add the new app and decrease the memory</a:t>
            </a:r>
          </a:p>
          <a:p>
            <a:r>
              <a:rPr lang="en-GB" sz="2000" dirty="0"/>
              <a:t>            return f"Installing {app_name}"</a:t>
            </a:r>
          </a:p>
          <a:p>
            <a:r>
              <a:rPr lang="en-GB" sz="2000" dirty="0"/>
              <a:t>    def status(self):</a:t>
            </a:r>
          </a:p>
          <a:p>
            <a:r>
              <a:rPr lang="en-GB" sz="2000" dirty="0"/>
              <a:t>        return f"Total apps: {len(self.apps)}. Memory left: {self.memory}"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Smartphone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64D0-A096-4F60-B719-655776C6E6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3E59-5767-43A9-810E-5F3DD9A844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 and Instance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54" y="1446661"/>
            <a:ext cx="2380091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2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Instance variables</a:t>
            </a:r>
            <a:r>
              <a:rPr lang="en-US" dirty="0"/>
              <a:t> are unique to each instance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variables</a:t>
            </a:r>
            <a:r>
              <a:rPr lang="en-US" dirty="0"/>
              <a:t> are for attributes and methods that are shared by all instances of the class</a:t>
            </a:r>
          </a:p>
          <a:p>
            <a:pPr>
              <a:buClr>
                <a:schemeClr val="tx1"/>
              </a:buClr>
            </a:pPr>
            <a:r>
              <a:rPr lang="en-US" dirty="0"/>
              <a:t>Shared data can have surprising effects with </a:t>
            </a:r>
            <a:r>
              <a:rPr lang="en-US" b="1" dirty="0">
                <a:solidFill>
                  <a:schemeClr val="bg1"/>
                </a:solidFill>
              </a:rPr>
              <a:t>mutable</a:t>
            </a:r>
            <a:r>
              <a:rPr lang="en-US" dirty="0"/>
              <a:t>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Instance Variables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3B14A2-3800-4484-8069-15C3633E54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8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1EC21-2017-467A-BCF0-CDC619273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5" y="1269000"/>
            <a:ext cx="10739766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tricks = []     </a:t>
            </a:r>
            <a:r>
              <a:rPr lang="en-US" sz="2200" i="1" dirty="0">
                <a:solidFill>
                  <a:schemeClr val="accent2"/>
                </a:solidFill>
              </a:rPr>
              <a:t># mistaken use of a class variable</a:t>
            </a:r>
          </a:p>
          <a:p>
            <a:endParaRPr lang="en-US" sz="2200" dirty="0"/>
          </a:p>
          <a:p>
            <a:r>
              <a:rPr lang="en-US" sz="2200" dirty="0"/>
              <a:t>    def __init__(self, name):</a:t>
            </a:r>
          </a:p>
          <a:p>
            <a:r>
              <a:rPr lang="en-US" sz="2200" dirty="0"/>
              <a:t>        self.name = name</a:t>
            </a:r>
          </a:p>
          <a:p>
            <a:endParaRPr lang="en-US" sz="2200" dirty="0"/>
          </a:p>
          <a:p>
            <a:r>
              <a:rPr lang="en-US" sz="2200" dirty="0"/>
              <a:t>    def add_trick(self, trick):</a:t>
            </a:r>
          </a:p>
          <a:p>
            <a:r>
              <a:rPr lang="en-US" sz="2200" dirty="0"/>
              <a:t>        self.tricks.append(trick)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/>
              <a:t>d.add_trick('roll over')</a:t>
            </a:r>
          </a:p>
          <a:p>
            <a:r>
              <a:rPr lang="en-US" sz="2200" dirty="0"/>
              <a:t>e.add_trick('play dead')</a:t>
            </a:r>
          </a:p>
          <a:p>
            <a:r>
              <a:rPr lang="en-US" sz="2200" dirty="0"/>
              <a:t>print(d.tricks)    </a:t>
            </a:r>
            <a:r>
              <a:rPr lang="en-US" sz="2200" i="1" dirty="0">
                <a:solidFill>
                  <a:schemeClr val="accent2"/>
                </a:solidFill>
              </a:rPr>
              <a:t># shared by all dogs ['roll over', 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Misleading results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6D0A937-5F0C-4F9D-828D-505D43BF3E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AE90F-ABE9-43C5-BBA6-0A9E00AE99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1000" y="1307018"/>
            <a:ext cx="9715595" cy="5178506"/>
          </a:xfrm>
        </p:spPr>
        <p:txBody>
          <a:bodyPr/>
          <a:lstStyle/>
          <a:p>
            <a:r>
              <a:rPr lang="en-US" sz="2200" dirty="0"/>
              <a:t>class Dog:</a:t>
            </a:r>
          </a:p>
          <a:p>
            <a:r>
              <a:rPr lang="en-US" sz="2200" dirty="0"/>
              <a:t>    def __init__(self,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self.tricks = []   </a:t>
            </a:r>
            <a:r>
              <a:rPr lang="en-US" sz="2200" i="1" dirty="0">
                <a:solidFill>
                  <a:schemeClr val="accent2"/>
                </a:solidFill>
              </a:rPr>
              <a:t># creates empty list for each dog</a:t>
            </a:r>
          </a:p>
          <a:p>
            <a:endParaRPr lang="en-US" sz="2200" dirty="0"/>
          </a:p>
          <a:p>
            <a:r>
              <a:rPr lang="en-US" sz="2200" dirty="0"/>
              <a:t>    def add_trick(self, trick):</a:t>
            </a:r>
          </a:p>
          <a:p>
            <a:r>
              <a:rPr lang="en-US" sz="2200" dirty="0"/>
              <a:t>        self.tricks.append(trick)</a:t>
            </a:r>
          </a:p>
          <a:p>
            <a:endParaRPr lang="en-US" sz="2200" dirty="0"/>
          </a:p>
          <a:p>
            <a:r>
              <a:rPr lang="en-US" sz="2200" dirty="0"/>
              <a:t>d = Dog('Fido')</a:t>
            </a:r>
          </a:p>
          <a:p>
            <a:r>
              <a:rPr lang="en-US" sz="2200" dirty="0"/>
              <a:t>e = Dog('Buddy')</a:t>
            </a:r>
          </a:p>
          <a:p>
            <a:r>
              <a:rPr lang="en-US" sz="2200" dirty="0"/>
              <a:t>d.add_trick('roll over')</a:t>
            </a:r>
          </a:p>
          <a:p>
            <a:r>
              <a:rPr lang="en-US" sz="2200" dirty="0"/>
              <a:t>e.add_trick('play dead')</a:t>
            </a:r>
          </a:p>
          <a:p>
            <a:r>
              <a:rPr lang="en-US" sz="2200" dirty="0"/>
              <a:t>print(d.tricks)            </a:t>
            </a:r>
            <a:r>
              <a:rPr lang="en-US" sz="2200" i="1" dirty="0">
                <a:solidFill>
                  <a:schemeClr val="accent2"/>
                </a:solidFill>
              </a:rPr>
              <a:t># ['roll over']</a:t>
            </a:r>
          </a:p>
          <a:p>
            <a:r>
              <a:rPr lang="en-US" sz="2200" dirty="0"/>
              <a:t>print(e.tricks)            </a:t>
            </a:r>
            <a:r>
              <a:rPr lang="en-US" sz="2200" i="1" dirty="0">
                <a:solidFill>
                  <a:schemeClr val="accent2"/>
                </a:solidFill>
              </a:rPr>
              <a:t># ['play dead']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Correct results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DD982DF-0DC8-48A5-B5AD-0383B140FB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 Objects</a:t>
            </a:r>
            <a:endParaRPr lang="bg-BG" dirty="0"/>
          </a:p>
          <a:p>
            <a:r>
              <a:rPr lang="en-US" dirty="0"/>
              <a:t>Instance Objects</a:t>
            </a:r>
          </a:p>
          <a:p>
            <a:r>
              <a:rPr lang="en-US" dirty="0"/>
              <a:t>Method Objects</a:t>
            </a:r>
          </a:p>
          <a:p>
            <a:r>
              <a:rPr lang="en-US" dirty="0"/>
              <a:t>Class and Instance Variables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767321-199D-4678-9CCD-F8CF0BFB25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A99DB2-A730-4AD6-8F64-24C02ABDFA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1449000"/>
            <a:ext cx="10949531" cy="4850147"/>
          </a:xfrm>
        </p:spPr>
        <p:txBody>
          <a:bodyPr/>
          <a:lstStyle/>
          <a:p>
            <a:r>
              <a:rPr lang="en-US" dirty="0"/>
              <a:t>class Dog:</a:t>
            </a:r>
          </a:p>
          <a:p>
            <a:r>
              <a:rPr lang="en-US" dirty="0"/>
              <a:t>    kind = 'canine'  </a:t>
            </a:r>
            <a:r>
              <a:rPr lang="en-US" i="1" dirty="0">
                <a:solidFill>
                  <a:schemeClr val="accent2"/>
                </a:solidFill>
              </a:rPr>
              <a:t># class variable shared by all instances</a:t>
            </a:r>
          </a:p>
          <a:p>
            <a:endParaRPr lang="en-US" i="1" dirty="0">
              <a:solidFill>
                <a:schemeClr val="accent2"/>
              </a:solidFill>
            </a:endParaRPr>
          </a:p>
          <a:p>
            <a:r>
              <a:rPr lang="en-US" dirty="0"/>
              <a:t>    def __init__(self, name):</a:t>
            </a:r>
          </a:p>
          <a:p>
            <a:r>
              <a:rPr lang="en-US" dirty="0"/>
              <a:t>        self.name = name</a:t>
            </a:r>
          </a:p>
          <a:p>
            <a:endParaRPr lang="en-US" dirty="0"/>
          </a:p>
          <a:p>
            <a:r>
              <a:rPr lang="en-US" dirty="0"/>
              <a:t>d = Dog('Fido')</a:t>
            </a:r>
          </a:p>
          <a:p>
            <a:r>
              <a:rPr lang="en-US" dirty="0"/>
              <a:t>e = Dog('Buddy')</a:t>
            </a:r>
          </a:p>
          <a:p>
            <a:r>
              <a:rPr lang="en-US" dirty="0"/>
              <a:t>print(d.kind)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print(e.kind)                  </a:t>
            </a:r>
            <a:r>
              <a:rPr lang="en-US" i="1" dirty="0">
                <a:solidFill>
                  <a:schemeClr val="accent2"/>
                </a:solidFill>
              </a:rPr>
              <a:t># shared by all dogs 'canine'</a:t>
            </a:r>
          </a:p>
          <a:p>
            <a:r>
              <a:rPr lang="en-US" dirty="0"/>
              <a:t>print(d.name)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d 'Fido'</a:t>
            </a:r>
          </a:p>
          <a:p>
            <a:r>
              <a:rPr lang="en-US" dirty="0"/>
              <a:t>print(e.name)                  </a:t>
            </a:r>
            <a:r>
              <a:rPr lang="en-US" i="1" dirty="0">
                <a:solidFill>
                  <a:schemeClr val="accent2"/>
                </a:solidFill>
              </a:rPr>
              <a:t># unique to e 'Buddy'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Good Practice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23E30D7-44E4-4409-B5C0-D4368EB2CC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the problem description from </a:t>
            </a:r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Create a class as described in the problem description and test your class with your own examples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Submit only your class in the judge system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E0BFCD-8DFD-4CED-AB59-90FB8D9E10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4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0B4DF-19DA-45FE-93D5-EF2B6CF5E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223262"/>
            <a:ext cx="7515000" cy="5533988"/>
          </a:xfrm>
        </p:spPr>
        <p:txBody>
          <a:bodyPr/>
          <a:lstStyle/>
          <a:p>
            <a:r>
              <a:rPr lang="en-US" sz="2200" dirty="0"/>
              <a:t>class Vet:</a:t>
            </a:r>
          </a:p>
          <a:p>
            <a:r>
              <a:rPr lang="en-US" sz="2200" dirty="0"/>
              <a:t>    animals = []</a:t>
            </a:r>
          </a:p>
          <a:p>
            <a:r>
              <a:rPr lang="en-US" sz="2200" dirty="0"/>
              <a:t>    space = 5</a:t>
            </a:r>
          </a:p>
          <a:p>
            <a:r>
              <a:rPr lang="en-US" sz="2200" dirty="0"/>
              <a:t>    def __init__(self, name):</a:t>
            </a:r>
          </a:p>
          <a:p>
            <a:r>
              <a:rPr lang="en-US" sz="2200" dirty="0"/>
              <a:t>        self.name = name</a:t>
            </a:r>
          </a:p>
          <a:p>
            <a:r>
              <a:rPr lang="en-US" sz="2200" dirty="0"/>
              <a:t>        self.animals = []</a:t>
            </a:r>
          </a:p>
          <a:p>
            <a:endParaRPr lang="en-US" sz="2200" dirty="0"/>
          </a:p>
          <a:p>
            <a:r>
              <a:rPr lang="en-US" sz="2200" dirty="0"/>
              <a:t>    def register_animal(self, animal_name):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   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    def unregister_animal(self, animal_name):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  <a:p>
            <a:endParaRPr lang="en-US" sz="2200" dirty="0"/>
          </a:p>
          <a:p>
            <a:r>
              <a:rPr lang="en-US" sz="2200" dirty="0"/>
              <a:t>    def info(self):</a:t>
            </a:r>
          </a:p>
          <a:p>
            <a:r>
              <a:rPr lang="en-US" sz="2200" dirty="0"/>
              <a:t>        </a:t>
            </a:r>
            <a:r>
              <a:rPr lang="en-US" sz="2200" i="1" dirty="0">
                <a:solidFill>
                  <a:schemeClr val="accent2"/>
                </a:solidFill>
              </a:rPr>
              <a:t># </a:t>
            </a:r>
            <a:r>
              <a:rPr lang="en-US" sz="2200" dirty="0">
                <a:solidFill>
                  <a:schemeClr val="accent2"/>
                </a:solidFill>
              </a:rPr>
              <a:t>TODO:</a:t>
            </a:r>
            <a:r>
              <a:rPr lang="en-US" sz="2200" i="1" dirty="0">
                <a:solidFill>
                  <a:schemeClr val="accent2"/>
                </a:solidFill>
              </a:rPr>
              <a:t>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Vet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EBC26B-8015-44B5-98D6-300F4ED879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0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48303190-CE9D-4A50-91FC-55090EC7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854000"/>
            <a:ext cx="7335365" cy="4543194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objects</a:t>
            </a:r>
            <a:r>
              <a:rPr lang="en-US" sz="3000" b="1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are individual objects of a class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are functions that belong to an object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Instance variables</a:t>
            </a:r>
            <a:r>
              <a:rPr lang="en-US" sz="3000" b="1" dirty="0"/>
              <a:t> </a:t>
            </a:r>
            <a:r>
              <a:rPr lang="en-US" sz="3000" dirty="0"/>
              <a:t>are unique to each instance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Class Variables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/>
              <a:t>are shared by all 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0935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7917381-C53E-4AA4-BCCB-D9151D60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</a:t>
            </a:r>
            <a:r>
              <a:rPr lang="en-US"/>
              <a:t>– </a:t>
            </a:r>
            <a:r>
              <a:rPr lang="en-US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1AFC0-8D95-4AFF-AB7E-BDDDD237D7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DE87CA8-F0AE-491C-BDF8-D739196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bg1"/>
                </a:solidFill>
                <a:hlinkClick r:id="rId2" action="ppaction://hlinkfile"/>
              </a:rPr>
              <a:t>sli.do</a:t>
            </a:r>
            <a:endParaRPr lang="en-US" sz="88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#python-advanced</a:t>
            </a:r>
            <a:endParaRPr lang="bg-BG" sz="11500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6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353A97-D5B8-4BE4-AEEF-825CD2DD0C1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26F1B-1A63-4F36-8875-11A641D130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1BC608-8725-4000-A537-A9989747DB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2" y="1396848"/>
            <a:ext cx="2348095" cy="23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3AF77A-9A89-4072-85B6-470CDA81E2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81000" y="4014000"/>
            <a:ext cx="5985000" cy="1980000"/>
          </a:xfrm>
        </p:spPr>
        <p:txBody>
          <a:bodyPr/>
          <a:lstStyle/>
          <a:p>
            <a:r>
              <a:rPr lang="en-GB" sz="2000" dirty="0"/>
              <a:t>class Example:</a:t>
            </a:r>
          </a:p>
          <a:p>
            <a:r>
              <a:rPr lang="en-GB" sz="2000" dirty="0"/>
              <a:t>	text = 'Hello'</a:t>
            </a:r>
          </a:p>
          <a:p>
            <a:endParaRPr lang="en-GB" sz="2000" dirty="0"/>
          </a:p>
          <a:p>
            <a:r>
              <a:rPr lang="en-GB" sz="2000" dirty="0"/>
              <a:t>Example.text</a:t>
            </a:r>
            <a:r>
              <a:rPr lang="en-GB" sz="2000" dirty="0">
                <a:solidFill>
                  <a:schemeClr val="accent2"/>
                </a:solidFill>
              </a:rPr>
              <a:t>	# attribute reference</a:t>
            </a:r>
            <a:endParaRPr lang="en-GB" sz="2000" dirty="0"/>
          </a:p>
          <a:p>
            <a:r>
              <a:rPr lang="en-GB" sz="2000" dirty="0"/>
              <a:t>x = Example()	</a:t>
            </a:r>
            <a:r>
              <a:rPr lang="en-GB" sz="2000" dirty="0">
                <a:solidFill>
                  <a:schemeClr val="accent2"/>
                </a:solidFill>
              </a:rPr>
              <a:t># instantiation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754BD-FF61-4793-B94F-88F26486B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269000"/>
            <a:ext cx="11485499" cy="5175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Class objects support two kinds of operations</a:t>
            </a:r>
            <a:r>
              <a:rPr lang="bg-BG" dirty="0"/>
              <a:t>:</a:t>
            </a:r>
            <a:endParaRPr lang="en-GB" sz="2998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2998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attribute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references</a:t>
            </a:r>
            <a:r>
              <a:rPr lang="bg-BG" sz="3200" dirty="0"/>
              <a:t> – </a:t>
            </a:r>
            <a:r>
              <a:rPr lang="en-GB" sz="3200" dirty="0"/>
              <a:t>can be addressed with object.attribute_name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sz="3200" b="1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instantiation</a:t>
            </a:r>
            <a:r>
              <a:rPr lang="en-GB" sz="3200" dirty="0"/>
              <a:t> - class instantiation uses function 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F203B-E3E4-47EA-A430-1C9260E6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Objects</a:t>
            </a:r>
          </a:p>
        </p:txBody>
      </p:sp>
    </p:spTree>
    <p:extLst>
      <p:ext uri="{BB962C8B-B14F-4D97-AF65-F5344CB8AC3E}">
        <p14:creationId xmlns:p14="http://schemas.microsoft.com/office/powerpoint/2010/main" val="29738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F60E-DDC2-401B-AF95-BF1E967451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26" y="1507787"/>
            <a:ext cx="2394320" cy="23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B1A5-675B-4BB2-A526-93D8B30201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7249" y="4104000"/>
            <a:ext cx="6957501" cy="2142290"/>
          </a:xfrm>
        </p:spPr>
        <p:txBody>
          <a:bodyPr/>
          <a:lstStyle/>
          <a:p>
            <a:r>
              <a:rPr lang="en-GB" sz="2000" dirty="0"/>
              <a:t>class Person:</a:t>
            </a:r>
          </a:p>
          <a:p>
            <a:r>
              <a:rPr lang="en-GB" sz="2000" dirty="0"/>
              <a:t>    def __init__(self, name, age):</a:t>
            </a:r>
          </a:p>
          <a:p>
            <a:r>
              <a:rPr lang="en-GB" sz="2000" dirty="0"/>
              <a:t>        self.name = name</a:t>
            </a:r>
          </a:p>
          <a:p>
            <a:r>
              <a:rPr lang="en-GB" sz="2000" dirty="0"/>
              <a:t>        self.age = age</a:t>
            </a:r>
          </a:p>
          <a:p>
            <a:endParaRPr lang="en-GB" sz="2000" dirty="0"/>
          </a:p>
          <a:p>
            <a:r>
              <a:rPr lang="en-GB" sz="2000" dirty="0"/>
              <a:t>George = Person("George", 25)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91000" y="1196126"/>
            <a:ext cx="11655000" cy="5382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An individual object of a certain class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dirty="0"/>
              <a:t>The instantiation operation</a:t>
            </a:r>
            <a:r>
              <a:rPr lang="bg-BG" dirty="0"/>
              <a:t> </a:t>
            </a:r>
            <a:r>
              <a:rPr lang="en-GB" dirty="0"/>
              <a:t>creates an </a:t>
            </a:r>
            <a:r>
              <a:rPr lang="en-GB" b="1" dirty="0">
                <a:solidFill>
                  <a:schemeClr val="bg1"/>
                </a:solidFill>
              </a:rPr>
              <a:t>empty</a:t>
            </a:r>
            <a:r>
              <a:rPr lang="en-GB" dirty="0"/>
              <a:t> object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bg-BG" dirty="0"/>
              <a:t>Т</a:t>
            </a:r>
            <a:r>
              <a:rPr lang="en-GB" dirty="0"/>
              <a:t>o create objects with instances customized to a specific initial state</a:t>
            </a:r>
            <a:r>
              <a:rPr lang="bg-BG" dirty="0"/>
              <a:t>, </a:t>
            </a:r>
            <a:r>
              <a:rPr lang="en-GB" dirty="0"/>
              <a:t>we can define a </a:t>
            </a:r>
            <a:r>
              <a:rPr lang="en-GB" b="1" dirty="0">
                <a:solidFill>
                  <a:schemeClr val="bg1"/>
                </a:solidFill>
              </a:rPr>
              <a:t>special method</a:t>
            </a:r>
            <a:r>
              <a:rPr lang="en-GB" dirty="0"/>
              <a:t> named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__init__()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7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385857"/>
          </a:xfrm>
        </p:spPr>
        <p:txBody>
          <a:bodyPr/>
          <a:lstStyle/>
          <a:p>
            <a:r>
              <a:rPr lang="en-GB" sz="3600" dirty="0"/>
              <a:t>The only operations understood by instance objects are </a:t>
            </a:r>
            <a:r>
              <a:rPr lang="en-GB" sz="3600" b="1" dirty="0">
                <a:solidFill>
                  <a:schemeClr val="bg1"/>
                </a:solidFill>
              </a:rPr>
              <a:t>attribute references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en-GB" sz="3600" dirty="0"/>
              <a:t>There are two kinds of valid attribute names</a:t>
            </a:r>
            <a:r>
              <a:rPr lang="bg-BG" sz="3600" dirty="0"/>
              <a:t>:</a:t>
            </a:r>
            <a:endParaRPr lang="en-GB" sz="3600" dirty="0"/>
          </a:p>
          <a:p>
            <a:pPr lvl="1"/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data attributes</a:t>
            </a:r>
          </a:p>
          <a:p>
            <a:pPr lvl="1"/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884D92F-8A0E-42DD-85A1-88D0B18FA5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21000" y="2964965"/>
            <a:ext cx="7155000" cy="3690535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400" dirty="0">
                <a:latin typeface="Consolas"/>
              </a:rPr>
              <a:t>class Laptop:</a:t>
            </a:r>
          </a:p>
          <a:p>
            <a:r>
              <a:rPr lang="en-US" sz="2400" dirty="0">
                <a:latin typeface="Consolas"/>
              </a:rPr>
              <a:t>    def __init__(self, model, brand):</a:t>
            </a:r>
          </a:p>
          <a:p>
            <a:r>
              <a:rPr lang="en-US" sz="2400" dirty="0">
                <a:latin typeface="Consolas"/>
              </a:rPr>
              <a:t>        self.model = model</a:t>
            </a:r>
          </a:p>
          <a:p>
            <a:r>
              <a:rPr lang="en-US" sz="2400" dirty="0">
                <a:latin typeface="Consolas"/>
              </a:rPr>
              <a:t>        self.brand = brand</a:t>
            </a:r>
          </a:p>
          <a:p>
            <a:endParaRPr lang="en-US" sz="2400" dirty="0">
              <a:latin typeface="Consolas"/>
            </a:endParaRPr>
          </a:p>
          <a:p>
            <a:r>
              <a:rPr lang="en-US" sz="2400" dirty="0">
                <a:latin typeface="Consolas"/>
              </a:rPr>
              <a:t>laptop = Laptop("Swift", "Acer")</a:t>
            </a:r>
          </a:p>
          <a:p>
            <a:r>
              <a:rPr lang="en-US" sz="2400" dirty="0">
                <a:latin typeface="Consolas"/>
              </a:rPr>
              <a:t>laptop.ram = 8</a:t>
            </a:r>
          </a:p>
          <a:p>
            <a:r>
              <a:rPr lang="en-US" sz="2400" dirty="0">
                <a:latin typeface="Consolas"/>
              </a:rPr>
              <a:t>print(laptop.ram)</a:t>
            </a:r>
          </a:p>
          <a:p>
            <a:r>
              <a:rPr lang="en-US" sz="2400" dirty="0">
                <a:latin typeface="Consolas"/>
              </a:rPr>
              <a:t>del laptop.ram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91001" y="1196126"/>
            <a:ext cx="11710598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Data attributes do not need to be declared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GB" dirty="0"/>
              <a:t>like local variables they spring into existence when they are first assigned to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Attributes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048203" y="5503654"/>
            <a:ext cx="4314410" cy="1066913"/>
          </a:xfrm>
          <a:prstGeom prst="wedgeRoundRectCallout">
            <a:avLst>
              <a:gd name="adj1" fmla="val -19816"/>
              <a:gd name="adj2" fmla="val 50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print 8 without leaving a trace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4A7F1B-1CA5-4C7E-8B80-F83E8E113E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2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61FD2BAC48847BF71EA25093C87E2" ma:contentTypeVersion="2" ma:contentTypeDescription="Create a new document." ma:contentTypeScope="" ma:versionID="2de9411e898187ae4fbc1c307cff5cee">
  <xsd:schema xmlns:xsd="http://www.w3.org/2001/XMLSchema" xmlns:xs="http://www.w3.org/2001/XMLSchema" xmlns:p="http://schemas.microsoft.com/office/2006/metadata/properties" xmlns:ns2="b1da4528-fe13-414f-b133-a49aeaaa47fa" targetNamespace="http://schemas.microsoft.com/office/2006/metadata/properties" ma:root="true" ma:fieldsID="f62062ac03ec282dc182e15a36aa4377" ns2:_="">
    <xsd:import namespace="b1da4528-fe13-414f-b133-a49aeaaa4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da4528-fe13-414f-b133-a49aeaaa4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42ACDE-8B94-4C98-9628-0B9BEA748D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C084ED-021B-4751-A8F8-2D62CFCBC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EBFA5F-B19D-48A6-BE39-CD7D82209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da4528-fe13-414f-b133-a49aeaaa4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3827</TotalTime>
  <Words>1432</Words>
  <Application>Microsoft Office PowerPoint</Application>
  <PresentationFormat>Widescreen</PresentationFormat>
  <Paragraphs>225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1_SoftUni</vt:lpstr>
      <vt:lpstr>Classes and Instances</vt:lpstr>
      <vt:lpstr>Table of Contents</vt:lpstr>
      <vt:lpstr>Have a Question?</vt:lpstr>
      <vt:lpstr>Class Objects</vt:lpstr>
      <vt:lpstr>Class Objects</vt:lpstr>
      <vt:lpstr>Instance Objects</vt:lpstr>
      <vt:lpstr>Instance Objects</vt:lpstr>
      <vt:lpstr>Instance Objects</vt:lpstr>
      <vt:lpstr>Data Attributes</vt:lpstr>
      <vt:lpstr>Methods</vt:lpstr>
      <vt:lpstr>Method Objects</vt:lpstr>
      <vt:lpstr>Method Objects</vt:lpstr>
      <vt:lpstr>Method Objects Definition</vt:lpstr>
      <vt:lpstr>Problem: Smartphone</vt:lpstr>
      <vt:lpstr>Solution: Smartphone</vt:lpstr>
      <vt:lpstr>Class and Instance Variables</vt:lpstr>
      <vt:lpstr>Class and Instance Variables</vt:lpstr>
      <vt:lpstr>Example: Misleading results</vt:lpstr>
      <vt:lpstr>Example: Correct results</vt:lpstr>
      <vt:lpstr>Example: Good Practice</vt:lpstr>
      <vt:lpstr>Problem: Vet </vt:lpstr>
      <vt:lpstr>Solution: Vet 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OOP - Classes and Instances</dc:title>
  <dc:subject>Software Development</dc:subject>
  <dc:creator>Software University</dc:creator>
  <cp:keywords>python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tanyaoanyastaneva</cp:lastModifiedBy>
  <cp:revision>150</cp:revision>
  <dcterms:created xsi:type="dcterms:W3CDTF">2018-05-23T13:08:44Z</dcterms:created>
  <dcterms:modified xsi:type="dcterms:W3CDTF">2020-05-12T08:47:27Z</dcterms:modified>
  <cp:category>python, programming, code, softuni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0x0101000D461FD2BAC48847BF71EA25093C87E2</vt:lpwstr>
  </property>
</Properties>
</file>