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503" r:id="rId2"/>
    <p:sldId id="276" r:id="rId3"/>
    <p:sldId id="492" r:id="rId4"/>
    <p:sldId id="507" r:id="rId5"/>
    <p:sldId id="508" r:id="rId6"/>
    <p:sldId id="509" r:id="rId7"/>
    <p:sldId id="510" r:id="rId8"/>
    <p:sldId id="511" r:id="rId9"/>
    <p:sldId id="512" r:id="rId10"/>
    <p:sldId id="517" r:id="rId11"/>
    <p:sldId id="523" r:id="rId12"/>
    <p:sldId id="519" r:id="rId13"/>
    <p:sldId id="524" r:id="rId14"/>
    <p:sldId id="522" r:id="rId15"/>
    <p:sldId id="496" r:id="rId16"/>
    <p:sldId id="520" r:id="rId17"/>
    <p:sldId id="521" r:id="rId18"/>
    <p:sldId id="513" r:id="rId19"/>
    <p:sldId id="514" r:id="rId20"/>
    <p:sldId id="515" r:id="rId21"/>
    <p:sldId id="516" r:id="rId22"/>
    <p:sldId id="349" r:id="rId23"/>
    <p:sldId id="401" r:id="rId24"/>
    <p:sldId id="493" r:id="rId25"/>
    <p:sldId id="4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Attributes and the __dict__" id="{25F6AD24-3DCC-42D7-AEF8-8A3693467136}">
          <p14:sldIdLst>
            <p14:sldId id="507"/>
            <p14:sldId id="508"/>
            <p14:sldId id="509"/>
          </p14:sldIdLst>
        </p14:section>
        <p14:section name="Built-in Functions for Accessing Attributes" id="{DC994093-0671-4971-BF7D-8AADE7BFDB57}">
          <p14:sldIdLst>
            <p14:sldId id="510"/>
            <p14:sldId id="511"/>
            <p14:sldId id="512"/>
          </p14:sldIdLst>
        </p14:section>
        <p14:section name="Static Methods and Class Methods" id="{04A10D93-BDF3-447D-A0E6-49306C7C5845}">
          <p14:sldIdLst>
            <p14:sldId id="517"/>
            <p14:sldId id="523"/>
            <p14:sldId id="519"/>
            <p14:sldId id="524"/>
            <p14:sldId id="522"/>
            <p14:sldId id="496"/>
            <p14:sldId id="520"/>
            <p14:sldId id="521"/>
            <p14:sldId id="513"/>
            <p14:sldId id="514"/>
            <p14:sldId id="515"/>
            <p14:sldId id="516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Methods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DEFBA93-E689-493D-96FB-19A3766A5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1854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074521-96CC-4EC3-8DCC-C172F1DA6E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Static and Class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606D7-8538-4AFD-AE7F-19E3942F63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000" y="6507163"/>
            <a:ext cx="426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3ABF6-A12A-4B8E-8314-DA6CF8629E46}"/>
              </a:ext>
            </a:extLst>
          </p:cNvPr>
          <p:cNvSpPr/>
          <p:nvPr/>
        </p:nvSpPr>
        <p:spPr>
          <a:xfrm>
            <a:off x="4364500" y="1989000"/>
            <a:ext cx="346299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</a:t>
            </a:r>
            <a:r>
              <a:rPr lang="en-US" sz="40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classmethod</a:t>
            </a:r>
            <a:endParaRPr lang="en-U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</a:t>
            </a:r>
            <a:r>
              <a:rPr lang="en-US" sz="4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staticmethod</a:t>
            </a:r>
            <a:endParaRPr lang="en-U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77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 marL="457200" indent="-457200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static method </a:t>
            </a:r>
            <a:r>
              <a:rPr lang="en-US" dirty="0"/>
              <a:t>is a method that </a:t>
            </a:r>
            <a:r>
              <a:rPr lang="en-US" b="1" dirty="0">
                <a:solidFill>
                  <a:schemeClr val="bg1"/>
                </a:solidFill>
              </a:rPr>
              <a:t>knows nothing </a:t>
            </a:r>
            <a:r>
              <a:rPr lang="en-US" dirty="0"/>
              <a:t>about the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it is called on</a:t>
            </a:r>
            <a:endParaRPr lang="bg-BG" b="1" dirty="0">
              <a:solidFill>
                <a:schemeClr val="bg1"/>
              </a:solidFill>
            </a:endParaRPr>
          </a:p>
          <a:p>
            <a:pPr marL="457200" indent="-457200"/>
            <a:r>
              <a:rPr lang="en-US" dirty="0"/>
              <a:t>It's easy to turn a method into a static method</a:t>
            </a:r>
            <a:endParaRPr lang="bg-BG" dirty="0"/>
          </a:p>
          <a:p>
            <a:pPr marL="457200" indent="-457200"/>
            <a:r>
              <a:rPr lang="en-US" dirty="0"/>
              <a:t>All we have to do is to add a line with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b="1" dirty="0"/>
              <a:t> </a:t>
            </a:r>
            <a:r>
              <a:rPr lang="en-US" dirty="0"/>
              <a:t>in front of the method header</a:t>
            </a:r>
          </a:p>
          <a:p>
            <a:pPr marL="457200" indent="-457200"/>
            <a:r>
              <a:rPr lang="en-US" dirty="0"/>
              <a:t>To call a static method, we use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or the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4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D22F3A-378D-4C9F-AD7D-D61415F3A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3A0910-79E7-4BB5-85D3-85F8B7B61C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314000"/>
            <a:ext cx="9929766" cy="5373944"/>
          </a:xfrm>
        </p:spPr>
        <p:txBody>
          <a:bodyPr/>
          <a:lstStyle/>
          <a:p>
            <a:r>
              <a:rPr lang="en-US" sz="2000" dirty="0"/>
              <a:t>class Robot:</a:t>
            </a:r>
          </a:p>
          <a:p>
            <a:r>
              <a:rPr lang="en-US" sz="2000" dirty="0"/>
              <a:t>    __counter = 0</a:t>
            </a:r>
          </a:p>
          <a:p>
            <a:endParaRPr lang="en-US" sz="2000" dirty="0"/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type(self).__counter += 1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staticmethod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/>
              <a:t>    def </a:t>
            </a:r>
            <a:r>
              <a:rPr lang="en-US" sz="2000" dirty="0" err="1"/>
              <a:t>robot_instances</a:t>
            </a:r>
            <a:r>
              <a:rPr lang="en-US" sz="2000" dirty="0"/>
              <a:t>():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Robot.__counter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/>
              <a:t>Robot.robot_instances</a:t>
            </a:r>
            <a:r>
              <a:rPr lang="en-US" sz="2000" dirty="0"/>
              <a:t>())  </a:t>
            </a:r>
            <a:r>
              <a:rPr lang="en-US" sz="2000" i="1" dirty="0">
                <a:solidFill>
                  <a:schemeClr val="accent2"/>
                </a:solidFill>
              </a:rPr>
              <a:t># 0</a:t>
            </a:r>
          </a:p>
          <a:p>
            <a:r>
              <a:rPr lang="en-US" sz="2000" dirty="0"/>
              <a:t>x = Robot()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x.robot_instances</a:t>
            </a:r>
            <a:r>
              <a:rPr lang="en-US" sz="2000" dirty="0"/>
              <a:t>())      </a:t>
            </a:r>
            <a:r>
              <a:rPr lang="en-US" sz="2000" i="1" dirty="0">
                <a:solidFill>
                  <a:schemeClr val="accent2"/>
                </a:solidFill>
              </a:rPr>
              <a:t># 1</a:t>
            </a:r>
          </a:p>
          <a:p>
            <a:r>
              <a:rPr lang="en-US" sz="2000" dirty="0"/>
              <a:t>y = Robot()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x.robot_instances</a:t>
            </a:r>
            <a:r>
              <a:rPr lang="en-US" sz="2000" dirty="0"/>
              <a:t>())      </a:t>
            </a:r>
            <a:r>
              <a:rPr lang="en-US" sz="2000" i="1" dirty="0">
                <a:solidFill>
                  <a:schemeClr val="accent2"/>
                </a:solidFill>
              </a:rPr>
              <a:t># 2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Robot.robot_instances</a:t>
            </a:r>
            <a:r>
              <a:rPr lang="en-US" sz="2000" dirty="0"/>
              <a:t>())  </a:t>
            </a:r>
            <a:r>
              <a:rPr lang="en-US" sz="2000" i="1" dirty="0">
                <a:solidFill>
                  <a:schemeClr val="accent2"/>
                </a:solidFill>
              </a:rPr>
              <a:t># 2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E32A25-75C7-465C-9362-9C2D5C92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646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 marL="457200" indent="-457200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 method</a:t>
            </a:r>
            <a:r>
              <a:rPr lang="en-US" dirty="0"/>
              <a:t>, on the other hand, is a method that gets </a:t>
            </a:r>
            <a:r>
              <a:rPr lang="en-US" b="1" dirty="0">
                <a:solidFill>
                  <a:schemeClr val="bg1"/>
                </a:solidFill>
              </a:rPr>
              <a:t>passed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it was called on</a:t>
            </a:r>
            <a:r>
              <a:rPr lang="bg-BG" dirty="0"/>
              <a:t> (</a:t>
            </a:r>
            <a:r>
              <a:rPr lang="en-US" dirty="0"/>
              <a:t>or instance</a:t>
            </a:r>
            <a:r>
              <a:rPr lang="bg-BG" dirty="0"/>
              <a:t>)</a:t>
            </a:r>
            <a:endParaRPr lang="en-US" dirty="0"/>
          </a:p>
          <a:p>
            <a:pPr marL="457200" indent="-457200"/>
            <a:r>
              <a:rPr lang="en-US" dirty="0"/>
              <a:t>This is useful when you want the method to be a </a:t>
            </a:r>
            <a:r>
              <a:rPr lang="en-US" b="1" dirty="0">
                <a:solidFill>
                  <a:schemeClr val="bg1"/>
                </a:solidFill>
              </a:rPr>
              <a:t>factory for the class</a:t>
            </a:r>
          </a:p>
          <a:p>
            <a:pPr marL="457200" indent="-457200"/>
            <a:r>
              <a:rPr lang="en-US" dirty="0"/>
              <a:t>All we have to do is to add a line with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b="1" dirty="0"/>
              <a:t> </a:t>
            </a:r>
            <a:r>
              <a:rPr lang="en-US" dirty="0"/>
              <a:t>in front of the method header</a:t>
            </a:r>
          </a:p>
          <a:p>
            <a:pPr marL="457200" indent="-457200"/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325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BF2A8C-45CE-4A25-88CE-51AC81131B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78500" y="1269000"/>
            <a:ext cx="8235000" cy="5373944"/>
          </a:xfrm>
        </p:spPr>
        <p:txBody>
          <a:bodyPr/>
          <a:lstStyle/>
          <a:p>
            <a:r>
              <a:rPr lang="en-US" sz="2000" dirty="0"/>
              <a:t>from datetime import date</a:t>
            </a:r>
          </a:p>
          <a:p>
            <a:endParaRPr lang="en-US" sz="2000" dirty="0"/>
          </a:p>
          <a:p>
            <a:r>
              <a:rPr lang="en-US" sz="2000" dirty="0"/>
              <a:t>class Person: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name, age):</a:t>
            </a:r>
          </a:p>
          <a:p>
            <a:r>
              <a:rPr lang="en-US" sz="2000" dirty="0"/>
              <a:t>        self.name = name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self.age</a:t>
            </a:r>
            <a:r>
              <a:rPr lang="en-US" sz="2000" dirty="0"/>
              <a:t> = age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classmethod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/>
              <a:t>    def </a:t>
            </a:r>
            <a:r>
              <a:rPr lang="en-US" sz="2000" dirty="0" err="1"/>
              <a:t>fromBirthYear</a:t>
            </a:r>
            <a:r>
              <a:rPr lang="en-US" sz="2000" dirty="0"/>
              <a:t>(</a:t>
            </a:r>
            <a:r>
              <a:rPr lang="en-US" sz="2000" dirty="0" err="1"/>
              <a:t>cls</a:t>
            </a:r>
            <a:r>
              <a:rPr lang="en-US" sz="2000" dirty="0"/>
              <a:t>, name, </a:t>
            </a:r>
            <a:r>
              <a:rPr lang="en-US" sz="2000" dirty="0" err="1"/>
              <a:t>birthYear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return 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(name, </a:t>
            </a:r>
            <a:r>
              <a:rPr lang="en-US" sz="2000" dirty="0" err="1"/>
              <a:t>date.today</a:t>
            </a:r>
            <a:r>
              <a:rPr lang="en-US" sz="2000" dirty="0"/>
              <a:t>().year - </a:t>
            </a:r>
            <a:r>
              <a:rPr lang="en-US" sz="2000" dirty="0" err="1"/>
              <a:t>birthYear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    def display(self):</a:t>
            </a:r>
          </a:p>
          <a:p>
            <a:r>
              <a:rPr lang="en-US" sz="2000" dirty="0"/>
              <a:t>        print(self.name + "'s age is: " + str(</a:t>
            </a:r>
            <a:r>
              <a:rPr lang="en-US" sz="2000" dirty="0" err="1"/>
              <a:t>self.age</a:t>
            </a:r>
            <a:r>
              <a:rPr lang="en-US" sz="2000" dirty="0"/>
              <a:t>))</a:t>
            </a:r>
          </a:p>
          <a:p>
            <a:endParaRPr lang="en-US" sz="2000" dirty="0"/>
          </a:p>
          <a:p>
            <a:r>
              <a:rPr lang="en-US" sz="2000" dirty="0"/>
              <a:t>person = </a:t>
            </a:r>
            <a:r>
              <a:rPr lang="en-US" sz="2000" dirty="0" err="1">
                <a:solidFill>
                  <a:schemeClr val="bg1"/>
                </a:solidFill>
              </a:rPr>
              <a:t>Person</a:t>
            </a:r>
            <a:r>
              <a:rPr lang="en-US" sz="2000" dirty="0" err="1"/>
              <a:t>.fromBirthYear</a:t>
            </a:r>
            <a:r>
              <a:rPr lang="en-US" sz="2000" dirty="0"/>
              <a:t>('John',  1985)</a:t>
            </a:r>
          </a:p>
          <a:p>
            <a:r>
              <a:rPr lang="en-US" sz="2000" dirty="0" err="1"/>
              <a:t>person.display</a:t>
            </a:r>
            <a:r>
              <a:rPr lang="en-US" sz="2000" dirty="0"/>
              <a:t>()  </a:t>
            </a:r>
            <a:r>
              <a:rPr lang="en-US" sz="2000" i="1" dirty="0">
                <a:solidFill>
                  <a:schemeClr val="accent2"/>
                </a:solidFill>
              </a:rPr>
              <a:t># John's age is: 35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C4855-3F5D-419F-9493-71003C0D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81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338C-456F-4F67-8710-F94574777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Follow the instructions in the lab document and create a class called </a:t>
            </a:r>
            <a:r>
              <a:rPr lang="en-US" b="1" dirty="0">
                <a:latin typeface="Consolas" panose="020B0609020204030204" pitchFamily="49" charset="0"/>
              </a:rPr>
              <a:t>Store</a:t>
            </a:r>
            <a:r>
              <a:rPr lang="en-US" dirty="0"/>
              <a:t> with the following methods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 err="1">
                <a:latin typeface="Consolas" panose="020B0609020204030204" pitchFamily="49" charset="0"/>
              </a:rPr>
              <a:t>from_size</a:t>
            </a:r>
            <a:r>
              <a:rPr lang="en-US" b="1" dirty="0">
                <a:latin typeface="Consolas" panose="020B0609020204030204" pitchFamily="49" charset="0"/>
              </a:rPr>
              <a:t> (</a:t>
            </a:r>
            <a:r>
              <a:rPr lang="en-US" b="1" dirty="0" err="1">
                <a:latin typeface="Consolas" panose="020B0609020204030204" pitchFamily="49" charset="0"/>
              </a:rPr>
              <a:t>name:str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type:str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size:int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 err="1">
                <a:latin typeface="Consolas" panose="020B0609020204030204" pitchFamily="49" charset="0"/>
              </a:rPr>
              <a:t>add_item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item_name:str</a:t>
            </a:r>
            <a:r>
              <a:rPr lang="en-US" b="1" dirty="0">
                <a:latin typeface="Consolas" panose="020B0609020204030204" pitchFamily="49" charset="0"/>
              </a:rPr>
              <a:t>)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 err="1">
                <a:latin typeface="Consolas" panose="020B0609020204030204" pitchFamily="49" charset="0"/>
              </a:rPr>
              <a:t>remove_item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item_name:str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amount:int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__</a:t>
            </a:r>
            <a:r>
              <a:rPr lang="en-US" b="1" dirty="0" err="1">
                <a:latin typeface="Consolas" panose="020B0609020204030204" pitchFamily="49" charset="0"/>
              </a:rPr>
              <a:t>repr</a:t>
            </a:r>
            <a:r>
              <a:rPr lang="en-US" b="1" dirty="0">
                <a:latin typeface="Consolas" panose="020B0609020204030204" pitchFamily="49" charset="0"/>
              </a:rPr>
              <a:t>__()</a:t>
            </a:r>
            <a:endParaRPr lang="bg-BG" b="1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80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751C6-716A-4671-88EC-DD525DFE7A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84808" y="1404000"/>
            <a:ext cx="6022383" cy="4858354"/>
          </a:xfrm>
        </p:spPr>
        <p:txBody>
          <a:bodyPr/>
          <a:lstStyle/>
          <a:p>
            <a:r>
              <a:rPr lang="en-US" sz="1800" dirty="0"/>
              <a:t>class Store:</a:t>
            </a:r>
          </a:p>
          <a:p>
            <a:r>
              <a:rPr lang="en-US" sz="1800" dirty="0"/>
              <a:t>    def __</a:t>
            </a:r>
            <a:r>
              <a:rPr lang="en-US" sz="1800" dirty="0" err="1"/>
              <a:t>init</a:t>
            </a:r>
            <a:r>
              <a:rPr lang="en-US" sz="1800" dirty="0"/>
              <a:t>__(self, name, type, capacity):</a:t>
            </a:r>
          </a:p>
          <a:p>
            <a:r>
              <a:rPr lang="en-US" sz="1800" dirty="0"/>
              <a:t>        pass</a:t>
            </a:r>
          </a:p>
          <a:p>
            <a:r>
              <a:rPr lang="en-US" sz="1800" dirty="0"/>
              <a:t>    </a:t>
            </a:r>
          </a:p>
          <a:p>
            <a:r>
              <a:rPr lang="en-US" sz="1800" dirty="0"/>
              <a:t>    </a:t>
            </a:r>
            <a:r>
              <a:rPr lang="en-US" sz="1800" dirty="0">
                <a:solidFill>
                  <a:schemeClr val="bg1"/>
                </a:solidFill>
              </a:rPr>
              <a:t>@</a:t>
            </a:r>
            <a:r>
              <a:rPr lang="en-US" sz="1800" dirty="0" err="1">
                <a:solidFill>
                  <a:schemeClr val="bg1"/>
                </a:solidFill>
              </a:rPr>
              <a:t>classmethod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/>
              <a:t>    def </a:t>
            </a:r>
            <a:r>
              <a:rPr lang="en-US" sz="1800" dirty="0" err="1"/>
              <a:t>from_size</a:t>
            </a:r>
            <a:r>
              <a:rPr lang="en-US" sz="1800" dirty="0"/>
              <a:t>(</a:t>
            </a:r>
            <a:r>
              <a:rPr lang="en-US" sz="1800" dirty="0" err="1"/>
              <a:t>cls</a:t>
            </a:r>
            <a:r>
              <a:rPr lang="en-US" sz="1800" dirty="0"/>
              <a:t>, name, type, size):</a:t>
            </a:r>
          </a:p>
          <a:p>
            <a:r>
              <a:rPr lang="en-US" sz="1800" dirty="0"/>
              <a:t>        pass</a:t>
            </a:r>
          </a:p>
          <a:p>
            <a:endParaRPr lang="en-US" sz="1800" dirty="0"/>
          </a:p>
          <a:p>
            <a:r>
              <a:rPr lang="en-US" sz="1800" dirty="0"/>
              <a:t>    def </a:t>
            </a:r>
            <a:r>
              <a:rPr lang="en-US" sz="1800" dirty="0" err="1"/>
              <a:t>add_item</a:t>
            </a:r>
            <a:r>
              <a:rPr lang="en-US" sz="1800" dirty="0"/>
              <a:t>(self, </a:t>
            </a:r>
            <a:r>
              <a:rPr lang="en-US" sz="1800" dirty="0" err="1"/>
              <a:t>item_name</a:t>
            </a:r>
            <a:r>
              <a:rPr lang="en-US" sz="1800" dirty="0"/>
              <a:t>):</a:t>
            </a:r>
          </a:p>
          <a:p>
            <a:r>
              <a:rPr lang="en-US" sz="1800" dirty="0"/>
              <a:t>        pass</a:t>
            </a:r>
          </a:p>
          <a:p>
            <a:endParaRPr lang="en-US" sz="1800" dirty="0"/>
          </a:p>
          <a:p>
            <a:r>
              <a:rPr lang="en-US" sz="1800" dirty="0"/>
              <a:t>    def </a:t>
            </a:r>
            <a:r>
              <a:rPr lang="en-US" sz="1800" dirty="0" err="1"/>
              <a:t>remove_item</a:t>
            </a:r>
            <a:r>
              <a:rPr lang="en-US" sz="1800" dirty="0"/>
              <a:t>(self, </a:t>
            </a:r>
            <a:r>
              <a:rPr lang="en-US" sz="1800" dirty="0" err="1"/>
              <a:t>item_name</a:t>
            </a:r>
            <a:r>
              <a:rPr lang="en-US" sz="1800" dirty="0"/>
              <a:t>, count):</a:t>
            </a:r>
          </a:p>
          <a:p>
            <a:r>
              <a:rPr lang="en-US" sz="1800" dirty="0"/>
              <a:t>        pass</a:t>
            </a:r>
          </a:p>
          <a:p>
            <a:endParaRPr lang="en-US" sz="1800" dirty="0"/>
          </a:p>
          <a:p>
            <a:r>
              <a:rPr lang="en-US" sz="1800" dirty="0"/>
              <a:t>    def __</a:t>
            </a:r>
            <a:r>
              <a:rPr lang="en-US" sz="1800" dirty="0" err="1"/>
              <a:t>repr</a:t>
            </a:r>
            <a:r>
              <a:rPr lang="en-US" sz="1800" dirty="0"/>
              <a:t>__(self):</a:t>
            </a:r>
          </a:p>
          <a:p>
            <a:r>
              <a:rPr lang="en-US" sz="1800" dirty="0"/>
              <a:t>        pass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Skeleton: Store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665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338C-456F-4F67-8710-F94574777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Follow the instructions in the lab document and create a class called </a:t>
            </a:r>
            <a:r>
              <a:rPr lang="en-US" b="1" dirty="0">
                <a:latin typeface="Consolas" panose="020B0609020204030204" pitchFamily="49" charset="0"/>
              </a:rPr>
              <a:t>Integer</a:t>
            </a:r>
            <a:r>
              <a:rPr lang="en-US" dirty="0"/>
              <a:t> with the following methods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 err="1">
                <a:latin typeface="Consolas" panose="020B0609020204030204" pitchFamily="49" charset="0"/>
              </a:rPr>
              <a:t>from_float</a:t>
            </a:r>
            <a:r>
              <a:rPr lang="en-US" b="1" dirty="0">
                <a:latin typeface="Consolas" panose="020B0609020204030204" pitchFamily="49" charset="0"/>
              </a:rPr>
              <a:t>(value)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 err="1">
                <a:latin typeface="Consolas" panose="020B0609020204030204" pitchFamily="49" charset="0"/>
              </a:rPr>
              <a:t>from_roman</a:t>
            </a:r>
            <a:r>
              <a:rPr lang="en-US" b="1" dirty="0">
                <a:latin typeface="Consolas" panose="020B0609020204030204" pitchFamily="49" charset="0"/>
              </a:rPr>
              <a:t>(value)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 err="1">
                <a:latin typeface="Consolas" panose="020B0609020204030204" pitchFamily="49" charset="0"/>
              </a:rPr>
              <a:t>from_string</a:t>
            </a:r>
            <a:r>
              <a:rPr lang="en-US" b="1" dirty="0">
                <a:latin typeface="Consolas" panose="020B0609020204030204" pitchFamily="49" charset="0"/>
              </a:rPr>
              <a:t>(value)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add(integer)</a:t>
            </a:r>
            <a:endParaRPr lang="bg-BG" b="1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Integer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4723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Skeleton: Integer 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312638-1E4A-4ECA-A87E-C9FA871639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15856" y="1215448"/>
            <a:ext cx="5160288" cy="5440052"/>
          </a:xfrm>
        </p:spPr>
        <p:txBody>
          <a:bodyPr/>
          <a:lstStyle/>
          <a:p>
            <a:r>
              <a:rPr lang="en-US" sz="1800" dirty="0"/>
              <a:t>class Integer:</a:t>
            </a:r>
          </a:p>
          <a:p>
            <a:r>
              <a:rPr lang="en-US" sz="1800" dirty="0"/>
              <a:t>    def __</a:t>
            </a:r>
            <a:r>
              <a:rPr lang="en-US" sz="1800" dirty="0" err="1"/>
              <a:t>init</a:t>
            </a:r>
            <a:r>
              <a:rPr lang="en-US" sz="1800" dirty="0"/>
              <a:t>__(self, value):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self.value</a:t>
            </a:r>
            <a:r>
              <a:rPr lang="en-US" sz="1800" dirty="0"/>
              <a:t> = value</a:t>
            </a:r>
          </a:p>
          <a:p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>
                <a:solidFill>
                  <a:schemeClr val="bg1"/>
                </a:solidFill>
              </a:rPr>
              <a:t>@</a:t>
            </a:r>
            <a:r>
              <a:rPr lang="en-US" sz="1800" dirty="0" err="1">
                <a:solidFill>
                  <a:schemeClr val="bg1"/>
                </a:solidFill>
              </a:rPr>
              <a:t>classmethod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/>
              <a:t>    def </a:t>
            </a:r>
            <a:r>
              <a:rPr lang="en-US" sz="1800" dirty="0" err="1"/>
              <a:t>from_float</a:t>
            </a:r>
            <a:r>
              <a:rPr lang="en-US" sz="1800" dirty="0"/>
              <a:t>(</a:t>
            </a:r>
            <a:r>
              <a:rPr lang="en-US" sz="1800" dirty="0" err="1"/>
              <a:t>cls</a:t>
            </a:r>
            <a:r>
              <a:rPr lang="en-US" sz="1800" dirty="0"/>
              <a:t>, </a:t>
            </a:r>
            <a:r>
              <a:rPr lang="en-US" sz="1800" dirty="0" err="1"/>
              <a:t>float_value</a:t>
            </a:r>
            <a:r>
              <a:rPr lang="en-US" sz="1800" dirty="0"/>
              <a:t>):</a:t>
            </a:r>
          </a:p>
          <a:p>
            <a:r>
              <a:rPr lang="en-US" sz="1800" dirty="0"/>
              <a:t>        pass</a:t>
            </a:r>
          </a:p>
          <a:p>
            <a:r>
              <a:rPr lang="en-US" sz="1800" dirty="0"/>
              <a:t>    </a:t>
            </a:r>
          </a:p>
          <a:p>
            <a:r>
              <a:rPr lang="en-US" sz="1800" dirty="0"/>
              <a:t>    </a:t>
            </a:r>
            <a:r>
              <a:rPr lang="en-US" sz="1800" dirty="0">
                <a:solidFill>
                  <a:schemeClr val="bg1"/>
                </a:solidFill>
              </a:rPr>
              <a:t>@</a:t>
            </a:r>
            <a:r>
              <a:rPr lang="en-US" sz="1800" dirty="0" err="1">
                <a:solidFill>
                  <a:schemeClr val="bg1"/>
                </a:solidFill>
              </a:rPr>
              <a:t>classmethod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/>
              <a:t>    def </a:t>
            </a:r>
            <a:r>
              <a:rPr lang="en-US" sz="1800" dirty="0" err="1"/>
              <a:t>from_roman</a:t>
            </a:r>
            <a:r>
              <a:rPr lang="en-US" sz="1800" dirty="0"/>
              <a:t>(</a:t>
            </a:r>
            <a:r>
              <a:rPr lang="en-US" sz="1800" dirty="0" err="1"/>
              <a:t>cls</a:t>
            </a:r>
            <a:r>
              <a:rPr lang="en-US" sz="1800" dirty="0"/>
              <a:t>, value):</a:t>
            </a:r>
          </a:p>
          <a:p>
            <a:r>
              <a:rPr lang="en-US" sz="1800" dirty="0"/>
              <a:t>        pass</a:t>
            </a:r>
          </a:p>
          <a:p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>
                <a:solidFill>
                  <a:schemeClr val="bg1"/>
                </a:solidFill>
              </a:rPr>
              <a:t>@</a:t>
            </a:r>
            <a:r>
              <a:rPr lang="en-US" sz="1800" dirty="0" err="1">
                <a:solidFill>
                  <a:schemeClr val="bg1"/>
                </a:solidFill>
              </a:rPr>
              <a:t>classmethod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/>
              <a:t>    def </a:t>
            </a:r>
            <a:r>
              <a:rPr lang="en-US" sz="1800" dirty="0" err="1"/>
              <a:t>from_string</a:t>
            </a:r>
            <a:r>
              <a:rPr lang="en-US" sz="1800" dirty="0"/>
              <a:t>(</a:t>
            </a:r>
            <a:r>
              <a:rPr lang="en-US" sz="1800" dirty="0" err="1"/>
              <a:t>cls</a:t>
            </a:r>
            <a:r>
              <a:rPr lang="en-US" sz="1800" dirty="0"/>
              <a:t>, value):</a:t>
            </a:r>
          </a:p>
          <a:p>
            <a:r>
              <a:rPr lang="en-US" sz="1800" dirty="0"/>
              <a:t>        pass</a:t>
            </a:r>
          </a:p>
          <a:p>
            <a:endParaRPr lang="en-US" sz="1800" dirty="0"/>
          </a:p>
          <a:p>
            <a:r>
              <a:rPr lang="en-US" sz="1800" dirty="0"/>
              <a:t>    def add(self, num):</a:t>
            </a:r>
          </a:p>
          <a:p>
            <a:r>
              <a:rPr lang="en-US" sz="1800" dirty="0"/>
              <a:t>        pass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226807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Attributes and the __</a:t>
            </a:r>
            <a:r>
              <a:rPr lang="en-US" dirty="0" err="1"/>
              <a:t>dict</a:t>
            </a:r>
            <a:r>
              <a:rPr lang="en-US" dirty="0"/>
              <a:t>__</a:t>
            </a:r>
          </a:p>
          <a:p>
            <a:r>
              <a:rPr lang="en-US" dirty="0"/>
              <a:t>Built-in Functions for Accessing Attributes</a:t>
            </a:r>
          </a:p>
          <a:p>
            <a:r>
              <a:rPr lang="en-US" dirty="0"/>
              <a:t>Static and Class Methods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338C-456F-4F67-8710-F94574777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Follow the instructions in the lab document and create a class called </a:t>
            </a:r>
            <a:r>
              <a:rPr lang="en-US" b="1" dirty="0">
                <a:latin typeface="Consolas" panose="020B0609020204030204" pitchFamily="49" charset="0"/>
              </a:rPr>
              <a:t>Calculator</a:t>
            </a:r>
            <a:r>
              <a:rPr lang="en-US" dirty="0"/>
              <a:t> with the following </a:t>
            </a:r>
            <a:r>
              <a:rPr lang="en-US" b="1" dirty="0"/>
              <a:t>static</a:t>
            </a:r>
            <a:r>
              <a:rPr lang="en-US" dirty="0"/>
              <a:t> methods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add(*</a:t>
            </a:r>
            <a:r>
              <a:rPr lang="en-US" b="1" dirty="0" err="1"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multiply(*</a:t>
            </a:r>
            <a:r>
              <a:rPr lang="en-US" b="1" dirty="0" err="1"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divide(*</a:t>
            </a:r>
            <a:r>
              <a:rPr lang="en-US" b="1" dirty="0" err="1"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subtract(*</a:t>
            </a:r>
            <a:r>
              <a:rPr lang="en-US" b="1" dirty="0" err="1"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938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751C6-716A-4671-88EC-DD525DFE7A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31117" y="1281556"/>
            <a:ext cx="4529766" cy="5373944"/>
          </a:xfrm>
        </p:spPr>
        <p:txBody>
          <a:bodyPr/>
          <a:lstStyle/>
          <a:p>
            <a:r>
              <a:rPr lang="en-US" sz="2000" dirty="0"/>
              <a:t>class Calculator: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staticmethod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/>
              <a:t>    def add(*</a:t>
            </a:r>
            <a:r>
              <a:rPr lang="en-US" sz="2000" dirty="0" err="1"/>
              <a:t>args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pass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staticmethod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/>
              <a:t>    def multiply(*</a:t>
            </a:r>
            <a:r>
              <a:rPr lang="en-US" sz="2000" dirty="0" err="1"/>
              <a:t>args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pass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staticmethod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/>
              <a:t>    def divide(*</a:t>
            </a:r>
            <a:r>
              <a:rPr lang="en-US" sz="2000" dirty="0" err="1"/>
              <a:t>args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pass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staticmethod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/>
              <a:t>    def subtract(*</a:t>
            </a:r>
            <a:r>
              <a:rPr lang="en-US" sz="2000" dirty="0" err="1"/>
              <a:t>args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pass</a:t>
            </a:r>
            <a:endParaRPr lang="bg-BG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Skeleton: Calculator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657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6"/>
            <a:ext cx="8446247" cy="4752708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indent="-452438">
              <a:buClr>
                <a:schemeClr val="bg2"/>
              </a:buClr>
            </a:pPr>
            <a:r>
              <a:rPr lang="en-US" dirty="0"/>
              <a:t>Attributes of a class can be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accessed</a:t>
            </a:r>
            <a:r>
              <a:rPr lang="en-US" dirty="0"/>
              <a:t> using the built-in functions</a:t>
            </a: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static method </a:t>
            </a:r>
            <a:r>
              <a:rPr lang="en-US" dirty="0"/>
              <a:t>is a method that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knows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nothing </a:t>
            </a:r>
            <a:r>
              <a:rPr lang="en-US" dirty="0"/>
              <a:t>about the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</a:t>
            </a:r>
            <a:r>
              <a:rPr lang="en-US" dirty="0"/>
              <a:t> or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</a:t>
            </a:r>
            <a:r>
              <a:rPr lang="en-US" dirty="0"/>
              <a:t> it is called on</a:t>
            </a:r>
            <a:endParaRPr lang="bg-BG" b="1" dirty="0">
              <a:solidFill>
                <a:schemeClr val="bg1"/>
              </a:solidFill>
            </a:endParaRP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 method</a:t>
            </a:r>
            <a:r>
              <a:rPr lang="en-US" dirty="0"/>
              <a:t>, on the other hand, is a method that gets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passed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</a:t>
            </a:r>
            <a:r>
              <a:rPr lang="en-US" dirty="0"/>
              <a:t> it was called on</a:t>
            </a:r>
            <a:r>
              <a:rPr lang="bg-BG" dirty="0"/>
              <a:t> (</a:t>
            </a:r>
            <a:r>
              <a:rPr lang="en-US" dirty="0"/>
              <a:t>or instance</a:t>
            </a:r>
            <a:r>
              <a:rPr lang="bg-BG" dirty="0"/>
              <a:t>)</a:t>
            </a:r>
            <a:endParaRPr lang="en-US" dirty="0"/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4794F7-2FD1-48D4-B001-884992679F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Attributes and the __</a:t>
            </a:r>
            <a:r>
              <a:rPr lang="en-US" dirty="0" err="1"/>
              <a:t>dict</a:t>
            </a:r>
            <a:r>
              <a:rPr lang="en-US" dirty="0"/>
              <a:t>__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5E1A66-8BE3-450F-B0EB-6C27530216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F13A3-17E8-4CFD-82F6-59C0D2E5A154}"/>
              </a:ext>
            </a:extLst>
          </p:cNvPr>
          <p:cNvSpPr/>
          <p:nvPr/>
        </p:nvSpPr>
        <p:spPr>
          <a:xfrm>
            <a:off x="4778171" y="2079000"/>
            <a:ext cx="2635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</a:t>
            </a:r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dict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269341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6AD73-DC98-4828-A20A-729443A1E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special attribute of every module is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dict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This is the dictionary containing the module's symbol table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dictionary or other mapping object used to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an object's (writable)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224D0E-99C9-4EF9-BC40-263386E1F4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889000"/>
            <a:ext cx="3240000" cy="649766"/>
          </a:xfrm>
        </p:spPr>
        <p:txBody>
          <a:bodyPr/>
          <a:lstStyle/>
          <a:p>
            <a:r>
              <a:rPr lang="en-US" sz="2800" dirty="0"/>
              <a:t>object.__</a:t>
            </a:r>
            <a:r>
              <a:rPr lang="en-US" sz="2800" dirty="0" err="1"/>
              <a:t>dict</a:t>
            </a:r>
            <a:r>
              <a:rPr lang="en-US" sz="2800" dirty="0"/>
              <a:t>__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4D29B-9077-4970-BFA7-4F0E1302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the __</a:t>
            </a:r>
            <a:r>
              <a:rPr lang="en-US" dirty="0" err="1"/>
              <a:t>dict</a:t>
            </a:r>
            <a:r>
              <a:rPr lang="en-US" dirty="0"/>
              <a:t>__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344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224D0E-99C9-4EF9-BC40-263386E1F4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1449000"/>
            <a:ext cx="10980000" cy="4853930"/>
          </a:xfrm>
        </p:spPr>
        <p:txBody>
          <a:bodyPr/>
          <a:lstStyle/>
          <a:p>
            <a:r>
              <a:rPr lang="en-US" sz="2400" dirty="0"/>
              <a:t>class </a:t>
            </a:r>
            <a:r>
              <a:rPr lang="en-US" sz="2400" dirty="0" err="1"/>
              <a:t>MyClass</a:t>
            </a:r>
            <a:r>
              <a:rPr lang="en-US" sz="2400" dirty="0"/>
              <a:t>(object):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class_variable</a:t>
            </a:r>
            <a:r>
              <a:rPr lang="en-US" sz="2400" dirty="0"/>
              <a:t> = 1</a:t>
            </a:r>
          </a:p>
          <a:p>
            <a:endParaRPr lang="en-US" sz="2400" dirty="0"/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</a:t>
            </a:r>
            <a:r>
              <a:rPr lang="en-US" sz="2400" dirty="0" err="1"/>
              <a:t>i_var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self.instance_variable</a:t>
            </a:r>
            <a:r>
              <a:rPr lang="en-US" sz="2400" dirty="0"/>
              <a:t> = </a:t>
            </a:r>
            <a:r>
              <a:rPr lang="en-US" sz="2400" dirty="0" err="1"/>
              <a:t>i_var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foo = </a:t>
            </a:r>
            <a:r>
              <a:rPr lang="en-US" sz="2400" dirty="0" err="1"/>
              <a:t>MyClass</a:t>
            </a:r>
            <a:r>
              <a:rPr lang="en-US" sz="2400" dirty="0"/>
              <a:t>(2)</a:t>
            </a:r>
          </a:p>
          <a:p>
            <a:r>
              <a:rPr lang="en-US" sz="2400" dirty="0"/>
              <a:t>bar = </a:t>
            </a:r>
            <a:r>
              <a:rPr lang="en-US" sz="2400" dirty="0" err="1"/>
              <a:t>MyClass</a:t>
            </a:r>
            <a:r>
              <a:rPr lang="en-US" sz="2400" dirty="0"/>
              <a:t>(3)</a:t>
            </a:r>
          </a:p>
          <a:p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MyClass</a:t>
            </a:r>
            <a:r>
              <a:rPr lang="en-US" sz="2400" dirty="0"/>
              <a:t>.__</a:t>
            </a:r>
            <a:r>
              <a:rPr lang="en-US" sz="2400" dirty="0" err="1"/>
              <a:t>dict</a:t>
            </a:r>
            <a:r>
              <a:rPr lang="en-US" sz="2400" dirty="0"/>
              <a:t>__) </a:t>
            </a:r>
            <a:r>
              <a:rPr lang="en-US" sz="2400" i="1" dirty="0">
                <a:solidFill>
                  <a:schemeClr val="accent2"/>
                </a:solidFill>
              </a:rPr>
              <a:t># {'__module__': '__main__', ... }</a:t>
            </a:r>
          </a:p>
          <a:p>
            <a:r>
              <a:rPr lang="en-US" sz="2400" dirty="0"/>
              <a:t>print(foo.__</a:t>
            </a:r>
            <a:r>
              <a:rPr lang="en-US" sz="2400" dirty="0" err="1"/>
              <a:t>dict</a:t>
            </a:r>
            <a:r>
              <a:rPr lang="en-US" sz="2400" dirty="0"/>
              <a:t>__)     </a:t>
            </a:r>
            <a:r>
              <a:rPr lang="en-US" sz="2400" i="1" dirty="0">
                <a:solidFill>
                  <a:schemeClr val="accent2"/>
                </a:solidFill>
              </a:rPr>
              <a:t># { '</a:t>
            </a:r>
            <a:r>
              <a:rPr lang="en-US" sz="2400" i="1" dirty="0" err="1">
                <a:solidFill>
                  <a:schemeClr val="accent2"/>
                </a:solidFill>
              </a:rPr>
              <a:t>instance_variable</a:t>
            </a:r>
            <a:r>
              <a:rPr lang="en-US" sz="2400" i="1" dirty="0">
                <a:solidFill>
                  <a:schemeClr val="accent2"/>
                </a:solidFill>
              </a:rPr>
              <a:t>': 2 }</a:t>
            </a:r>
          </a:p>
          <a:p>
            <a:r>
              <a:rPr lang="en-US" sz="2400" dirty="0"/>
              <a:t>print(bar.__</a:t>
            </a:r>
            <a:r>
              <a:rPr lang="en-US" sz="2400" dirty="0" err="1"/>
              <a:t>dict</a:t>
            </a:r>
            <a:r>
              <a:rPr lang="en-US" sz="2400" dirty="0"/>
              <a:t>__)     </a:t>
            </a:r>
            <a:r>
              <a:rPr lang="en-US" sz="2400" i="1" dirty="0">
                <a:solidFill>
                  <a:schemeClr val="accent2"/>
                </a:solidFill>
              </a:rPr>
              <a:t># { '</a:t>
            </a:r>
            <a:r>
              <a:rPr lang="en-US" sz="2400" i="1" dirty="0" err="1">
                <a:solidFill>
                  <a:schemeClr val="accent2"/>
                </a:solidFill>
              </a:rPr>
              <a:t>instance_variable</a:t>
            </a:r>
            <a:r>
              <a:rPr lang="en-US" sz="2400" i="1" dirty="0">
                <a:solidFill>
                  <a:schemeClr val="accent2"/>
                </a:solidFill>
              </a:rPr>
              <a:t>': 3 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4D29B-9077-4970-BFA7-4F0E1302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634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1CE877-72CC-4739-85A1-B6C5E89BC39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559175"/>
          </a:xfrm>
        </p:spPr>
        <p:txBody>
          <a:bodyPr/>
          <a:lstStyle/>
          <a:p>
            <a:r>
              <a:rPr lang="en-US" dirty="0"/>
              <a:t>Built-in Functions for Accessing Attributes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3FD277-939A-4B1A-9428-152363B1D7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AB751-67E7-4CAB-93CF-8BAC4E124D0A}"/>
              </a:ext>
            </a:extLst>
          </p:cNvPr>
          <p:cNvSpPr/>
          <p:nvPr/>
        </p:nvSpPr>
        <p:spPr>
          <a:xfrm>
            <a:off x="4994897" y="1224000"/>
            <a:ext cx="2202205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getattr</a:t>
            </a:r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hasattr</a:t>
            </a: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4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setattr</a:t>
            </a:r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delattr</a:t>
            </a: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  <a:endParaRPr 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283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4EFB3-589D-4431-BDA3-0D4CB20E0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Attributes of a class can also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using the following functions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- Used to access the attribute of object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- Used to check if an attribute exist or not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- Used to set an attribute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- Used to delete an attribute (if you are accessing the attribute after deleting it raises error "class has no attribute")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ED1D9D-6AA5-4E28-8E89-D1BB5D32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Functions for Accessing Attributes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5878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66D80B-8681-4090-9013-A8C8DD5BB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A55993-AD3E-4B07-841A-960AE0BB92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1328494"/>
            <a:ext cx="7034531" cy="5178506"/>
          </a:xfrm>
        </p:spPr>
        <p:txBody>
          <a:bodyPr/>
          <a:lstStyle/>
          <a:p>
            <a:r>
              <a:rPr lang="en-US" sz="2200" dirty="0"/>
              <a:t>class Employee:</a:t>
            </a:r>
          </a:p>
          <a:p>
            <a:r>
              <a:rPr lang="en-US" sz="2200" dirty="0"/>
              <a:t>    name = 'Harsh'</a:t>
            </a:r>
          </a:p>
          <a:p>
            <a:r>
              <a:rPr lang="en-US" sz="2200" dirty="0"/>
              <a:t>    salary = '25000'</a:t>
            </a:r>
          </a:p>
          <a:p>
            <a:endParaRPr lang="en-US" sz="2200" dirty="0"/>
          </a:p>
          <a:p>
            <a:r>
              <a:rPr lang="en-US" sz="2200" dirty="0"/>
              <a:t>    def show(self):</a:t>
            </a:r>
          </a:p>
          <a:p>
            <a:r>
              <a:rPr lang="en-US" sz="2200" dirty="0"/>
              <a:t>        print(self.name)</a:t>
            </a:r>
          </a:p>
          <a:p>
            <a:r>
              <a:rPr lang="en-US" sz="2200" dirty="0"/>
              <a:t>        print(</a:t>
            </a:r>
            <a:r>
              <a:rPr lang="en-US" sz="2200" dirty="0" err="1"/>
              <a:t>self.salary</a:t>
            </a:r>
            <a:r>
              <a:rPr lang="en-US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employee = Employee()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getattr</a:t>
            </a:r>
            <a:r>
              <a:rPr lang="en-US" sz="2200" dirty="0"/>
              <a:t>(employee, 'name'))</a:t>
            </a:r>
            <a:r>
              <a:rPr lang="bg-BG" sz="2200" dirty="0"/>
              <a:t>   </a:t>
            </a:r>
            <a:r>
              <a:rPr lang="en-US" sz="2200" i="1" dirty="0">
                <a:solidFill>
                  <a:schemeClr val="accent2"/>
                </a:solidFill>
              </a:rPr>
              <a:t># Harsh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hasattr</a:t>
            </a:r>
            <a:r>
              <a:rPr lang="en-US" sz="2200" dirty="0"/>
              <a:t>(employee, 'name'))   </a:t>
            </a:r>
            <a:r>
              <a:rPr lang="en-US" sz="2200" i="1" dirty="0">
                <a:solidFill>
                  <a:schemeClr val="accent2"/>
                </a:solidFill>
              </a:rPr>
              <a:t># True</a:t>
            </a:r>
          </a:p>
          <a:p>
            <a:r>
              <a:rPr lang="en-US" sz="2200" dirty="0" err="1"/>
              <a:t>setattr</a:t>
            </a:r>
            <a:r>
              <a:rPr lang="en-US" sz="2200" dirty="0"/>
              <a:t>(employee, 'height', 152)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getattr</a:t>
            </a:r>
            <a:r>
              <a:rPr lang="en-US" sz="2200" dirty="0"/>
              <a:t>(employee, 'height')) </a:t>
            </a:r>
            <a:r>
              <a:rPr lang="en-US" sz="2200" i="1" dirty="0">
                <a:solidFill>
                  <a:schemeClr val="accent2"/>
                </a:solidFill>
              </a:rPr>
              <a:t># 152</a:t>
            </a:r>
          </a:p>
          <a:p>
            <a:r>
              <a:rPr lang="en-US" sz="2200" dirty="0" err="1"/>
              <a:t>delattr</a:t>
            </a:r>
            <a:r>
              <a:rPr lang="en-US" sz="2200" dirty="0"/>
              <a:t>(Employee, 'salary')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682422-3528-4E3B-952E-D82C7473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83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4169</TotalTime>
  <Words>1358</Words>
  <Application>Microsoft Office PowerPoint</Application>
  <PresentationFormat>Widescreen</PresentationFormat>
  <Paragraphs>229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Attributes and Methods</vt:lpstr>
      <vt:lpstr>Table of Contents</vt:lpstr>
      <vt:lpstr>Have a Question?</vt:lpstr>
      <vt:lpstr>Attributes and the __dict__</vt:lpstr>
      <vt:lpstr>Attributes and the __dict__</vt:lpstr>
      <vt:lpstr>Example</vt:lpstr>
      <vt:lpstr>Built-in Functions for Accessing Attributes</vt:lpstr>
      <vt:lpstr>Built-in Functions for Accessing Attributes</vt:lpstr>
      <vt:lpstr>Example</vt:lpstr>
      <vt:lpstr>Static and Class Methods</vt:lpstr>
      <vt:lpstr>Static Methods</vt:lpstr>
      <vt:lpstr>Example: Static Methods</vt:lpstr>
      <vt:lpstr>Class Methods</vt:lpstr>
      <vt:lpstr>Example: Class Methods</vt:lpstr>
      <vt:lpstr>Practice</vt:lpstr>
      <vt:lpstr>Problem: Store</vt:lpstr>
      <vt:lpstr>Skeleton: Store </vt:lpstr>
      <vt:lpstr>Problem: Integer</vt:lpstr>
      <vt:lpstr>Skeleton: Integer </vt:lpstr>
      <vt:lpstr>Problem: Calculator</vt:lpstr>
      <vt:lpstr>Skeleton: Calculator 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Valentina Gocheva</cp:lastModifiedBy>
  <cp:revision>31</cp:revision>
  <dcterms:created xsi:type="dcterms:W3CDTF">2018-05-23T13:08:44Z</dcterms:created>
  <dcterms:modified xsi:type="dcterms:W3CDTF">2020-07-08T10:32:43Z</dcterms:modified>
  <cp:category>computer programming;programming;software development;software engineering</cp:category>
</cp:coreProperties>
</file>