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81" r:id="rId20"/>
    <p:sldId id="284" r:id="rId21"/>
    <p:sldId id="273" r:id="rId22"/>
    <p:sldId id="274" r:id="rId23"/>
    <p:sldId id="277" r:id="rId24"/>
    <p:sldId id="278" r:id="rId2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C91BAB-F3B0-4462-9BE0-6B454897A15E}">
          <p14:sldIdLst>
            <p14:sldId id="256"/>
            <p14:sldId id="257"/>
            <p14:sldId id="258"/>
          </p14:sldIdLst>
        </p14:section>
        <p14:section name="Inheritance" id="{5DD2F053-4D57-4BBF-B233-7F78F860DBD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orms of Inheritance" id="{CA78C1A6-05CA-4FE2-9644-92EBDA49B153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82"/>
            <p14:sldId id="281"/>
            <p14:sldId id="284"/>
          </p14:sldIdLst>
        </p14:section>
        <p14:section name="Conclusion" id="{293C1A56-79B1-4B02-9569-4BA9E47572FD}">
          <p14:sldIdLst>
            <p14:sldId id="273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8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67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8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8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0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0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0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4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234465"/>
                </a:solidFill>
                <a:latin typeface="+mj-lt"/>
                <a:cs typeface="Calibri" panose="020F0502020204030204" pitchFamily="34" charset="0"/>
              </a:rPr>
              <a:t>Inheritance</a:t>
            </a:r>
            <a:endParaRPr lang="en-US" sz="4800" b="0" strike="noStrike" spc="-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55880" y="1494000"/>
            <a:ext cx="5234400" cy="44992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Animal: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def eat(self):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"eating..."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Dog(Animal):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def bark(self):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 return "barking..."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dog = Dog()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print(dog.eat())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print(dog.bark())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Single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Single, Multiple and Multilevel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Single</a:t>
            </a:r>
            <a:r>
              <a:rPr lang="en-US" sz="3400" b="1" strike="noStrike" spc="-1" dirty="0"/>
              <a:t> </a:t>
            </a:r>
            <a:r>
              <a:rPr lang="en-US" sz="3400" spc="-1" dirty="0"/>
              <a:t>- </a:t>
            </a:r>
            <a:r>
              <a:rPr lang="en-GB" sz="3400" spc="-1" dirty="0"/>
              <a:t>when a child class inherits only a single parent class</a:t>
            </a:r>
            <a:endParaRPr lang="en-US" sz="3400" spc="-1" dirty="0"/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Multiple</a:t>
            </a:r>
            <a:r>
              <a:rPr lang="en-US" sz="3400" b="0" strike="noStrike" spc="-1" dirty="0"/>
              <a:t> </a:t>
            </a:r>
            <a:r>
              <a:rPr lang="en-US" sz="3400" spc="-1" dirty="0"/>
              <a:t>- w</a:t>
            </a:r>
            <a:r>
              <a:rPr lang="en-US" sz="3400" b="0" strike="noStrike" spc="-1" dirty="0"/>
              <a:t>hen a child inherits from multiple parent classes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Multilevel</a:t>
            </a:r>
            <a:r>
              <a:rPr lang="en-US" sz="3400" b="0" strike="noStrike" spc="-1" dirty="0"/>
              <a:t> </a:t>
            </a:r>
            <a:r>
              <a:rPr lang="en-US" sz="3400" spc="-1" dirty="0"/>
              <a:t>- w</a:t>
            </a:r>
            <a:r>
              <a:rPr lang="en-GB" sz="3400" spc="-1" dirty="0"/>
              <a:t>hen a child class becomes a parent class for another child class</a:t>
            </a:r>
          </a:p>
          <a:p>
            <a:pPr marL="3459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b="1" spc="-1" dirty="0">
                <a:solidFill>
                  <a:schemeClr val="bg1"/>
                </a:solidFill>
              </a:rPr>
              <a:t>Hierarchical</a:t>
            </a:r>
            <a:r>
              <a:rPr lang="en-GB" sz="3400" spc="-1" dirty="0"/>
              <a:t> - involves multiple inheritance from the same base or parent class</a:t>
            </a:r>
            <a:endParaRPr lang="en-US" sz="34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79" y="1282045"/>
            <a:ext cx="5876385" cy="539213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self.father_name = 'Taylor Evans'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Mother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self.mother_name = 'Bet Williams'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b="1" spc="-1" dirty="0">
                <a:latin typeface="Consolas" panose="020B0609020204030204" pitchFamily="49" charset="0"/>
              </a:rPr>
              <a:t>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Father, Mother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Father.__init__(self)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        Mother.__init__(self)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get_parent_info(self):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return f'Father: {self.father_name}, Mother: {self.mother_name}'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0FCD1AE-FAE5-4E0C-9CEC-401371D6068B}"/>
              </a:ext>
            </a:extLst>
          </p:cNvPr>
          <p:cNvSpPr/>
          <p:nvPr/>
        </p:nvSpPr>
        <p:spPr>
          <a:xfrm>
            <a:off x="6777528" y="1944871"/>
            <a:ext cx="4789160" cy="148412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child = Daughter()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print(child.get_parent_info())</a:t>
            </a:r>
          </a:p>
          <a:p>
            <a:pPr>
              <a:lnSpc>
                <a:spcPct val="105000"/>
              </a:lnSpc>
            </a:pPr>
            <a:r>
              <a:rPr lang="en-GB" b="1" i="1" strike="noStrike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Father: Taylor Evans, Mother: Bet Williams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D7F2EEE-13E0-4F53-B297-C0A1C460E0BB}"/>
              </a:ext>
            </a:extLst>
          </p:cNvPr>
          <p:cNvSpPr/>
          <p:nvPr/>
        </p:nvSpPr>
        <p:spPr bwMode="auto">
          <a:xfrm>
            <a:off x="4735816" y="4693955"/>
            <a:ext cx="4945512" cy="88200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constructors of both parent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Base: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self.name = 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get_name(self):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self.age = age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get_age(self):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self.age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(1)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(2)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923040" y="1269000"/>
            <a:ext cx="10344960" cy="48531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GrandChild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age, address):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super().__init__(name, age)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self.address = address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get_address(self):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self.address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grand_child = GrandChild("Grand Name", 19, "Address 15-17")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</a:t>
            </a:r>
            <a:r>
              <a:rPr lang="en-US" sz="2400" b="1" strike="noStrike" spc="-1" dirty="0">
                <a:solidFill>
                  <a:srgbClr val="234465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'Grand Name'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      </a:t>
            </a:r>
            <a:r>
              <a:rPr lang="en-US" sz="24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'19'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  </a:t>
            </a:r>
            <a:r>
              <a:rPr lang="en-US" sz="24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'Address 15-17'</a:t>
            </a: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Create three classes named </a:t>
            </a: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0" strike="noStrike" spc="-1" dirty="0"/>
              <a:t>, </a:t>
            </a:r>
            <a:r>
              <a:rPr lang="en-US" sz="34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400" b="0" strike="noStrike" spc="-1" dirty="0"/>
              <a:t> and </a:t>
            </a: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endParaRPr lang="en-US" sz="34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200" b="1" strike="noStrike" spc="-1" dirty="0"/>
              <a:t> </a:t>
            </a:r>
            <a:r>
              <a:rPr lang="en-US" sz="3200" b="0" strike="noStrike" spc="-1" dirty="0"/>
              <a:t>with a single public method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sleep()</a:t>
            </a:r>
            <a:r>
              <a:rPr lang="en-US" sz="3200" b="0" strike="noStrike" spc="-1" dirty="0"/>
              <a:t> that returns: "sleeping…"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200" b="1" strike="noStrike" spc="-1" dirty="0"/>
              <a:t> </a:t>
            </a:r>
            <a:r>
              <a:rPr lang="en-US" sz="3200" b="0" strike="noStrike" spc="-1" dirty="0"/>
              <a:t>with a single public method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get_fired()</a:t>
            </a:r>
            <a:r>
              <a:rPr lang="en-US" sz="3200" b="0" strike="noStrike" spc="-1" dirty="0"/>
              <a:t> that returns: "fired…"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200" b="1" strike="noStrike" spc="-1" dirty="0"/>
              <a:t> </a:t>
            </a:r>
            <a:r>
              <a:rPr lang="en-US" sz="3200" b="0" strike="noStrike" spc="-1" dirty="0"/>
              <a:t>with a single public method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teach()</a:t>
            </a:r>
            <a:r>
              <a:rPr lang="en-US" sz="3200" b="0" strike="noStrike" spc="-1" dirty="0"/>
              <a:t> that returns: "teaching…"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400" b="0" strike="noStrike" spc="-1" dirty="0"/>
              <a:t> should inherit from </a:t>
            </a: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0" strike="noStrike" spc="-1" dirty="0"/>
              <a:t> and</a:t>
            </a:r>
            <a:r>
              <a:rPr lang="en-US" sz="3400" b="1" strike="noStrike" spc="-1" dirty="0"/>
              <a:t>  </a:t>
            </a:r>
            <a:r>
              <a:rPr lang="en-US" sz="3400" b="1" spc="-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sleep(self):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"sleeping..."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Employee: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get_fired(self):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"fired..."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Teacher(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Person, Employee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teach(self):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>
                <a:ea typeface="Calibri"/>
              </a:rPr>
              <a:t>A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mixin</a:t>
            </a:r>
            <a:r>
              <a:rPr lang="en-GB" sz="3600" spc="-1" dirty="0">
                <a:ea typeface="Calibri"/>
              </a:rPr>
              <a:t> is a class that is implementing a specific set of features that is needed in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many different classes</a:t>
            </a:r>
            <a:endParaRPr lang="en-US" sz="3600" b="1" strike="noStrike" spc="-1" dirty="0">
              <a:solidFill>
                <a:schemeClr val="bg1"/>
              </a:solidFill>
              <a:ea typeface="Calibri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A mixin is a class which </a:t>
            </a:r>
            <a:r>
              <a:rPr lang="en-GB" sz="3600" b="1" spc="-1" dirty="0">
                <a:solidFill>
                  <a:schemeClr val="bg1"/>
                </a:solidFill>
              </a:rPr>
              <a:t>has no data</a:t>
            </a:r>
            <a:r>
              <a:rPr lang="en-GB" sz="3600" spc="-1" dirty="0"/>
              <a:t>, only methods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Mixins </a:t>
            </a:r>
            <a:r>
              <a:rPr lang="en-GB" sz="3600" b="1" spc="-1" dirty="0">
                <a:solidFill>
                  <a:schemeClr val="bg1"/>
                </a:solidFill>
              </a:rPr>
              <a:t>cannot be instantiated</a:t>
            </a:r>
            <a:r>
              <a:rPr lang="en-GB" sz="3600" b="1" spc="-1" dirty="0"/>
              <a:t> </a:t>
            </a:r>
            <a:r>
              <a:rPr lang="en-GB" sz="3600" spc="-1" dirty="0"/>
              <a:t>by themselves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We use mixins to </a:t>
            </a:r>
            <a:r>
              <a:rPr lang="en-GB" sz="3600" b="1" spc="-1" dirty="0">
                <a:solidFill>
                  <a:schemeClr val="bg1"/>
                </a:solidFill>
              </a:rPr>
              <a:t>extend functionality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4579524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GB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GB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__init__(self, position):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self.position = position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travel(self, destination):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Car(Vehicle):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latin typeface="Consolas" panose="020B0609020204030204" pitchFamily="49" charset="0"/>
              </a:rPr>
              <a:t>Clock</a:t>
            </a:r>
            <a:r>
              <a:rPr lang="en-GB" b="1" spc="-1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F5CD260-8861-4824-887A-A1814B576DC5}"/>
              </a:ext>
            </a:extLst>
          </p:cNvPr>
          <p:cNvSpPr/>
          <p:nvPr/>
        </p:nvSpPr>
        <p:spPr>
          <a:xfrm>
            <a:off x="5043340" y="1259640"/>
            <a:ext cx="6551628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RadioMixin():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def play_song_on_station(self, station_frequency):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return f'playing song on radio frequency {station_frequency}'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Car(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Vehicle, 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Clock(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A0AB594-61D9-4DD7-996F-A9A773B4D088}"/>
              </a:ext>
            </a:extLst>
          </p:cNvPr>
          <p:cNvSpPr/>
          <p:nvPr/>
        </p:nvSpPr>
        <p:spPr>
          <a:xfrm>
            <a:off x="341267" y="5099900"/>
            <a:ext cx="11253701" cy="155505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car = Car('Sofia')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clock = Clock()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print(car.play_song_on_station(95.0))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95.0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print(clock.play_song_on_station(100.3))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100.3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6920" y="1371600"/>
            <a:ext cx="9048600" cy="52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200" b="0" strike="noStrike" spc="-1" dirty="0"/>
              <a:t>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/>
              <a:t>Definition and Benefits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/>
              <a:t>Subclassing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/>
              <a:t>The </a:t>
            </a:r>
            <a:r>
              <a:rPr lang="en-US" sz="30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3000" b="0" strike="noStrike" spc="-1" dirty="0">
                <a:solidFill>
                  <a:schemeClr val="bg1"/>
                </a:solidFill>
              </a:rPr>
              <a:t> </a:t>
            </a:r>
            <a:r>
              <a:rPr lang="en-US" sz="3000" spc="-1" dirty="0"/>
              <a:t>m</a:t>
            </a:r>
            <a:r>
              <a:rPr lang="en-US" sz="3000" b="0" strike="noStrike" spc="-1" dirty="0"/>
              <a:t>ethod</a:t>
            </a: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200" b="0" strike="noStrike" spc="-1" dirty="0"/>
              <a:t>Forms of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/>
              <a:t>Single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strike="noStrike" spc="-1" dirty="0"/>
              <a:t>Multiple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spc="-1" dirty="0"/>
              <a:t>Multilevel Inheritance</a:t>
            </a:r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A0772-826F-487D-9E05-83BC8713A8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0390" y="4817097"/>
            <a:ext cx="5411220" cy="1771134"/>
          </a:xfrm>
        </p:spPr>
        <p:txBody>
          <a:bodyPr/>
          <a:lstStyle/>
          <a:p>
            <a:r>
              <a:rPr lang="en-GB" sz="2000" dirty="0"/>
              <a:t>class Car(</a:t>
            </a:r>
            <a:r>
              <a:rPr lang="en-GB" sz="2000" dirty="0">
                <a:solidFill>
                  <a:schemeClr val="bg1"/>
                </a:solidFill>
              </a:rPr>
              <a:t>Vehicle, RadioMixin</a:t>
            </a:r>
            <a:r>
              <a:rPr lang="en-GB" sz="2000" dirty="0"/>
              <a:t>):</a:t>
            </a:r>
          </a:p>
          <a:p>
            <a:r>
              <a:rPr lang="en-GB" sz="2000" dirty="0"/>
              <a:t>    pass</a:t>
            </a:r>
          </a:p>
          <a:p>
            <a:endParaRPr lang="en-GB" sz="2000" dirty="0"/>
          </a:p>
          <a:p>
            <a:r>
              <a:rPr lang="en-GB" sz="2000" dirty="0"/>
              <a:t>class Car(</a:t>
            </a:r>
            <a:r>
              <a:rPr lang="en-GB" sz="2000" dirty="0">
                <a:solidFill>
                  <a:schemeClr val="bg1"/>
                </a:solidFill>
              </a:rPr>
              <a:t>RadioMixin, Vehicle</a:t>
            </a:r>
            <a:r>
              <a:rPr lang="en-GB" sz="2000" dirty="0"/>
              <a:t>):</a:t>
            </a:r>
          </a:p>
          <a:p>
            <a:r>
              <a:rPr lang="en-GB" sz="2000" dirty="0"/>
              <a:t>    pass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84815-1AE5-48C1-A601-5DE340A72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48747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If the base class doesn’t define any of the variables that the mixins defines, we can use </a:t>
            </a:r>
            <a:r>
              <a:rPr lang="en-GB" b="1" dirty="0">
                <a:solidFill>
                  <a:schemeClr val="bg1"/>
                </a:solidFill>
              </a:rPr>
              <a:t>both codes</a:t>
            </a:r>
            <a:r>
              <a:rPr lang="en-GB" b="1" dirty="0"/>
              <a:t> </a:t>
            </a:r>
            <a:r>
              <a:rPr lang="en-GB" dirty="0"/>
              <a:t>below and get </a:t>
            </a:r>
            <a:r>
              <a:rPr lang="en-GB" b="1" dirty="0">
                <a:solidFill>
                  <a:schemeClr val="bg1"/>
                </a:solidFill>
              </a:rPr>
              <a:t>similar 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If you inherit </a:t>
            </a:r>
            <a:r>
              <a:rPr lang="en-GB" b="1" dirty="0">
                <a:solidFill>
                  <a:schemeClr val="bg1"/>
                </a:solidFill>
              </a:rPr>
              <a:t>multiple mixins </a:t>
            </a:r>
            <a:r>
              <a:rPr lang="en-GB" dirty="0"/>
              <a:t>to your class, it is important to remember the order which Python inherits these parents:</a:t>
            </a:r>
            <a:r>
              <a:rPr lang="en-GB" b="1" dirty="0"/>
              <a:t> </a:t>
            </a:r>
            <a:r>
              <a:rPr lang="en-GB" dirty="0"/>
              <a:t>make the </a:t>
            </a:r>
            <a:r>
              <a:rPr lang="en-GB" b="1" dirty="0">
                <a:solidFill>
                  <a:schemeClr val="bg1"/>
                </a:solidFill>
              </a:rPr>
              <a:t>highest to lowest </a:t>
            </a:r>
            <a:r>
              <a:rPr lang="en-GB" dirty="0"/>
              <a:t>from </a:t>
            </a:r>
            <a:r>
              <a:rPr lang="en-GB" b="1" dirty="0">
                <a:solidFill>
                  <a:schemeClr val="bg1"/>
                </a:solidFill>
              </a:rPr>
              <a:t>left to right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E8999-5DF9-40D4-ACF2-83E5C3C1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Mixins (2)</a:t>
            </a:r>
          </a:p>
        </p:txBody>
      </p:sp>
    </p:spTree>
    <p:extLst>
      <p:ext uri="{BB962C8B-B14F-4D97-AF65-F5344CB8AC3E}">
        <p14:creationId xmlns:p14="http://schemas.microsoft.com/office/powerpoint/2010/main" val="41338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98040" y="1828800"/>
            <a:ext cx="7811460" cy="456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rmAutofit fontScale="93000"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Inheritance</a:t>
            </a:r>
            <a:r>
              <a:rPr lang="en-US" sz="3200" b="0" strike="noStrike" spc="-1" dirty="0">
                <a:solidFill>
                  <a:srgbClr val="FFFFFF"/>
                </a:solidFill>
              </a:rPr>
              <a:t> is the capability to inherit the properties from some another class</a:t>
            </a:r>
            <a:endParaRPr lang="en-US" sz="32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FFFFFF"/>
                </a:solidFill>
              </a:rPr>
              <a:t>Provides </a:t>
            </a:r>
            <a:r>
              <a:rPr lang="en-US" sz="32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reusability</a:t>
            </a:r>
            <a:r>
              <a:rPr lang="en-US" sz="3200" b="0" strike="noStrike" spc="-1" dirty="0">
                <a:solidFill>
                  <a:srgbClr val="FFFFFF"/>
                </a:solidFill>
              </a:rPr>
              <a:t> and it is </a:t>
            </a:r>
            <a:r>
              <a:rPr lang="en-US" sz="32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transitive</a:t>
            </a:r>
            <a:endParaRPr lang="en-US" sz="3200" b="0" strike="noStrike" spc="-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FFFFFF"/>
                </a:solidFill>
              </a:rPr>
              <a:t>Subclass is the class that we inherit</a:t>
            </a:r>
            <a:endParaRPr lang="en-US" sz="32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super()</a:t>
            </a:r>
            <a:r>
              <a:rPr lang="en-US" sz="3200" b="0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0" strike="noStrike" spc="-1" dirty="0">
                <a:solidFill>
                  <a:srgbClr val="FFFFFF"/>
                </a:solidFill>
              </a:rPr>
              <a:t>method allows us to call methods of the superclass in your subclass</a:t>
            </a:r>
            <a:endParaRPr lang="en-US" sz="3200" b="0" strike="noStrike" spc="-1" dirty="0"/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en-US" sz="3400" b="1" strike="noStrike" spc="-1" dirty="0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</a:t>
            </a:r>
            <a:r>
              <a:rPr lang="en-US" sz="3400" b="0" strike="noStrike" spc="-1" dirty="0" err="1">
                <a:solidFill>
                  <a:srgbClr val="234465"/>
                </a:solidFill>
                <a:latin typeface="Calibri"/>
              </a:rPr>
              <a:t>SoftUni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Capability</a:t>
            </a:r>
            <a:r>
              <a:rPr lang="en-US" sz="4000" b="0" strike="noStrike" spc="-1" dirty="0">
                <a:solidFill>
                  <a:srgbClr val="234465"/>
                </a:solidFill>
                <a:latin typeface="Calibri"/>
              </a:rPr>
              <a:t> to Inherit Other Properties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Inheritance is the capability of one class to </a:t>
            </a:r>
            <a:r>
              <a:rPr lang="en-US" sz="3400" b="1" strike="noStrike" spc="-1" dirty="0">
                <a:solidFill>
                  <a:schemeClr val="bg1"/>
                </a:solidFill>
              </a:rPr>
              <a:t>inherit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the methods and properties from another class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Benefits of inheritance:</a:t>
            </a:r>
            <a:endParaRPr lang="en-US" sz="34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200" spc="-1" dirty="0"/>
              <a:t>Code </a:t>
            </a:r>
            <a:r>
              <a:rPr lang="en-GB" sz="3200" b="1" spc="-1" dirty="0">
                <a:solidFill>
                  <a:schemeClr val="bg1"/>
                </a:solidFill>
              </a:rPr>
              <a:t>reusability</a:t>
            </a:r>
            <a:r>
              <a:rPr lang="en-GB" sz="3200" b="1" spc="-1" dirty="0"/>
              <a:t>	</a:t>
            </a:r>
            <a:endParaRPr lang="en-US" sz="3200" b="1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spc="-1" dirty="0"/>
              <a:t>Add features to a class without modifying it</a:t>
            </a:r>
            <a:endParaRPr lang="bg-BG" sz="32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200" spc="-1" dirty="0"/>
              <a:t>It is </a:t>
            </a:r>
            <a:r>
              <a:rPr lang="en-GB" sz="3200" b="1" spc="-1" dirty="0">
                <a:solidFill>
                  <a:schemeClr val="bg1"/>
                </a:solidFill>
              </a:rPr>
              <a:t>transitive</a:t>
            </a:r>
            <a:r>
              <a:rPr lang="en-GB" sz="3200" spc="-1" dirty="0"/>
              <a:t> in nature</a:t>
            </a:r>
            <a:endParaRPr lang="en-US" sz="3200" spc="-1" dirty="0"/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Definition and Benefits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10987" y="1533377"/>
            <a:ext cx="5480511" cy="427508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def __init__(self, first_name, last_name):</a:t>
            </a: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    self.first_name = first_name</a:t>
            </a: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    self.last_name = last_name</a:t>
            </a:r>
          </a:p>
          <a:p>
            <a:pPr>
              <a:lnSpc>
                <a:spcPct val="105000"/>
              </a:lnSpc>
            </a:pPr>
            <a:endParaRPr lang="en-GB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def get_full_name(self):</a:t>
            </a: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    return f'{self.first_name} {self.last_name}'</a:t>
            </a:r>
          </a:p>
          <a:p>
            <a:pPr>
              <a:lnSpc>
                <a:spcPct val="105000"/>
              </a:lnSpc>
            </a:pPr>
            <a:endParaRPr lang="en-GB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0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class Student(</a:t>
            </a:r>
            <a:r>
              <a:rPr lang="en-GB" sz="20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GB" sz="20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000" b="1" spc="-1" dirty="0">
                <a:latin typeface="Consolas" panose="020B0609020204030204" pitchFamily="49" charset="0"/>
              </a:rPr>
              <a:t>    pass</a:t>
            </a:r>
            <a:endParaRPr lang="en-US" sz="2000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50528" y="2655000"/>
            <a:ext cx="5124220" cy="1548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i="1" strike="noStrike" spc="-1" dirty="0">
                <a:solidFill>
                  <a:srgbClr val="00B050"/>
                </a:solidFill>
                <a:latin typeface="Consolas"/>
              </a:rPr>
              <a:t># An Object of class Student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student = Student("John", "Smith")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print(student.get_full_name())</a:t>
            </a: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John Smith</a:t>
            </a:r>
            <a:endParaRPr lang="en-US" sz="2000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5950033" y="317646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3154938" y="5643800"/>
            <a:ext cx="2196000" cy="540000"/>
          </a:xfrm>
          <a:prstGeom prst="wedgeRoundRectCallout">
            <a:avLst>
              <a:gd name="adj1" fmla="val -52112"/>
              <a:gd name="adj2" fmla="val -766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The </a:t>
            </a:r>
            <a:r>
              <a:rPr lang="en-GB" sz="34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GB" sz="3400" spc="-1" dirty="0">
                <a:latin typeface="Consolas" panose="020B0609020204030204" pitchFamily="49" charset="0"/>
              </a:rPr>
              <a:t> </a:t>
            </a:r>
            <a:r>
              <a:rPr lang="en-US" sz="3400" spc="-1" dirty="0"/>
              <a:t>built-in </a:t>
            </a:r>
            <a:r>
              <a:rPr lang="en-GB" sz="3400" spc="-1" dirty="0"/>
              <a:t>returns a temporary object of the superclass 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</a:t>
            </a:r>
            <a:r>
              <a:rPr lang="en-US" sz="3400" b="0" strike="noStrike" spc="-1" dirty="0"/>
              <a:t>llows you to call methods of the </a:t>
            </a:r>
            <a:r>
              <a:rPr lang="en-US" sz="3400" b="1" strike="noStrike" spc="-1" dirty="0">
                <a:solidFill>
                  <a:schemeClr val="bg1"/>
                </a:solidFill>
              </a:rPr>
              <a:t>superclass</a:t>
            </a:r>
            <a:r>
              <a:rPr lang="en-US" sz="3400" b="0" strike="noStrike" spc="-1" dirty="0"/>
              <a:t> in your </a:t>
            </a:r>
            <a:r>
              <a:rPr lang="en-US" sz="3400" b="1" strike="noStrike" spc="-1" dirty="0">
                <a:solidFill>
                  <a:schemeClr val="bg1"/>
                </a:solidFill>
              </a:rPr>
              <a:t>subclass</a:t>
            </a:r>
            <a:endParaRPr lang="en-US" sz="3400" b="0" strike="noStrike" spc="-1" dirty="0">
              <a:solidFill>
                <a:schemeClr val="bg1"/>
              </a:solidFill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The primary use case of this is to </a:t>
            </a:r>
            <a:r>
              <a:rPr lang="en-US" sz="3400" b="1" strike="noStrike" spc="-1" dirty="0">
                <a:solidFill>
                  <a:schemeClr val="bg1"/>
                </a:solidFill>
              </a:rPr>
              <a:t>extend</a:t>
            </a:r>
            <a:r>
              <a:rPr lang="en-US" sz="3400" b="1" strike="noStrike" spc="-1" dirty="0"/>
              <a:t> </a:t>
            </a:r>
            <a:r>
              <a:rPr lang="en-GB" sz="3400" spc="-1" dirty="0"/>
              <a:t>the functionality of the inherited method</a:t>
            </a:r>
            <a:endParaRPr lang="en-US" sz="3400" strike="noStrike" spc="-1" dirty="0"/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5660" y="1564414"/>
            <a:ext cx="7095447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self.name = name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self.age = age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get_info(self):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</a:t>
            </a:r>
            <a:r>
              <a:rPr lang="en-GB" b="1" dirty="0">
                <a:latin typeface="Consolas"/>
              </a:rPr>
              <a:t>f'{self.name} is {self.age} years old.'</a:t>
            </a: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Student(Person):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age, student_id):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super()</a:t>
            </a:r>
            <a:r>
              <a:rPr lang="en-US" b="1" dirty="0">
                <a:latin typeface="Consolas"/>
              </a:rPr>
              <a:t>.__init__(name, age)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self.student_id = student_id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get_id(self):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self.student_id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F4657D78-9F56-46E8-B956-B86EDC29F42C}"/>
              </a:ext>
            </a:extLst>
          </p:cNvPr>
          <p:cNvSpPr/>
          <p:nvPr/>
        </p:nvSpPr>
        <p:spPr>
          <a:xfrm>
            <a:off x="7607531" y="1564414"/>
            <a:ext cx="4328809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superclass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person = Person("John", 25)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print(person.get_info())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'John is 25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subclass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student = Student("Leo", 20, 10035464)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'Leo is 20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print(student.get_id())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10035464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Create two classes named </a:t>
            </a: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0" strike="noStrike" spc="-1" dirty="0"/>
              <a:t> and </a:t>
            </a: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endParaRPr lang="en-US" sz="34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200" b="1" strike="noStrike" spc="-1" dirty="0"/>
              <a:t> </a:t>
            </a:r>
            <a:r>
              <a:rPr lang="en-US" sz="3200" b="0" strike="noStrike" spc="-1" dirty="0"/>
              <a:t>with a single public method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2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200" b="1" strike="noStrike" spc="-1" dirty="0"/>
              <a:t> </a:t>
            </a:r>
            <a:r>
              <a:rPr lang="en-US" sz="3200" b="0" strike="noStrike" spc="-1" dirty="0"/>
              <a:t>with a single public method </a:t>
            </a:r>
            <a:r>
              <a:rPr lang="en-US" sz="32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200" b="0" strike="noStrike" spc="-1" dirty="0"/>
              <a:t> that returns: "barking…"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0" strike="noStrike" spc="-1" dirty="0"/>
              <a:t> should inherit from  </a:t>
            </a: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4012</TotalTime>
  <Words>1467</Words>
  <Application>Microsoft Office PowerPoint</Application>
  <PresentationFormat>Widescreen</PresentationFormat>
  <Paragraphs>257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Mixins (2)</vt:lpstr>
      <vt:lpstr>PowerPoint Presentation</vt:lpstr>
      <vt:lpstr>PowerPoint Presentation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Dari94</cp:lastModifiedBy>
  <cp:revision>202</cp:revision>
  <dcterms:created xsi:type="dcterms:W3CDTF">2018-05-23T13:08:44Z</dcterms:created>
  <dcterms:modified xsi:type="dcterms:W3CDTF">2020-07-17T08:11:44Z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