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61" r:id="rId6"/>
    <p:sldId id="262" r:id="rId7"/>
    <p:sldId id="308" r:id="rId8"/>
    <p:sldId id="265" r:id="rId9"/>
    <p:sldId id="266" r:id="rId10"/>
    <p:sldId id="309" r:id="rId11"/>
    <p:sldId id="310" r:id="rId12"/>
    <p:sldId id="311" r:id="rId13"/>
    <p:sldId id="273" r:id="rId14"/>
    <p:sldId id="274" r:id="rId15"/>
    <p:sldId id="312" r:id="rId16"/>
    <p:sldId id="275" r:id="rId17"/>
    <p:sldId id="277" r:id="rId18"/>
    <p:sldId id="278" r:id="rId19"/>
    <p:sldId id="313" r:id="rId20"/>
    <p:sldId id="280" r:id="rId21"/>
    <p:sldId id="318" r:id="rId22"/>
    <p:sldId id="319" r:id="rId23"/>
    <p:sldId id="286" r:id="rId24"/>
    <p:sldId id="288" r:id="rId25"/>
    <p:sldId id="315" r:id="rId26"/>
    <p:sldId id="320" r:id="rId27"/>
    <p:sldId id="321" r:id="rId28"/>
    <p:sldId id="316" r:id="rId29"/>
    <p:sldId id="317" r:id="rId30"/>
    <p:sldId id="299" r:id="rId31"/>
    <p:sldId id="305" r:id="rId32"/>
    <p:sldId id="307" r:id="rId33"/>
    <p:sldId id="30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CB6513C-192A-4543-AC56-5302D0769BA7}">
          <p14:sldIdLst>
            <p14:sldId id="256"/>
            <p14:sldId id="257"/>
            <p14:sldId id="258"/>
          </p14:sldIdLst>
        </p14:section>
        <p14:section name="Single Responsibility" id="{FC3136F5-C6B4-4123-8A19-7112394C1E4A}">
          <p14:sldIdLst>
            <p14:sldId id="260"/>
            <p14:sldId id="261"/>
            <p14:sldId id="262"/>
            <p14:sldId id="308"/>
          </p14:sldIdLst>
        </p14:section>
        <p14:section name="Open/Closed" id="{5DCE372C-7508-4187-944E-9FB650AF477E}">
          <p14:sldIdLst>
            <p14:sldId id="265"/>
            <p14:sldId id="266"/>
            <p14:sldId id="309"/>
            <p14:sldId id="310"/>
            <p14:sldId id="311"/>
          </p14:sldIdLst>
        </p14:section>
        <p14:section name="Liskov Substitution" id="{4A7D73D4-E6EE-4FAD-8F9A-DB08D16F0E6F}">
          <p14:sldIdLst>
            <p14:sldId id="273"/>
            <p14:sldId id="274"/>
            <p14:sldId id="312"/>
            <p14:sldId id="275"/>
          </p14:sldIdLst>
        </p14:section>
        <p14:section name="Interface Segregation" id="{374427ED-6BE0-4681-9B4F-C66D5F9FD72F}">
          <p14:sldIdLst>
            <p14:sldId id="277"/>
            <p14:sldId id="278"/>
            <p14:sldId id="313"/>
            <p14:sldId id="280"/>
            <p14:sldId id="318"/>
            <p14:sldId id="319"/>
          </p14:sldIdLst>
        </p14:section>
        <p14:section name="Dependency Inversion" id="{74518695-D5BD-48ED-B03E-867F818F6FD3}">
          <p14:sldIdLst>
            <p14:sldId id="286"/>
            <p14:sldId id="288"/>
            <p14:sldId id="315"/>
            <p14:sldId id="320"/>
            <p14:sldId id="321"/>
            <p14:sldId id="316"/>
            <p14:sldId id="317"/>
          </p14:sldIdLst>
        </p14:section>
        <p14:section name="Conclusion" id="{EB44F28B-A80A-4606-AE06-B98C7B68CC1B}">
          <p14:sldIdLst>
            <p14:sldId id="299"/>
            <p14:sldId id="305"/>
            <p14:sldId id="307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77000" autoAdjust="0"/>
  </p:normalViewPr>
  <p:slideViewPr>
    <p:cSldViewPr showGuides="1">
      <p:cViewPr varScale="1">
        <p:scale>
          <a:sx n="100" d="100"/>
          <a:sy n="100" d="100"/>
        </p:scale>
        <p:origin x="942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6908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643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79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36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2573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6358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6131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880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53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483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833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498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616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26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829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21E314D-A319-4873-B5F8-D0C9A20835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ACFCF27-94AD-4AEC-AFE3-D9B1C662B5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76434B3-66E8-4BAD-8E3B-1BFCC85BDE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011B9BE-BBE9-4457-9ADD-D3A4CBBB64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9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1487EE7-5460-4C69-9CA2-76566B25B0F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667EFCF-CFA3-46DB-B2B3-757F7BC6C4E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C5A68C9-C727-422D-BA1A-288C975F371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3A5951B-A7A1-4149-846C-81539FD7F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AAD7AEC-3F0D-4EEC-B402-A8D0152171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DEC688D-0AE2-4348-AB37-B4D4CC945D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797AEB6-1676-41CE-A353-58F858844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761A625F-6B76-4CE9-95E6-54FF31357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40ABC56-E0DC-4709-87DC-682967462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20B15F5B-4DFE-4A80-8181-9E8050E968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94D6623-057A-44EB-9B3C-F8336B9E1B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A5A677D-7887-4680-8E2E-F0664B559B3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CB788D48-8367-4BC0-AB5D-6F3F0E7A44A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E2D9B7A-AF25-4433-B3A6-339043A4DD3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00C7F44-1841-497D-B850-0FC78545C6C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5E1B2BB-70E4-4BA8-820A-E498E5D31E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57262B-D180-4D80-B800-D87667AB982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8E532B5-1F39-435F-B510-FA9753E1F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2F4C387-76AB-4D01-84CF-8BEC5D9293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7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31916B7-19AD-489B-9737-8F35419FDD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7EC1958-9809-4EDC-96BF-2D4F49288A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85C31B7-6B70-4FEB-949F-881C31AFB81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AC9BE4D8-7D1D-426F-AF31-81F3E1799F5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E729F0B-9C2F-4BE4-B9E4-86DC56E6048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7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BFF6648-280E-4465-87E9-7261D50CB94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89E2059-AE4A-42C5-BC2E-ECBBBA0A5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B4BD16C-9B64-45D0-8A7C-DD44D9D4CE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37DC19-D972-410D-B363-8DF0327EB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6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E3AF8B4-585F-4869-ADDB-872C27EBC88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DCB0138-526E-44E0-A0D6-CB43C2755D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4632F9-A794-4D5A-AABB-5C1F2CC037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4916235-2BF3-4996-9C00-817EF124AC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7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C872A14-AA8A-4CA5-8D82-4A044AD1A8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76B3C7C-E0E8-4F13-9B21-2E4FF040F19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F0F684-052C-4E76-99D9-C22D799F340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0AB33A-9539-454E-8E98-CE66E4D3A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BADC9C5-03EE-4960-9508-B0439B802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Design Principles and Approaches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 Principles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594293" y="2493769"/>
            <a:ext cx="3028372" cy="1953094"/>
            <a:chOff x="3227294" y="2105457"/>
            <a:chExt cx="4849906" cy="3184530"/>
          </a:xfrm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Single Responsibility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Open/Closed</a:t>
              </a: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</a:t>
              </a: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Liskov substitution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Interface Segregation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0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439000"/>
            <a:ext cx="10949531" cy="3690535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        if self.average_grade &gt; 5:</a:t>
            </a:r>
          </a:p>
          <a:p>
            <a:r>
              <a:rPr lang="en-GB" sz="2400" dirty="0"/>
              <a:t>            return self.semester_tax * 0.4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noProof="1"/>
              <a:t>Let’s imagine that we want to make a 40% </a:t>
            </a:r>
            <a:r>
              <a:rPr lang="en-GB" b="1" noProof="1">
                <a:solidFill>
                  <a:schemeClr val="bg1"/>
                </a:solidFill>
              </a:rPr>
              <a:t>discount</a:t>
            </a:r>
            <a:r>
              <a:rPr lang="en-GB" noProof="1"/>
              <a:t> of the semester taxes to all students with </a:t>
            </a:r>
            <a:r>
              <a:rPr lang="en-GB" b="1" noProof="1">
                <a:solidFill>
                  <a:schemeClr val="bg1"/>
                </a:solidFill>
              </a:rPr>
              <a:t>grades above 5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(1)</a:t>
            </a:r>
          </a:p>
        </p:txBody>
      </p:sp>
    </p:spTree>
    <p:extLst>
      <p:ext uri="{BB962C8B-B14F-4D97-AF65-F5344CB8AC3E}">
        <p14:creationId xmlns:p14="http://schemas.microsoft.com/office/powerpoint/2010/main" val="2513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597" y="2291118"/>
            <a:ext cx="10840496" cy="4466132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        if self.average_grade &gt; 5:</a:t>
            </a:r>
          </a:p>
          <a:p>
            <a:r>
              <a:rPr lang="en-GB" sz="2400" dirty="0"/>
              <a:t>            return self.semester_tax * 0.4</a:t>
            </a:r>
          </a:p>
          <a:p>
            <a:r>
              <a:rPr lang="en-GB" sz="2400" dirty="0"/>
              <a:t>	elif self.average_grade &gt; 4:</a:t>
            </a:r>
          </a:p>
          <a:p>
            <a:r>
              <a:rPr lang="en-GB" sz="2400" dirty="0"/>
              <a:t>	    return self.semester_tax * 0.2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noProof="1"/>
              <a:t>Later we decide that we want to give 20% </a:t>
            </a:r>
            <a:r>
              <a:rPr lang="en-GB" b="1" noProof="1">
                <a:solidFill>
                  <a:schemeClr val="bg1"/>
                </a:solidFill>
              </a:rPr>
              <a:t>discount</a:t>
            </a:r>
            <a:r>
              <a:rPr lang="en-GB" noProof="1"/>
              <a:t> to students with </a:t>
            </a:r>
            <a:r>
              <a:rPr lang="en-GB" b="1" noProof="1">
                <a:solidFill>
                  <a:schemeClr val="bg1"/>
                </a:solidFill>
              </a:rPr>
              <a:t>grade above 4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(2)</a:t>
            </a:r>
          </a:p>
        </p:txBody>
      </p:sp>
    </p:spTree>
    <p:extLst>
      <p:ext uri="{BB962C8B-B14F-4D97-AF65-F5344CB8AC3E}">
        <p14:creationId xmlns:p14="http://schemas.microsoft.com/office/powerpoint/2010/main" val="13358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14E8F5-F2EE-4F94-A4D8-4C3D565D8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734" y="1224000"/>
            <a:ext cx="11667266" cy="5373944"/>
          </a:xfrm>
        </p:spPr>
        <p:txBody>
          <a:bodyPr/>
          <a:lstStyle/>
          <a:p>
            <a:r>
              <a:rPr lang="en-GB" sz="2000" dirty="0"/>
              <a:t>class StudentTaxes:</a:t>
            </a:r>
          </a:p>
          <a:p>
            <a:r>
              <a:rPr lang="en-GB" sz="2000" dirty="0"/>
              <a:t>    def __init__(self, name, semester_tax, average_grade):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self.semester_tax = semester_tax</a:t>
            </a:r>
          </a:p>
          <a:p>
            <a:r>
              <a:rPr lang="en-GB" sz="2000" dirty="0"/>
              <a:t>        self.average_grade = average_grade</a:t>
            </a:r>
          </a:p>
          <a:p>
            <a:endParaRPr lang="en-GB" sz="2000" dirty="0"/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if self.average_grade &gt; 5:</a:t>
            </a:r>
          </a:p>
          <a:p>
            <a:r>
              <a:rPr lang="en-GB" sz="2000" dirty="0"/>
              <a:t>            return self.semester_tax * 0.4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class AdditionalDiscount(StudentTaxes):</a:t>
            </a:r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super().get_discount()</a:t>
            </a:r>
          </a:p>
          <a:p>
            <a:r>
              <a:rPr lang="en-GB" sz="2000" dirty="0"/>
              <a:t>        if 4 &lt; self.average_grade &lt;= 5:</a:t>
            </a:r>
          </a:p>
          <a:p>
            <a:r>
              <a:rPr lang="en-GB" sz="2000" dirty="0"/>
              <a:t>            return self.semester_tax * 0.2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Approaches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951E47-3526-474C-8E8F-F00F9CEDA64E}"/>
              </a:ext>
            </a:extLst>
          </p:cNvPr>
          <p:cNvSpPr/>
          <p:nvPr/>
        </p:nvSpPr>
        <p:spPr bwMode="auto">
          <a:xfrm>
            <a:off x="8076000" y="2574000"/>
            <a:ext cx="3254531" cy="112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the class unchanged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67009A-165E-4598-8F17-3040D985D81F}"/>
              </a:ext>
            </a:extLst>
          </p:cNvPr>
          <p:cNvSpPr/>
          <p:nvPr/>
        </p:nvSpPr>
        <p:spPr bwMode="auto">
          <a:xfrm>
            <a:off x="6861000" y="5184000"/>
            <a:ext cx="4995000" cy="81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 the base class functionality by adding new class</a:t>
            </a:r>
          </a:p>
        </p:txBody>
      </p:sp>
    </p:spTree>
    <p:extLst>
      <p:ext uri="{BB962C8B-B14F-4D97-AF65-F5344CB8AC3E}">
        <p14:creationId xmlns:p14="http://schemas.microsoft.com/office/powerpoint/2010/main" val="38371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Liskov Substitution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77" y="1023937"/>
            <a:ext cx="2929045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Derived types must be completely </a:t>
            </a:r>
            <a:r>
              <a:rPr lang="en-GB" sz="3600" b="1" dirty="0">
                <a:solidFill>
                  <a:schemeClr val="bg1"/>
                </a:solidFill>
              </a:rPr>
              <a:t>substitutable</a:t>
            </a:r>
            <a:r>
              <a:rPr lang="en-GB" sz="3600" dirty="0"/>
              <a:t> for </a:t>
            </a:r>
            <a:br>
              <a:rPr lang="en-GB" sz="3600" dirty="0"/>
            </a:br>
            <a:r>
              <a:rPr lang="en-GB" sz="3600" dirty="0"/>
              <a:t>their base types</a:t>
            </a:r>
          </a:p>
          <a:p>
            <a:r>
              <a:rPr lang="en-US" sz="3600" dirty="0"/>
              <a:t>Derived classes</a:t>
            </a:r>
          </a:p>
          <a:p>
            <a:pPr lvl="1"/>
            <a:r>
              <a:rPr lang="en-US" sz="3400" dirty="0"/>
              <a:t>only </a:t>
            </a:r>
            <a:r>
              <a:rPr lang="en-US" sz="3400" b="1" dirty="0">
                <a:solidFill>
                  <a:schemeClr val="bg1"/>
                </a:solidFill>
              </a:rPr>
              <a:t>extend</a:t>
            </a:r>
            <a:r>
              <a:rPr lang="en-US" sz="3400" dirty="0"/>
              <a:t> functionalities of the base class</a:t>
            </a:r>
          </a:p>
          <a:p>
            <a:pPr lvl="1"/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remove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class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D7145C-C977-4A65-B11E-E229A3CD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LSP – Substitutability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E46120-AD32-4586-B498-97E90E49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4644000"/>
            <a:ext cx="6769099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Student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IS-SUBSTITUTED-FOR</a:t>
            </a:r>
            <a:r>
              <a:rPr lang="en-US" sz="2800" b="1" noProof="1">
                <a:latin typeface="Consolas" panose="020B0609020204030204" pitchFamily="49" charset="0"/>
              </a:rPr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0689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LSP is fundamental to a good object-oriented software design because it emphasizes one of its core traits </a:t>
            </a:r>
            <a:r>
              <a:rPr lang="bg-BG" dirty="0"/>
              <a:t>– </a:t>
            </a:r>
            <a:r>
              <a:rPr lang="en-GB" b="1" dirty="0">
                <a:solidFill>
                  <a:schemeClr val="bg1"/>
                </a:solidFill>
              </a:rPr>
              <a:t>polymorphism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It is about creating </a:t>
            </a:r>
            <a:r>
              <a:rPr lang="en-GB" b="1" dirty="0">
                <a:solidFill>
                  <a:schemeClr val="bg1"/>
                </a:solidFill>
              </a:rPr>
              <a:t>correct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hierarchies</a:t>
            </a:r>
            <a:r>
              <a:rPr lang="en-GB" dirty="0"/>
              <a:t> so that classes derived from a base one are polymorphic along the parent one</a:t>
            </a:r>
            <a:endParaRPr lang="bg-BG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Carefully thinking about new classes in the way that LSP suggests helps us to </a:t>
            </a:r>
            <a:r>
              <a:rPr lang="en-GB" b="1" dirty="0">
                <a:solidFill>
                  <a:schemeClr val="bg1"/>
                </a:solidFill>
              </a:rPr>
              <a:t>extend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the hierarchy correctly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We could say that </a:t>
            </a:r>
            <a:r>
              <a:rPr lang="en-GB" b="1" dirty="0">
                <a:solidFill>
                  <a:schemeClr val="bg1"/>
                </a:solidFill>
              </a:rPr>
              <a:t>LSP</a:t>
            </a:r>
            <a:r>
              <a:rPr lang="en-GB" dirty="0"/>
              <a:t> contributes to the </a:t>
            </a:r>
            <a:r>
              <a:rPr lang="en-GB" b="1" dirty="0">
                <a:solidFill>
                  <a:schemeClr val="bg1"/>
                </a:solidFill>
              </a:rPr>
              <a:t>OCP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 on the LSP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If the code is checking the type of class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Overridden methods </a:t>
            </a:r>
            <a:r>
              <a:rPr lang="en-GB" sz="3600" dirty="0"/>
              <a:t>change their behaviour 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Override a method of the superclass by an empty method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Base class depends on its subtypes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Smell – Violations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7609">
            <a:off x="7388005" y="4341676"/>
            <a:ext cx="3991882" cy="14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Interface Segregation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25" y="1320799"/>
            <a:ext cx="2477350" cy="24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187857"/>
          </a:xfrm>
        </p:spPr>
        <p:txBody>
          <a:bodyPr>
            <a:normAutofit/>
          </a:bodyPr>
          <a:lstStyle/>
          <a:p>
            <a:r>
              <a:rPr lang="en-GB" dirty="0"/>
              <a:t>A client </a:t>
            </a:r>
            <a:r>
              <a:rPr lang="en-GB" b="1" dirty="0">
                <a:solidFill>
                  <a:schemeClr val="bg1"/>
                </a:solidFill>
              </a:rPr>
              <a:t>should not depend</a:t>
            </a:r>
            <a:r>
              <a:rPr lang="en-GB" dirty="0"/>
              <a:t> on methods it </a:t>
            </a:r>
            <a:r>
              <a:rPr lang="en-GB" b="1" dirty="0">
                <a:solidFill>
                  <a:schemeClr val="bg1"/>
                </a:solidFill>
              </a:rPr>
              <a:t>does not use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A good way of ensuring this is by </a:t>
            </a:r>
            <a:r>
              <a:rPr lang="en-GB" b="1" dirty="0">
                <a:solidFill>
                  <a:schemeClr val="bg1"/>
                </a:solidFill>
              </a:rPr>
              <a:t>separation</a:t>
            </a:r>
            <a:r>
              <a:rPr lang="en-GB" dirty="0"/>
              <a:t> through multiple </a:t>
            </a:r>
            <a:r>
              <a:rPr lang="en-GB" b="1" dirty="0">
                <a:solidFill>
                  <a:schemeClr val="bg1"/>
                </a:solidFill>
              </a:rPr>
              <a:t>inheritance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</a:t>
            </a:r>
            <a:r>
              <a:rPr lang="en-GB" dirty="0"/>
              <a:t>his is precisely the purpose of the </a:t>
            </a:r>
            <a:r>
              <a:rPr lang="en-GB" b="1" dirty="0">
                <a:solidFill>
                  <a:schemeClr val="bg1"/>
                </a:solidFill>
              </a:rPr>
              <a:t>mix-ins</a:t>
            </a:r>
            <a:r>
              <a:rPr lang="bg-BG" dirty="0"/>
              <a:t> -</a:t>
            </a:r>
            <a:r>
              <a:rPr lang="en-GB" dirty="0"/>
              <a:t> to provide multiple clients </a:t>
            </a:r>
            <a:r>
              <a:rPr lang="en-GB" b="1" dirty="0">
                <a:solidFill>
                  <a:schemeClr val="bg1"/>
                </a:solidFill>
              </a:rPr>
              <a:t>specific behaviours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GB" dirty="0"/>
              <a:t>ISP is intended to keep a system </a:t>
            </a:r>
            <a:r>
              <a:rPr lang="en-GB" b="1" dirty="0">
                <a:solidFill>
                  <a:schemeClr val="bg1"/>
                </a:solidFill>
              </a:rPr>
              <a:t>decoupled</a:t>
            </a:r>
            <a:r>
              <a:rPr lang="en-GB" dirty="0"/>
              <a:t> and thus easier to refactor, change, and redeploy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Interface Segregation?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48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427875"/>
          </a:xfrm>
        </p:spPr>
        <p:txBody>
          <a:bodyPr/>
          <a:lstStyle/>
          <a:p>
            <a:r>
              <a:rPr lang="en-GB" sz="3600" dirty="0"/>
              <a:t>Python </a:t>
            </a:r>
            <a:r>
              <a:rPr lang="en-GB" sz="3600" b="1" dirty="0">
                <a:solidFill>
                  <a:schemeClr val="bg1"/>
                </a:solidFill>
              </a:rPr>
              <a:t>doesn't have</a:t>
            </a:r>
            <a:r>
              <a:rPr lang="en-GB" sz="3600" dirty="0"/>
              <a:t> interfaces</a:t>
            </a:r>
          </a:p>
          <a:p>
            <a:r>
              <a:rPr lang="en-GB" sz="3600" dirty="0"/>
              <a:t>Languages that do have interfaces: </a:t>
            </a:r>
          </a:p>
          <a:p>
            <a:pPr lvl="1"/>
            <a:r>
              <a:rPr lang="en-GB" sz="3400" dirty="0"/>
              <a:t>Breaking them up too much ends up with </a:t>
            </a:r>
            <a:r>
              <a:rPr lang="en-GB" sz="3400" b="1" dirty="0">
                <a:solidFill>
                  <a:schemeClr val="bg1"/>
                </a:solidFill>
              </a:rPr>
              <a:t>interfaces implementing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ISP issues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6CBE6-088D-4E02-BD45-44B25D34F4F2}"/>
              </a:ext>
            </a:extLst>
          </p:cNvPr>
          <p:cNvSpPr txBox="1"/>
          <p:nvPr/>
        </p:nvSpPr>
        <p:spPr>
          <a:xfrm rot="20388916">
            <a:off x="7547725" y="4475296"/>
            <a:ext cx="3443888" cy="941769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76200">
            <a:solidFill>
              <a:schemeClr val="bg1"/>
            </a:solidFill>
            <a:prstDash val="solid"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317282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Single Responsibility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Open/Closed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noProof="1"/>
              <a:t>Liskov</a:t>
            </a:r>
            <a:r>
              <a:rPr lang="en-US" sz="4000" dirty="0"/>
              <a:t> Substitution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Interface Segregation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Dependency Inversion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6590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Class </a:t>
            </a:r>
            <a:r>
              <a:rPr lang="en-GB" sz="3400" b="1" dirty="0">
                <a:solidFill>
                  <a:schemeClr val="bg1"/>
                </a:solidFill>
              </a:rPr>
              <a:t>Shape</a:t>
            </a:r>
            <a:r>
              <a:rPr lang="en-GB" sz="3400" dirty="0"/>
              <a:t> draws rectangle and circle</a:t>
            </a:r>
            <a:endParaRPr lang="bg-BG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Class Circle or Rectangle implementing the Shape class must define the methods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draw_rectangle() </a:t>
            </a:r>
            <a:r>
              <a:rPr lang="en-GB" sz="3400" b="1" dirty="0">
                <a:solidFill>
                  <a:schemeClr val="bg1"/>
                </a:solidFill>
              </a:rPr>
              <a:t>and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draw_circle()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(1)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94CD54-9ADC-43EF-AAC4-958C27189D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3789000"/>
            <a:ext cx="6299506" cy="2615279"/>
          </a:xfrm>
        </p:spPr>
        <p:txBody>
          <a:bodyPr/>
          <a:lstStyle/>
          <a:p>
            <a:r>
              <a:rPr lang="en-GB" dirty="0"/>
              <a:t>class Shape:</a:t>
            </a:r>
          </a:p>
          <a:p>
            <a:r>
              <a:rPr lang="en-GB" dirty="0"/>
              <a:t>    def draw_rectangle(self):</a:t>
            </a:r>
          </a:p>
          <a:p>
            <a:r>
              <a:rPr lang="en-GB" dirty="0"/>
              <a:t>        raise NotImplementedError</a:t>
            </a:r>
          </a:p>
          <a:p>
            <a:endParaRPr lang="en-GB" dirty="0"/>
          </a:p>
          <a:p>
            <a:r>
              <a:rPr lang="en-GB" dirty="0"/>
              <a:t>    def draw_circle(self):</a:t>
            </a:r>
          </a:p>
          <a:p>
            <a:r>
              <a:rPr lang="en-GB" dirty="0"/>
              <a:t>        raise NotImplementedError</a:t>
            </a:r>
          </a:p>
        </p:txBody>
      </p:sp>
    </p:spTree>
    <p:extLst>
      <p:ext uri="{BB962C8B-B14F-4D97-AF65-F5344CB8AC3E}">
        <p14:creationId xmlns:p14="http://schemas.microsoft.com/office/powerpoint/2010/main" val="345142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930038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Class Rectangle implements method draw_circle it has no use of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Class Circle implements method draw_rectangle</a:t>
            </a:r>
            <a:endParaRPr lang="en-US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0DFDE0-CD21-4CCB-9937-FDFF71382D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543440"/>
            <a:ext cx="5940000" cy="4112060"/>
          </a:xfrm>
        </p:spPr>
        <p:txBody>
          <a:bodyPr/>
          <a:lstStyle/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Rectangle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draw_rectangle(self):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draw_circle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pass</a:t>
            </a:r>
          </a:p>
          <a:p>
            <a:endParaRPr lang="en-GB" sz="2200" dirty="0"/>
          </a:p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Circle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draw_rectangle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draw_circle(self):</a:t>
            </a:r>
          </a:p>
          <a:p>
            <a:r>
              <a:rPr lang="en-GB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2588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To make Shape conform to the ISP principle, we segregate the actions to </a:t>
            </a:r>
            <a:r>
              <a:rPr lang="en-GB" sz="3200" b="1" dirty="0">
                <a:solidFill>
                  <a:schemeClr val="bg1"/>
                </a:solidFill>
              </a:rPr>
              <a:t>different classes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3000" dirty="0"/>
              <a:t>Classes Circle and Rectangle can inherit from class Shape and implement </a:t>
            </a:r>
            <a:r>
              <a:rPr lang="en-GB" sz="3000" b="1" dirty="0">
                <a:solidFill>
                  <a:schemeClr val="bg1"/>
                </a:solidFill>
              </a:rPr>
              <a:t>their own</a:t>
            </a:r>
            <a:r>
              <a:rPr lang="en-GB" sz="3000" b="1" dirty="0"/>
              <a:t> </a:t>
            </a:r>
            <a:r>
              <a:rPr lang="en-GB" sz="3000" dirty="0"/>
              <a:t>draw </a:t>
            </a:r>
            <a:r>
              <a:rPr lang="en-GB" sz="3000" b="1" dirty="0">
                <a:solidFill>
                  <a:schemeClr val="bg1"/>
                </a:solidFill>
              </a:rPr>
              <a:t>behaviour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2855ED-1963-4083-BD14-E7CEA54E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Approaches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70AB76-4632-45F2-B43A-6B262A790C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1000" y="3379616"/>
            <a:ext cx="6279467" cy="3276180"/>
          </a:xfrm>
        </p:spPr>
        <p:txBody>
          <a:bodyPr/>
          <a:lstStyle/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Shape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raise NotImplementedError</a:t>
            </a:r>
          </a:p>
          <a:p>
            <a:endParaRPr lang="en-GB" sz="2000" dirty="0"/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Rectangle(Shape)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Circle(Shape)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8098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Dependency Inversion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115898" y="1577469"/>
            <a:ext cx="1960203" cy="22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Interesting design principle by which we protect our code by making it </a:t>
            </a:r>
            <a:r>
              <a:rPr lang="en-GB" b="1" dirty="0">
                <a:solidFill>
                  <a:schemeClr val="bg1"/>
                </a:solidFill>
              </a:rPr>
              <a:t>independent</a:t>
            </a:r>
            <a:r>
              <a:rPr lang="en-GB" dirty="0"/>
              <a:t> of things that are fragile, volatile or out of our control</a:t>
            </a:r>
          </a:p>
          <a:p>
            <a:r>
              <a:rPr lang="en-GB" dirty="0"/>
              <a:t>Depend on </a:t>
            </a:r>
            <a:r>
              <a:rPr lang="en-GB" b="1" dirty="0">
                <a:solidFill>
                  <a:schemeClr val="bg1"/>
                </a:solidFill>
              </a:rPr>
              <a:t>abstractions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on </a:t>
            </a:r>
            <a:r>
              <a:rPr lang="en-GB" b="1" dirty="0">
                <a:solidFill>
                  <a:schemeClr val="bg1"/>
                </a:solidFill>
              </a:rPr>
              <a:t>concretions</a:t>
            </a:r>
            <a:endParaRPr lang="en-GB" dirty="0"/>
          </a:p>
          <a:p>
            <a:pPr lvl="1"/>
            <a:r>
              <a:rPr lang="en-GB" dirty="0"/>
              <a:t>High-level modules should not depend on low-level modules. </a:t>
            </a:r>
            <a:r>
              <a:rPr lang="en-GB" b="1" dirty="0">
                <a:solidFill>
                  <a:schemeClr val="bg1"/>
                </a:solidFill>
              </a:rPr>
              <a:t>Both</a:t>
            </a:r>
            <a:r>
              <a:rPr lang="en-GB" dirty="0"/>
              <a:t> should depend on </a:t>
            </a:r>
            <a:r>
              <a:rPr lang="en-GB" b="1" dirty="0">
                <a:solidFill>
                  <a:schemeClr val="bg1"/>
                </a:solidFill>
              </a:rPr>
              <a:t>abstractions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Abstractions should not depend on details. </a:t>
            </a:r>
            <a:r>
              <a:rPr lang="en-GB" b="1" dirty="0">
                <a:solidFill>
                  <a:schemeClr val="bg1"/>
                </a:solidFill>
              </a:rPr>
              <a:t>Details</a:t>
            </a:r>
            <a:r>
              <a:rPr lang="en-GB" dirty="0"/>
              <a:t> should depend on </a:t>
            </a:r>
            <a:r>
              <a:rPr lang="en-GB" b="1" dirty="0">
                <a:solidFill>
                  <a:schemeClr val="bg1"/>
                </a:solidFill>
              </a:rPr>
              <a:t>abstractions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GB" dirty="0"/>
              <a:t>Inversion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38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Software </a:t>
            </a:r>
            <a:r>
              <a:rPr lang="en-GB" dirty="0"/>
              <a:t>engineering technique for defining the </a:t>
            </a:r>
            <a:r>
              <a:rPr lang="en-GB" b="1" dirty="0">
                <a:solidFill>
                  <a:schemeClr val="bg1"/>
                </a:solidFill>
              </a:rPr>
              <a:t>dependencies</a:t>
            </a:r>
            <a:r>
              <a:rPr lang="en-GB" dirty="0"/>
              <a:t> among objects</a:t>
            </a:r>
            <a:endParaRPr lang="en-US" b="1" dirty="0"/>
          </a:p>
          <a:p>
            <a:r>
              <a:rPr lang="en-GB" dirty="0"/>
              <a:t>Why use Dependency Injection?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Decreases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coupling</a:t>
            </a:r>
            <a:r>
              <a:rPr lang="en-GB" dirty="0"/>
              <a:t> between a class and its dependency</a:t>
            </a:r>
          </a:p>
          <a:p>
            <a:pPr lvl="1"/>
            <a:r>
              <a:rPr lang="en-GB" dirty="0"/>
              <a:t>Can be applied to legacy code as a </a:t>
            </a:r>
            <a:r>
              <a:rPr lang="en-GB" b="1" dirty="0">
                <a:solidFill>
                  <a:schemeClr val="bg1"/>
                </a:solidFill>
              </a:rPr>
              <a:t>refactoring</a:t>
            </a:r>
            <a:r>
              <a:rPr lang="en-GB" dirty="0"/>
              <a:t>, because it doesn’t require any change in code behaviour</a:t>
            </a:r>
          </a:p>
          <a:p>
            <a:pPr lvl="1"/>
            <a:r>
              <a:rPr lang="en-GB" dirty="0"/>
              <a:t>Allows a client to </a:t>
            </a:r>
            <a:r>
              <a:rPr lang="en-GB" b="1" dirty="0">
                <a:solidFill>
                  <a:schemeClr val="bg1"/>
                </a:solidFill>
              </a:rPr>
              <a:t>remove</a:t>
            </a:r>
            <a:r>
              <a:rPr lang="en-GB" dirty="0"/>
              <a:t> all knowledge of a </a:t>
            </a:r>
            <a:r>
              <a:rPr lang="en-GB" b="1" dirty="0">
                <a:solidFill>
                  <a:schemeClr val="bg1"/>
                </a:solidFill>
              </a:rPr>
              <a:t>concrete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implementation</a:t>
            </a:r>
            <a:r>
              <a:rPr lang="en-GB" dirty="0"/>
              <a:t> that it needs to 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9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17EAC-DC34-4935-BC65-FAF0A3F3D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A0C65-0884-4E88-8B97-B7423A073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6000" y="1719000"/>
            <a:ext cx="6959766" cy="4075191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  def </a:t>
            </a:r>
            <a:r>
              <a:rPr lang="en-US" dirty="0" err="1"/>
              <a:t>send_email</a:t>
            </a:r>
            <a:r>
              <a:rPr lang="en-US" dirty="0"/>
              <a:t>(self):</a:t>
            </a:r>
          </a:p>
          <a:p>
            <a:r>
              <a:rPr lang="en-US" dirty="0"/>
              <a:t>        pass</a:t>
            </a:r>
          </a:p>
          <a:p>
            <a:endParaRPr lang="en-US" dirty="0"/>
          </a:p>
          <a:p>
            <a:r>
              <a:rPr lang="en-US" dirty="0"/>
              <a:t>class Notification: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self._email</a:t>
            </a:r>
            <a:r>
              <a:rPr lang="en-US" dirty="0"/>
              <a:t> = Email()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promotional_notification</a:t>
            </a:r>
            <a:r>
              <a:rPr lang="en-US" dirty="0"/>
              <a:t>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email.send_email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207A1E-946E-49EE-8D7E-FF7FE694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A5E4BC2-0474-4914-8E26-3650182B93C5}"/>
              </a:ext>
            </a:extLst>
          </p:cNvPr>
          <p:cNvSpPr/>
          <p:nvPr/>
        </p:nvSpPr>
        <p:spPr bwMode="auto">
          <a:xfrm>
            <a:off x="7491000" y="3339000"/>
            <a:ext cx="3105000" cy="1035000"/>
          </a:xfrm>
          <a:prstGeom prst="wedgeRoundRectCallout">
            <a:avLst>
              <a:gd name="adj1" fmla="val -65657"/>
              <a:gd name="adj2" fmla="val 38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 depends on Email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8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585DB2-5FCB-4D91-9809-A0AFB3083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0AA3-01C3-4C73-B0D4-F48B08839E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6000" y="1335919"/>
            <a:ext cx="8055000" cy="5178506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IMessageService</a:t>
            </a:r>
            <a:r>
              <a:rPr lang="en-US" sz="2200" dirty="0"/>
              <a:t>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Email(</a:t>
            </a:r>
            <a:r>
              <a:rPr lang="en-US" sz="2200" dirty="0" err="1"/>
              <a:t>IMessageService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Notification: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service: </a:t>
            </a:r>
            <a:r>
              <a:rPr lang="en-US" sz="2200" dirty="0" err="1"/>
              <a:t>IMessageService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self._service</a:t>
            </a:r>
            <a:r>
              <a:rPr lang="en-US" sz="2200" dirty="0"/>
              <a:t> = service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promotional_notification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service.send_message</a:t>
            </a:r>
            <a:r>
              <a:rPr lang="en-US" sz="2200" dirty="0"/>
              <a:t>()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CB7321-BF91-44DC-BE7F-1DCFE65D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 Injection</a:t>
            </a:r>
            <a:endParaRPr lang="bg-BG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031BE58-15F0-4DC4-8CE2-5AB3FF836D9B}"/>
              </a:ext>
            </a:extLst>
          </p:cNvPr>
          <p:cNvSpPr/>
          <p:nvPr/>
        </p:nvSpPr>
        <p:spPr bwMode="auto">
          <a:xfrm>
            <a:off x="5556000" y="1449000"/>
            <a:ext cx="3015000" cy="720000"/>
          </a:xfrm>
          <a:prstGeom prst="wedgeRoundRectCallout">
            <a:avLst>
              <a:gd name="adj1" fmla="val -80946"/>
              <a:gd name="adj2" fmla="val -10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abstraction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4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Dependency Injection in Python is little </a:t>
            </a:r>
            <a:r>
              <a:rPr lang="en-GB" sz="3400" b="1" dirty="0">
                <a:solidFill>
                  <a:schemeClr val="bg1"/>
                </a:solidFill>
              </a:rPr>
              <a:t>different</a:t>
            </a:r>
            <a:r>
              <a:rPr lang="en-GB" sz="3400" dirty="0"/>
              <a:t> from general static language DI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Python</a:t>
            </a:r>
            <a:r>
              <a:rPr lang="en-GB" sz="3400" dirty="0"/>
              <a:t> has a microframework </a:t>
            </a:r>
            <a:r>
              <a:rPr lang="en-GB" sz="3400" b="1" dirty="0">
                <a:solidFill>
                  <a:schemeClr val="bg1"/>
                </a:solidFill>
              </a:rPr>
              <a:t>library</a:t>
            </a:r>
            <a:r>
              <a:rPr lang="en-GB" sz="3400" dirty="0"/>
              <a:t> for DI, called 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dependency_injector</a:t>
            </a:r>
            <a:r>
              <a:rPr lang="en-GB" sz="3400" dirty="0"/>
              <a:t>.</a:t>
            </a:r>
            <a:r>
              <a:rPr lang="en-GB" sz="3400" b="1" dirty="0"/>
              <a:t> </a:t>
            </a:r>
            <a:r>
              <a:rPr lang="en-GB" sz="3400" dirty="0"/>
              <a:t>This package has two main entities: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Providers</a:t>
            </a:r>
            <a:r>
              <a:rPr lang="en-GB" sz="3200" dirty="0"/>
              <a:t> - providers describe how objects are accessed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Containers</a:t>
            </a:r>
            <a:r>
              <a:rPr lang="en-GB" sz="3200" dirty="0"/>
              <a:t> - containers are simply a collection of providers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DI in Python</a:t>
            </a:r>
          </a:p>
        </p:txBody>
      </p:sp>
    </p:spTree>
    <p:extLst>
      <p:ext uri="{BB962C8B-B14F-4D97-AF65-F5344CB8AC3E}">
        <p14:creationId xmlns:p14="http://schemas.microsoft.com/office/powerpoint/2010/main" val="7093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Designed to be a </a:t>
            </a:r>
            <a:r>
              <a:rPr lang="en-GB" b="1" dirty="0">
                <a:solidFill>
                  <a:schemeClr val="bg1"/>
                </a:solidFill>
              </a:rPr>
              <a:t>unified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tool</a:t>
            </a:r>
            <a:r>
              <a:rPr lang="en-GB" b="1" dirty="0"/>
              <a:t> </a:t>
            </a:r>
            <a:r>
              <a:rPr lang="en-GB" dirty="0"/>
              <a:t>that helps implement a dependency injection design pattern in a formal and Pythonic way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key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features</a:t>
            </a:r>
            <a:r>
              <a:rPr lang="en-GB" b="1" dirty="0"/>
              <a:t> </a:t>
            </a:r>
            <a:r>
              <a:rPr lang="en-GB" dirty="0"/>
              <a:t>of the DI framework are:</a:t>
            </a:r>
          </a:p>
          <a:p>
            <a:pPr lvl="1"/>
            <a:r>
              <a:rPr lang="en-GB" dirty="0"/>
              <a:t>Easy, smart, and pythonic style</a:t>
            </a:r>
          </a:p>
          <a:p>
            <a:pPr lvl="1"/>
            <a:r>
              <a:rPr lang="en-GB" dirty="0"/>
              <a:t>Obvious and clear structure</a:t>
            </a:r>
          </a:p>
          <a:p>
            <a:pPr lvl="1"/>
            <a:r>
              <a:rPr lang="en-GB" dirty="0"/>
              <a:t>Extensibility and flexibility</a:t>
            </a:r>
          </a:p>
          <a:p>
            <a:pPr lvl="1"/>
            <a:r>
              <a:rPr lang="en-GB" dirty="0"/>
              <a:t>High performance</a:t>
            </a:r>
          </a:p>
          <a:p>
            <a:pPr lvl="1"/>
            <a:r>
              <a:rPr lang="en-GB" dirty="0"/>
              <a:t>Memory efficiency</a:t>
            </a:r>
          </a:p>
          <a:p>
            <a:pPr lvl="1"/>
            <a:r>
              <a:rPr lang="en-GB" dirty="0"/>
              <a:t>Thread safety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Injector framework</a:t>
            </a:r>
          </a:p>
        </p:txBody>
      </p:sp>
    </p:spTree>
    <p:extLst>
      <p:ext uri="{BB962C8B-B14F-4D97-AF65-F5344CB8AC3E}">
        <p14:creationId xmlns:p14="http://schemas.microsoft.com/office/powerpoint/2010/main" val="10206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201067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808999"/>
            <a:ext cx="7965961" cy="458742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SOLID</a:t>
            </a:r>
            <a:r>
              <a:rPr lang="en-GB" sz="3600" dirty="0">
                <a:solidFill>
                  <a:schemeClr val="bg2"/>
                </a:solidFill>
              </a:rPr>
              <a:t> principles make your code more: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Extendable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Logical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Easier to read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Single Responsibility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847725"/>
            <a:ext cx="381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Each class is responsible for </a:t>
            </a:r>
            <a:r>
              <a:rPr lang="en-GB" b="1" dirty="0">
                <a:solidFill>
                  <a:schemeClr val="bg1"/>
                </a:solidFill>
              </a:rPr>
              <a:t>only one thing </a:t>
            </a:r>
            <a:r>
              <a:rPr lang="en-GB" dirty="0"/>
              <a:t>and</a:t>
            </a:r>
            <a:r>
              <a:rPr lang="en-GB" b="1" dirty="0"/>
              <a:t> </a:t>
            </a:r>
            <a:r>
              <a:rPr lang="en-GB" dirty="0"/>
              <a:t>should have only one reason to change</a:t>
            </a:r>
          </a:p>
          <a:p>
            <a:r>
              <a:rPr lang="en-GB" dirty="0"/>
              <a:t>A class which has many responsibilities is </a:t>
            </a:r>
            <a:r>
              <a:rPr lang="en-GB" b="1" dirty="0">
                <a:solidFill>
                  <a:schemeClr val="bg1"/>
                </a:solidFill>
              </a:rPr>
              <a:t>coupling</a:t>
            </a:r>
            <a:r>
              <a:rPr lang="en-GB" dirty="0"/>
              <a:t> these responsibilities together which leads to </a:t>
            </a:r>
            <a:r>
              <a:rPr lang="en-GB" b="1" dirty="0">
                <a:solidFill>
                  <a:schemeClr val="bg1"/>
                </a:solidFill>
              </a:rPr>
              <a:t>complexity and fragility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349AE-B5A7-40E9-BFA9-650DBB5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Single Responsibility?</a:t>
            </a:r>
          </a:p>
        </p:txBody>
      </p:sp>
    </p:spTree>
    <p:extLst>
      <p:ext uri="{BB962C8B-B14F-4D97-AF65-F5344CB8AC3E}">
        <p14:creationId xmlns:p14="http://schemas.microsoft.com/office/powerpoint/2010/main" val="20012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735" y="3689578"/>
            <a:ext cx="6017030" cy="2970000"/>
          </a:xfrm>
        </p:spPr>
        <p:txBody>
          <a:bodyPr/>
          <a:lstStyle/>
          <a:p>
            <a:r>
              <a:rPr lang="en-GB" sz="2000" dirty="0"/>
              <a:t>class Student:</a:t>
            </a:r>
          </a:p>
          <a:p>
            <a:r>
              <a:rPr lang="en-GB" sz="2000" dirty="0"/>
              <a:t>    def __init__(self, name):</a:t>
            </a:r>
          </a:p>
          <a:p>
            <a:r>
              <a:rPr lang="en-GB" sz="2000" dirty="0"/>
              <a:t>        self.name = name</a:t>
            </a:r>
          </a:p>
          <a:p>
            <a:endParaRPr lang="en-GB" sz="2000" dirty="0"/>
          </a:p>
          <a:p>
            <a:r>
              <a:rPr lang="en-GB" sz="2000" dirty="0"/>
              <a:t>    def get_name(self):</a:t>
            </a:r>
          </a:p>
          <a:p>
            <a:r>
              <a:rPr lang="en-GB" sz="2000" dirty="0"/>
              <a:t>        return self.name</a:t>
            </a:r>
          </a:p>
          <a:p>
            <a:endParaRPr lang="en-GB" sz="2000" dirty="0"/>
          </a:p>
          <a:p>
            <a:r>
              <a:rPr lang="en-GB" sz="2000" dirty="0"/>
              <a:t>    def register(self, student):</a:t>
            </a:r>
          </a:p>
          <a:p>
            <a:r>
              <a:rPr lang="en-GB" sz="2000" dirty="0"/>
              <a:t>        pass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SRP states that classes should have one responsibility. Here we have </a:t>
            </a:r>
            <a:r>
              <a:rPr lang="en-GB" sz="3600" b="1" dirty="0">
                <a:solidFill>
                  <a:schemeClr val="bg1"/>
                </a:solidFill>
              </a:rPr>
              <a:t>two</a:t>
            </a:r>
            <a:r>
              <a:rPr lang="en-GB" sz="3600" dirty="0"/>
              <a:t>: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student properties management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400" dirty="0"/>
              <a:t>student database management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violations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3879000"/>
            <a:ext cx="5220000" cy="2527139"/>
          </a:xfrm>
        </p:spPr>
        <p:txBody>
          <a:bodyPr/>
          <a:lstStyle/>
          <a:p>
            <a:r>
              <a:rPr lang="en-GB" sz="2400" dirty="0"/>
              <a:t>class Student:</a:t>
            </a:r>
          </a:p>
          <a:p>
            <a:r>
              <a:rPr lang="en-GB" sz="2400" dirty="0"/>
              <a:t>    def __init__(self, name):</a:t>
            </a:r>
          </a:p>
          <a:p>
            <a:r>
              <a:rPr lang="en-GB" sz="2400" dirty="0"/>
              <a:t>        self.name = name</a:t>
            </a:r>
          </a:p>
          <a:p>
            <a:endParaRPr lang="en-GB" sz="2400" dirty="0"/>
          </a:p>
          <a:p>
            <a:r>
              <a:rPr lang="en-GB" sz="2400" dirty="0"/>
              <a:t>    def get_name(self):</a:t>
            </a:r>
          </a:p>
          <a:p>
            <a:r>
              <a:rPr lang="en-GB" sz="2400" dirty="0"/>
              <a:t>        return self.name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We can avoid the domino effect if the application changes by </a:t>
            </a:r>
            <a:r>
              <a:rPr lang="en-GB" sz="3600" b="1" dirty="0">
                <a:solidFill>
                  <a:schemeClr val="bg1"/>
                </a:solidFill>
              </a:rPr>
              <a:t>splitting the class</a:t>
            </a:r>
            <a:r>
              <a:rPr lang="en-GB" sz="3600" dirty="0"/>
              <a:t>: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create another class that will handle the responsibility of storing a student to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</a:t>
            </a:r>
            <a:r>
              <a:rPr lang="en-US" dirty="0"/>
              <a:t>Approaches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C21D349-3B32-4209-B948-D4E169946879}"/>
              </a:ext>
            </a:extLst>
          </p:cNvPr>
          <p:cNvSpPr txBox="1">
            <a:spLocks/>
          </p:cNvSpPr>
          <p:nvPr/>
        </p:nvSpPr>
        <p:spPr>
          <a:xfrm>
            <a:off x="6068251" y="3879000"/>
            <a:ext cx="568478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StudentRecords:</a:t>
            </a:r>
          </a:p>
          <a:p>
            <a:r>
              <a:rPr lang="en-GB" sz="2400" dirty="0"/>
              <a:t>    def get_student(self, id):</a:t>
            </a:r>
          </a:p>
          <a:p>
            <a:r>
              <a:rPr lang="en-GB" sz="2400" dirty="0"/>
              <a:t>        pass</a:t>
            </a:r>
          </a:p>
          <a:p>
            <a:endParaRPr lang="en-GB" sz="2400" dirty="0"/>
          </a:p>
          <a:p>
            <a:r>
              <a:rPr lang="en-GB" sz="2400" dirty="0"/>
              <a:t>    def register(self, student):</a:t>
            </a:r>
          </a:p>
          <a:p>
            <a:r>
              <a:rPr lang="en-GB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3706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Open/Closed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67" y="1948872"/>
            <a:ext cx="1424403" cy="1424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19" y="1948872"/>
            <a:ext cx="1390437" cy="139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Software entities like </a:t>
            </a:r>
            <a:r>
              <a:rPr lang="en-US" sz="3600" b="1" noProof="1">
                <a:solidFill>
                  <a:schemeClr val="bg1"/>
                </a:solidFill>
              </a:rPr>
              <a:t>classes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modules</a:t>
            </a:r>
            <a:r>
              <a:rPr lang="en-US" sz="3600" noProof="1"/>
              <a:t> and </a:t>
            </a:r>
            <a:r>
              <a:rPr lang="en-US" sz="3600" b="1" noProof="1">
                <a:solidFill>
                  <a:schemeClr val="bg1"/>
                </a:solidFill>
              </a:rPr>
              <a:t>functions</a:t>
            </a:r>
            <a:r>
              <a:rPr lang="en-US" sz="3600" noProof="1"/>
              <a:t> should be </a:t>
            </a:r>
            <a:r>
              <a:rPr lang="en-US" sz="3600" b="1" noProof="1">
                <a:solidFill>
                  <a:schemeClr val="bg1"/>
                </a:solidFill>
              </a:rPr>
              <a:t>open</a:t>
            </a:r>
            <a:r>
              <a:rPr lang="en-US" sz="3600" noProof="1"/>
              <a:t> for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extension</a:t>
            </a:r>
            <a:r>
              <a:rPr lang="en-US" sz="3600" noProof="1"/>
              <a:t>, but </a:t>
            </a:r>
            <a:r>
              <a:rPr lang="en-US" sz="3600" b="1" noProof="1">
                <a:solidFill>
                  <a:schemeClr val="bg1"/>
                </a:solidFill>
              </a:rPr>
              <a:t>closed</a:t>
            </a:r>
            <a:r>
              <a:rPr lang="en-US" sz="3600" noProof="1"/>
              <a:t> for </a:t>
            </a:r>
            <a:r>
              <a:rPr lang="en-US" sz="3600" b="1" noProof="1">
                <a:solidFill>
                  <a:schemeClr val="bg1"/>
                </a:solidFill>
              </a:rPr>
              <a:t>modifications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This can be achieved through: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Abstraction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Mix-ins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Monkey-Patching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Generic functions (using overloading)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Open/Closed Principle?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3891</TotalTime>
  <Words>1763</Words>
  <Application>Microsoft Office PowerPoint</Application>
  <PresentationFormat>Widescreen</PresentationFormat>
  <Paragraphs>311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Bernard MT Condensed</vt:lpstr>
      <vt:lpstr>Calibri</vt:lpstr>
      <vt:lpstr>Consolas</vt:lpstr>
      <vt:lpstr>Wingdings</vt:lpstr>
      <vt:lpstr>Wingdings 2</vt:lpstr>
      <vt:lpstr>1_SoftUni</vt:lpstr>
      <vt:lpstr>SOLID Principles</vt:lpstr>
      <vt:lpstr>Table of Contents</vt:lpstr>
      <vt:lpstr>Questions</vt:lpstr>
      <vt:lpstr>Single Responsibility</vt:lpstr>
      <vt:lpstr>What is Single Responsibility?</vt:lpstr>
      <vt:lpstr>SRP violations</vt:lpstr>
      <vt:lpstr>SRP Approaches</vt:lpstr>
      <vt:lpstr>Open/Closed</vt:lpstr>
      <vt:lpstr>What is the Open/Closed Principle?</vt:lpstr>
      <vt:lpstr>OCP violation (1)</vt:lpstr>
      <vt:lpstr>OCP violation (2)</vt:lpstr>
      <vt:lpstr>OCP Approaches</vt:lpstr>
      <vt:lpstr>Liskov Substitution</vt:lpstr>
      <vt:lpstr>LSP – Substitutability</vt:lpstr>
      <vt:lpstr>Remarks on the LSP</vt:lpstr>
      <vt:lpstr>Design Smell – Violations</vt:lpstr>
      <vt:lpstr>Interface Segregation</vt:lpstr>
      <vt:lpstr>What is Interface Segregation?</vt:lpstr>
      <vt:lpstr>ISP issues</vt:lpstr>
      <vt:lpstr>ISP Violations (1)</vt:lpstr>
      <vt:lpstr>ISP Violations (2)</vt:lpstr>
      <vt:lpstr>ISP Approaches</vt:lpstr>
      <vt:lpstr>Dependency Inversion</vt:lpstr>
      <vt:lpstr>Dependency Inversion</vt:lpstr>
      <vt:lpstr>Dependency Injection</vt:lpstr>
      <vt:lpstr>Example</vt:lpstr>
      <vt:lpstr>Example: Constructor Injection</vt:lpstr>
      <vt:lpstr>Implementing DI in Python</vt:lpstr>
      <vt:lpstr>Dependency Injector framework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SOLID</dc:title>
  <dc:subject>C# OOP – Practical Training Course @ SoftUni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144</cp:revision>
  <dcterms:created xsi:type="dcterms:W3CDTF">2018-05-23T13:08:44Z</dcterms:created>
  <dcterms:modified xsi:type="dcterms:W3CDTF">2020-07-20T08:14:36Z</dcterms:modified>
  <cp:category>programming; education; software engineering; software development</cp:category>
</cp:coreProperties>
</file>