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68A0BC-4AAE-45AA-9CFD-805792C54266}">
          <p14:sldIdLst>
            <p14:sldId id="256"/>
            <p14:sldId id="257"/>
            <p14:sldId id="258"/>
          </p14:sldIdLst>
        </p14:section>
        <p14:section name="Object Composition" id="{42D4F2AC-F6DA-4D89-B0D8-44F2C7ABB53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Forms of Object Composition" id="{2837EEA4-C8A6-4FCA-810D-FABABE7024BE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nclusion" id="{8EADC8A0-4544-4CEA-BC37-F67E8E4BE885}">
          <p14:sldIdLst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14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168" y="1320423"/>
            <a:ext cx="9146444" cy="882654"/>
          </a:xfrm>
        </p:spPr>
        <p:txBody>
          <a:bodyPr>
            <a:normAutofit fontScale="85000" lnSpcReduction="10000"/>
          </a:bodyPr>
          <a:lstStyle/>
          <a:p>
            <a:pPr latinLnBrk="0"/>
            <a:r>
              <a:rPr lang="en-US" b="1" dirty="0"/>
              <a:t>Destructuring, Aggregation, Concatenation, </a:t>
            </a:r>
            <a:r>
              <a:rPr lang="en-US" b="1" dirty="0" smtClean="0"/>
              <a:t>Delegation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4E873AD-007B-49C5-AECC-B7B6162DF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24" y="2640599"/>
            <a:ext cx="2290618" cy="229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ability to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dive into</a:t>
            </a:r>
            <a:r>
              <a:rPr lang="en-US" dirty="0" smtClean="0"/>
              <a:t>"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something inside of it more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4965" y="2624211"/>
            <a:ext cx="11036247" cy="3865839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const </a:t>
            </a:r>
            <a:r>
              <a:rPr lang="en-US" sz="2000" dirty="0" smtClean="0"/>
              <a:t>department</a:t>
            </a:r>
            <a:r>
              <a:rPr lang="en-US" sz="2000" dirty="0"/>
              <a:t> = {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 </a:t>
            </a:r>
            <a:r>
              <a:rPr lang="en-US" sz="2000" dirty="0" smtClean="0"/>
              <a:t>name:</a:t>
            </a:r>
            <a:r>
              <a:rPr lang="en-US" sz="2000" dirty="0"/>
              <a:t> "Engineering"</a:t>
            </a:r>
            <a:r>
              <a:rPr lang="en-US" sz="2000" dirty="0" smtClean="0"/>
              <a:t>,</a:t>
            </a:r>
            <a:endParaRPr lang="en-US" sz="2000" dirty="0"/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 data: {}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}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smtClean="0">
                <a:solidFill>
                  <a:schemeClr val="bg1"/>
                </a:solidFill>
              </a:rPr>
              <a:t>{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/>
              <a:t> = </a:t>
            </a:r>
            <a:r>
              <a:rPr lang="en-US" sz="2000" dirty="0" smtClean="0"/>
              <a:t>department</a:t>
            </a:r>
            <a:r>
              <a:rPr lang="en-US" sz="2000" dirty="0"/>
              <a:t> </a:t>
            </a:r>
            <a:r>
              <a:rPr lang="en-US" sz="2000" i="1" dirty="0">
                <a:solidFill>
                  <a:schemeClr val="accent2"/>
                </a:solidFill>
              </a:rPr>
              <a:t>//now data references the data object directly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err="1"/>
              <a:t>objectList</a:t>
            </a:r>
            <a:r>
              <a:rPr lang="en-US" sz="2000" dirty="0"/>
              <a:t> = [ { key: 'value' }, { key: 'value' }, { key: 'value' } ]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smtClean="0">
                <a:solidFill>
                  <a:schemeClr val="bg1"/>
                </a:solidFill>
              </a:rPr>
              <a:t>[ </a:t>
            </a:r>
            <a:r>
              <a:rPr lang="en-US" sz="2000" dirty="0" err="1" smtClean="0">
                <a:solidFill>
                  <a:schemeClr val="bg1"/>
                </a:solidFill>
              </a:rPr>
              <a:t>obj</a:t>
            </a:r>
            <a:r>
              <a:rPr lang="en-US" sz="2000" dirty="0">
                <a:solidFill>
                  <a:schemeClr val="bg1"/>
                </a:solidFill>
              </a:rPr>
              <a:t>, obj1, </a:t>
            </a:r>
            <a:r>
              <a:rPr lang="en-US" sz="2000" dirty="0" smtClean="0">
                <a:solidFill>
                  <a:schemeClr val="bg1"/>
                </a:solidFill>
              </a:rPr>
              <a:t>obj2 ]</a:t>
            </a:r>
            <a:r>
              <a:rPr lang="en-US" sz="2000" dirty="0"/>
              <a:t> = </a:t>
            </a:r>
            <a:r>
              <a:rPr lang="en-US" sz="2000" dirty="0" err="1"/>
              <a:t>objectList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// now each object can be referenced directly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Destructuring </a:t>
            </a:r>
            <a:r>
              <a:rPr lang="en-US" dirty="0"/>
              <a:t>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7980" y="1809000"/>
            <a:ext cx="11141332" cy="4765884"/>
          </a:xfrm>
        </p:spPr>
        <p:txBody>
          <a:bodyPr>
            <a:normAutofit fontScale="92500" lnSpcReduction="10000"/>
          </a:bodyPr>
          <a:lstStyle/>
          <a:p>
            <a:pPr latinLnBrk="0">
              <a:lnSpc>
                <a:spcPct val="110000"/>
              </a:lnSpc>
            </a:pPr>
            <a:r>
              <a:rPr lang="en-US" sz="2400" dirty="0"/>
              <a:t>const </a:t>
            </a:r>
            <a:r>
              <a:rPr lang="en-US" sz="2400" dirty="0" smtClean="0"/>
              <a:t>department</a:t>
            </a:r>
            <a:r>
              <a:rPr lang="en-US" sz="2400" dirty="0"/>
              <a:t> = {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</a:t>
            </a:r>
            <a:r>
              <a:rPr lang="en-US" sz="2400" dirty="0" smtClean="0"/>
              <a:t>name:</a:t>
            </a:r>
            <a:r>
              <a:rPr lang="en-US" sz="2400" dirty="0"/>
              <a:t> "Engineering"</a:t>
            </a:r>
            <a:r>
              <a:rPr lang="en-US" sz="2400" dirty="0" smtClean="0"/>
              <a:t>,</a:t>
            </a:r>
            <a:endParaRPr lang="en-US" sz="2400" dirty="0"/>
          </a:p>
          <a:p>
            <a:pPr latinLnBrk="0">
              <a:lnSpc>
                <a:spcPct val="11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data</a:t>
            </a:r>
            <a:r>
              <a:rPr lang="en-US" sz="24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</a:t>
            </a:r>
            <a:r>
              <a:rPr lang="en-US" sz="2400" dirty="0">
                <a:solidFill>
                  <a:schemeClr val="bg1"/>
                </a:solidFill>
              </a:rPr>
              <a:t>director</a:t>
            </a:r>
            <a:r>
              <a:rPr lang="en-US" sz="2400" dirty="0" smtClean="0"/>
              <a:t>:</a:t>
            </a:r>
            <a:r>
              <a:rPr lang="en-US" sz="2400" dirty="0"/>
              <a:t> {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  name: </a:t>
            </a:r>
            <a:r>
              <a:rPr lang="en-US" sz="2400" dirty="0" smtClean="0"/>
              <a:t>'John',</a:t>
            </a:r>
            <a:r>
              <a:rPr lang="en-US" sz="2400" dirty="0"/>
              <a:t>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  </a:t>
            </a:r>
            <a:r>
              <a:rPr lang="en-US" sz="2400" dirty="0" smtClean="0"/>
              <a:t>position:</a:t>
            </a:r>
            <a:r>
              <a:rPr lang="en-US" sz="2400" dirty="0"/>
              <a:t> </a:t>
            </a:r>
            <a:r>
              <a:rPr lang="en-US" sz="2400" dirty="0" smtClean="0"/>
              <a:t>'Engineering Director'</a:t>
            </a:r>
            <a:r>
              <a:rPr lang="en-US" sz="2400" dirty="0"/>
              <a:t>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</a:t>
            </a:r>
            <a:r>
              <a:rPr lang="en-US" sz="2400" dirty="0" smtClean="0"/>
              <a:t>employees:</a:t>
            </a:r>
            <a:r>
              <a:rPr lang="en-US" sz="2400" dirty="0"/>
              <a:t> </a:t>
            </a:r>
            <a:r>
              <a:rPr lang="en-US" sz="2400" dirty="0" smtClean="0"/>
              <a:t>[],</a:t>
            </a:r>
            <a:endParaRPr lang="en-US" sz="2400" dirty="0"/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company: </a:t>
            </a:r>
            <a:r>
              <a:rPr lang="en-US" sz="2400" dirty="0" smtClean="0"/>
              <a:t>'Quick Build'</a:t>
            </a:r>
            <a:r>
              <a:rPr lang="en-US" sz="2400" dirty="0"/>
              <a:t>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}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{data: {director}} </a:t>
            </a:r>
            <a:r>
              <a:rPr lang="en-US" sz="2400" dirty="0"/>
              <a:t>= </a:t>
            </a:r>
            <a:r>
              <a:rPr lang="en-US" sz="2400" dirty="0" smtClean="0"/>
              <a:t>department</a:t>
            </a:r>
            <a:r>
              <a:rPr lang="en-US" sz="2400" dirty="0"/>
              <a:t> </a:t>
            </a:r>
            <a:endParaRPr lang="en-US" sz="2400" dirty="0" smtClean="0"/>
          </a:p>
          <a:p>
            <a:pPr latinLnBrk="0">
              <a:lnSpc>
                <a:spcPct val="11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director</a:t>
            </a:r>
            <a:r>
              <a:rPr lang="en-US" sz="2400" i="1" dirty="0">
                <a:solidFill>
                  <a:schemeClr val="accent2"/>
                </a:solidFill>
              </a:rPr>
              <a:t> is { name: </a:t>
            </a:r>
            <a:r>
              <a:rPr lang="en-US" sz="2400" i="1" dirty="0" smtClean="0">
                <a:solidFill>
                  <a:schemeClr val="accent2"/>
                </a:solidFill>
              </a:rPr>
              <a:t>'John',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position: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'Engineering Director'}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/>
              <a:t>D</a:t>
            </a:r>
            <a:r>
              <a:rPr lang="en-US" dirty="0" smtClean="0"/>
              <a:t>estructuring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need to </a:t>
            </a:r>
            <a:r>
              <a:rPr lang="en-US" dirty="0" smtClean="0"/>
              <a:t>know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what </a:t>
            </a:r>
            <a:r>
              <a:rPr lang="en-US" dirty="0" smtClean="0"/>
              <a:t>you're </a:t>
            </a:r>
            <a:r>
              <a:rPr lang="en-US" dirty="0"/>
              <a:t>looking </a:t>
            </a:r>
            <a:r>
              <a:rPr lang="en-US" dirty="0" smtClean="0"/>
              <a:t>for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variable (or comma placeholder) for each element up and until the one </a:t>
            </a:r>
            <a:r>
              <a:rPr lang="en-US" dirty="0" smtClean="0"/>
              <a:t>you're </a:t>
            </a:r>
            <a:r>
              <a:rPr lang="en-US" dirty="0"/>
              <a:t>looking for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6686" y="3503888"/>
            <a:ext cx="10546053" cy="2986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 smtClean="0"/>
              <a:t>departments</a:t>
            </a:r>
            <a:r>
              <a:rPr lang="en-US" dirty="0"/>
              <a:t> = [[</a:t>
            </a:r>
            <a:r>
              <a:rPr lang="en-US" dirty="0" smtClean="0"/>
              <a:t>'Engineering',</a:t>
            </a:r>
            <a:r>
              <a:rPr lang="en-US" dirty="0"/>
              <a:t> [</a:t>
            </a:r>
            <a:r>
              <a:rPr lang="en-US" dirty="0" smtClean="0"/>
              <a:t>'secretary',</a:t>
            </a:r>
            <a:r>
              <a:rPr lang="en-US" dirty="0"/>
              <a:t> </a:t>
            </a:r>
            <a:r>
              <a:rPr lang="en-US" dirty="0" smtClean="0"/>
              <a:t>'director',</a:t>
            </a:r>
            <a:r>
              <a:rPr lang="en-US" dirty="0"/>
              <a:t> </a:t>
            </a:r>
            <a:r>
              <a:rPr lang="en-US" dirty="0" smtClean="0"/>
              <a:t>'worker']],</a:t>
            </a:r>
            <a:r>
              <a:rPr lang="en-US" dirty="0"/>
              <a:t> [</a:t>
            </a:r>
            <a:r>
              <a:rPr lang="en-US" dirty="0" smtClean="0"/>
              <a:t>'Accounting',</a:t>
            </a:r>
            <a:r>
              <a:rPr lang="en-US" dirty="0"/>
              <a:t> [</a:t>
            </a:r>
            <a:r>
              <a:rPr lang="en-US" dirty="0" smtClean="0"/>
              <a:t>'director',</a:t>
            </a:r>
            <a:r>
              <a:rPr lang="en-US" dirty="0"/>
              <a:t> </a:t>
            </a:r>
            <a:r>
              <a:rPr lang="en-US" dirty="0" smtClean="0"/>
              <a:t>'accountant']]];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const </a:t>
            </a:r>
            <a:r>
              <a:rPr lang="en-US" dirty="0">
                <a:solidFill>
                  <a:schemeClr val="bg1"/>
                </a:solidFill>
              </a:rPr>
              <a:t>[[name, positions]]</a:t>
            </a:r>
            <a:r>
              <a:rPr lang="en-US" dirty="0"/>
              <a:t> = </a:t>
            </a:r>
            <a:r>
              <a:rPr lang="en-US" dirty="0" smtClean="0"/>
              <a:t>departments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 name is </a:t>
            </a:r>
            <a:r>
              <a:rPr lang="en-US" i="1" dirty="0" smtClean="0">
                <a:solidFill>
                  <a:schemeClr val="accent2"/>
                </a:solidFill>
              </a:rPr>
              <a:t>'Engineering'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 positions is [ </a:t>
            </a:r>
            <a:r>
              <a:rPr lang="en-US" i="1" dirty="0" smtClean="0">
                <a:solidFill>
                  <a:schemeClr val="accent2"/>
                </a:solidFill>
              </a:rPr>
              <a:t>'secretary',</a:t>
            </a:r>
            <a:r>
              <a:rPr lang="en-US" i="1" dirty="0">
                <a:solidFill>
                  <a:schemeClr val="accent2"/>
                </a:solidFill>
              </a:rPr>
              <a:t> </a:t>
            </a:r>
            <a:r>
              <a:rPr lang="en-US" i="1" dirty="0" smtClean="0">
                <a:solidFill>
                  <a:schemeClr val="accent2"/>
                </a:solidFill>
              </a:rPr>
              <a:t>'director',</a:t>
            </a:r>
            <a:r>
              <a:rPr lang="en-US" i="1" dirty="0">
                <a:solidFill>
                  <a:schemeClr val="accent2"/>
                </a:solidFill>
              </a:rPr>
              <a:t> </a:t>
            </a:r>
            <a:r>
              <a:rPr lang="en-US" i="1" dirty="0" smtClean="0">
                <a:solidFill>
                  <a:schemeClr val="accent2"/>
                </a:solidFill>
              </a:rPr>
              <a:t>'worker'</a:t>
            </a:r>
            <a:r>
              <a:rPr lang="en-US" i="1" dirty="0">
                <a:solidFill>
                  <a:schemeClr val="accent2"/>
                </a:solidFill>
              </a:rPr>
              <a:t> 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Nested Arrays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0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7843" y="3349466"/>
            <a:ext cx="1081088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 smtClean="0"/>
              <a:t>company</a:t>
            </a:r>
            <a:r>
              <a:rPr lang="en-US" dirty="0"/>
              <a:t> = {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 </a:t>
            </a:r>
            <a:r>
              <a:rPr lang="en-US" dirty="0" smtClean="0"/>
              <a:t>employees:</a:t>
            </a:r>
            <a:r>
              <a:rPr lang="en-US" dirty="0"/>
              <a:t> [</a:t>
            </a:r>
            <a:r>
              <a:rPr lang="en-US" dirty="0" smtClean="0"/>
              <a:t>'John',</a:t>
            </a:r>
            <a:r>
              <a:rPr lang="en-US" dirty="0"/>
              <a:t> </a:t>
            </a:r>
            <a:r>
              <a:rPr lang="en-US" dirty="0" smtClean="0"/>
              <a:t>'Jane',</a:t>
            </a:r>
            <a:r>
              <a:rPr lang="en-US" dirty="0"/>
              <a:t> </a:t>
            </a:r>
            <a:r>
              <a:rPr lang="en-US" dirty="0" smtClean="0"/>
              <a:t>'Sam',</a:t>
            </a:r>
            <a:r>
              <a:rPr lang="en-US" dirty="0"/>
              <a:t> 'Suzanne'],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 name: </a:t>
            </a:r>
            <a:r>
              <a:rPr lang="en-US" dirty="0" smtClean="0"/>
              <a:t>'Quick Build',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>
                <a:solidFill>
                  <a:schemeClr val="bg1"/>
                </a:solidFill>
              </a:rPr>
              <a:t>{employees:[employee]}</a:t>
            </a:r>
            <a:r>
              <a:rPr lang="en-US" dirty="0"/>
              <a:t> = </a:t>
            </a:r>
            <a:r>
              <a:rPr lang="en-US" dirty="0" smtClean="0"/>
              <a:t>company</a:t>
            </a:r>
            <a:r>
              <a:rPr lang="en-US" dirty="0"/>
              <a:t> </a:t>
            </a:r>
            <a:r>
              <a:rPr lang="en-US" i="1" dirty="0">
                <a:solidFill>
                  <a:schemeClr val="accent2"/>
                </a:solidFill>
              </a:rPr>
              <a:t>// employee is 'John'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Arrays Destructuring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843" y="1499308"/>
            <a:ext cx="10810883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smtClean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 = [{name: </a:t>
            </a:r>
            <a:r>
              <a:rPr lang="en-US" dirty="0" smtClean="0">
                <a:solidFill>
                  <a:schemeClr val="tx1"/>
                </a:solidFill>
              </a:rPr>
              <a:t>'John',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position: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'worker'},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name: </a:t>
            </a:r>
            <a:r>
              <a:rPr lang="en-US" dirty="0" smtClean="0">
                <a:solidFill>
                  <a:schemeClr val="tx1"/>
                </a:solidFill>
              </a:rPr>
              <a:t>'Jane',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position: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'secretary'}]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>
                <a:solidFill>
                  <a:schemeClr val="bg1"/>
                </a:solidFill>
              </a:rPr>
              <a:t>[{name}]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smtClean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name is </a:t>
            </a:r>
            <a:r>
              <a:rPr lang="en-US" i="1" dirty="0" smtClean="0">
                <a:solidFill>
                  <a:schemeClr val="accent2"/>
                </a:solidFill>
              </a:rPr>
              <a:t>'John'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5976">
            <a:off x="4634998" y="1549924"/>
            <a:ext cx="2563786" cy="25637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Forms of Object Composition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Object is formed from an </a:t>
            </a:r>
            <a:r>
              <a:rPr lang="en-US" b="1" dirty="0">
                <a:solidFill>
                  <a:schemeClr val="bg1"/>
                </a:solidFill>
              </a:rPr>
              <a:t>enumerable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subobjects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is an object which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i="1" dirty="0"/>
              <a:t> </a:t>
            </a:r>
            <a:r>
              <a:rPr lang="en-US" dirty="0"/>
              <a:t>other objects</a:t>
            </a:r>
          </a:p>
          <a:p>
            <a:pPr latinLnBrk="0"/>
            <a:r>
              <a:rPr lang="en-US" dirty="0"/>
              <a:t>When to use</a:t>
            </a:r>
          </a:p>
          <a:p>
            <a:pPr lvl="1" latinLnBrk="0"/>
            <a:r>
              <a:rPr lang="en-US" dirty="0"/>
              <a:t>Collections of objects which need to </a:t>
            </a:r>
            <a:r>
              <a:rPr lang="en-US" sz="3398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operations</a:t>
            </a:r>
          </a:p>
          <a:p>
            <a:pPr lvl="1" latinLnBrk="0"/>
            <a:r>
              <a:rPr lang="en-US" dirty="0"/>
              <a:t>When you want a single item to </a:t>
            </a:r>
            <a:r>
              <a:rPr lang="en-US" sz="3398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the same interface as many items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1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208738"/>
            <a:ext cx="11478816" cy="54679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let </a:t>
            </a:r>
            <a:r>
              <a:rPr lang="en-US" sz="2000" dirty="0" err="1" smtClean="0"/>
              <a:t>dataArray</a:t>
            </a:r>
            <a:r>
              <a:rPr lang="en-US" sz="2000" dirty="0" smtClean="0"/>
              <a:t> = [ { </a:t>
            </a:r>
            <a:r>
              <a:rPr lang="en-US" sz="2000" dirty="0" smtClean="0">
                <a:solidFill>
                  <a:schemeClr val="bg1"/>
                </a:solidFill>
              </a:rPr>
              <a:t>id: "a", score: 1</a:t>
            </a:r>
            <a:r>
              <a:rPr lang="en-US" sz="2000" dirty="0" smtClean="0"/>
              <a:t> }, { </a:t>
            </a:r>
            <a:r>
              <a:rPr lang="en-US" sz="2000" dirty="0" smtClean="0">
                <a:solidFill>
                  <a:schemeClr val="accent3"/>
                </a:solidFill>
              </a:rPr>
              <a:t>id: "b", score: 2</a:t>
            </a:r>
            <a:r>
              <a:rPr lang="en-US" sz="2000" dirty="0" smtClean="0"/>
              <a:t> },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{ </a:t>
            </a:r>
            <a:r>
              <a:rPr lang="en-US" sz="2000" dirty="0" smtClean="0">
                <a:solidFill>
                  <a:schemeClr val="accent4"/>
                </a:solidFill>
              </a:rPr>
              <a:t>id: "c", score: 5</a:t>
            </a:r>
            <a:r>
              <a:rPr lang="en-US" sz="2000" dirty="0" smtClean="0"/>
              <a:t> }, { </a:t>
            </a:r>
            <a:r>
              <a:rPr lang="en-US" sz="2000" dirty="0" smtClean="0">
                <a:solidFill>
                  <a:schemeClr val="bg1"/>
                </a:solidFill>
              </a:rPr>
              <a:t>id: "a", score: 3 </a:t>
            </a:r>
            <a:r>
              <a:rPr lang="en-US" sz="2000" dirty="0" smtClean="0"/>
              <a:t>}, { </a:t>
            </a:r>
            <a:r>
              <a:rPr lang="en-US" sz="2000" dirty="0" smtClean="0">
                <a:solidFill>
                  <a:schemeClr val="accent4"/>
                </a:solidFill>
              </a:rPr>
              <a:t>id: "c", score: 2</a:t>
            </a:r>
            <a:r>
              <a:rPr lang="en-US" sz="2000" dirty="0" smtClean="0"/>
              <a:t> }, ];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let res1 = </a:t>
            </a:r>
            <a:r>
              <a:rPr lang="en-US" sz="2000" dirty="0" err="1" smtClean="0"/>
              <a:t>dataArray.reduce</a:t>
            </a:r>
            <a:r>
              <a:rPr lang="en-US" sz="2000" dirty="0" smtClean="0"/>
              <a:t>((</a:t>
            </a:r>
            <a:r>
              <a:rPr lang="en-US" sz="2000" dirty="0" err="1" smtClean="0"/>
              <a:t>acc</a:t>
            </a:r>
            <a:r>
              <a:rPr lang="en-US" sz="2000" dirty="0" smtClean="0"/>
              <a:t>, </a:t>
            </a:r>
            <a:r>
              <a:rPr lang="en-US" sz="2000" dirty="0" err="1" smtClean="0"/>
              <a:t>curr</a:t>
            </a:r>
            <a:r>
              <a:rPr lang="en-US" sz="2000" dirty="0" smtClean="0"/>
              <a:t>, index, array) =&gt;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let same = </a:t>
            </a:r>
            <a:r>
              <a:rPr lang="en-US" sz="2000" dirty="0" err="1" smtClean="0"/>
              <a:t>acc.find</a:t>
            </a:r>
            <a:r>
              <a:rPr lang="en-US" sz="2000" dirty="0" smtClean="0"/>
              <a:t>(e =&gt; e.id === curr.id);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if (!same)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  </a:t>
            </a:r>
            <a:r>
              <a:rPr lang="en-US" sz="2000" dirty="0" err="1" smtClean="0"/>
              <a:t>acc.push</a:t>
            </a:r>
            <a:r>
              <a:rPr lang="en-US" sz="2000" dirty="0" smtClean="0"/>
              <a:t>(</a:t>
            </a:r>
            <a:r>
              <a:rPr lang="en-US" sz="2000" dirty="0" err="1" smtClean="0"/>
              <a:t>curr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} else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  </a:t>
            </a:r>
            <a:r>
              <a:rPr lang="en-US" sz="2000" dirty="0" err="1" smtClean="0"/>
              <a:t>same.score</a:t>
            </a:r>
            <a:r>
              <a:rPr lang="en-US" sz="2000" dirty="0" smtClean="0"/>
              <a:t> += </a:t>
            </a:r>
            <a:r>
              <a:rPr lang="en-US" sz="2000" dirty="0" err="1" smtClean="0"/>
              <a:t>curr.score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return </a:t>
            </a:r>
            <a:r>
              <a:rPr lang="en-US" sz="2000" dirty="0" err="1" smtClean="0"/>
              <a:t>acc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}, []);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console.log(</a:t>
            </a:r>
            <a:r>
              <a:rPr lang="en-US" sz="2000" dirty="0"/>
              <a:t>res1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i="1" dirty="0" smtClean="0">
                <a:solidFill>
                  <a:schemeClr val="accent2"/>
                </a:solidFill>
              </a:rPr>
              <a:t>//[ { </a:t>
            </a:r>
            <a:r>
              <a:rPr lang="en-US" sz="2000" i="1" dirty="0" smtClean="0">
                <a:solidFill>
                  <a:schemeClr val="bg1"/>
                </a:solidFill>
              </a:rPr>
              <a:t>id: 'a', score: 4</a:t>
            </a:r>
            <a:r>
              <a:rPr lang="en-US" sz="2000" i="1" dirty="0" smtClean="0">
                <a:solidFill>
                  <a:schemeClr val="accent2"/>
                </a:solidFill>
              </a:rPr>
              <a:t> }, { </a:t>
            </a:r>
            <a:r>
              <a:rPr lang="en-US" sz="2000" i="1" dirty="0" smtClean="0">
                <a:solidFill>
                  <a:schemeClr val="accent3"/>
                </a:solidFill>
              </a:rPr>
              <a:t>id: 'b', score: 2</a:t>
            </a:r>
            <a:r>
              <a:rPr lang="en-US" sz="2000" i="1" dirty="0" smtClean="0">
                <a:solidFill>
                  <a:schemeClr val="accent2"/>
                </a:solidFill>
              </a:rPr>
              <a:t> }, { </a:t>
            </a:r>
            <a:r>
              <a:rPr lang="en-US" sz="2000" i="1" dirty="0" smtClean="0">
                <a:solidFill>
                  <a:schemeClr val="accent4"/>
                </a:solidFill>
              </a:rPr>
              <a:t>id: 'c', score: 7</a:t>
            </a:r>
            <a:r>
              <a:rPr lang="en-US" sz="2000" i="1" dirty="0" smtClean="0">
                <a:solidFill>
                  <a:schemeClr val="accent2"/>
                </a:solidFill>
              </a:rPr>
              <a:t> } ]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9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Concatenation is when an object is formed by adding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  <a:p>
            <a:pPr latinLnBrk="0"/>
            <a:r>
              <a:rPr lang="en-US" dirty="0"/>
              <a:t>When to use</a:t>
            </a:r>
          </a:p>
          <a:p>
            <a:pPr lvl="1" latinLnBrk="0"/>
            <a:r>
              <a:rPr lang="en-US" dirty="0"/>
              <a:t>merging JSON objects</a:t>
            </a:r>
          </a:p>
          <a:p>
            <a:pPr lvl="1" latinLnBrk="0"/>
            <a:r>
              <a:rPr lang="en-US" dirty="0"/>
              <a:t>Creating updates to immutable state</a:t>
            </a:r>
          </a:p>
          <a:p>
            <a:pPr lvl="1" latinLnBrk="0"/>
            <a:r>
              <a:rPr lang="en-US" dirty="0"/>
              <a:t>Etc…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9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56000" y="1449000"/>
            <a:ext cx="10305000" cy="4773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</a:t>
            </a:r>
            <a:r>
              <a:rPr lang="en-US" sz="2400" dirty="0" err="1"/>
              <a:t>objs</a:t>
            </a:r>
            <a:r>
              <a:rPr lang="en-US" sz="2400" dirty="0"/>
              <a:t> = </a:t>
            </a:r>
            <a:r>
              <a:rPr lang="en-US" sz="2400" dirty="0" smtClean="0"/>
              <a:t>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 </a:t>
            </a:r>
            <a:r>
              <a:rPr lang="en-US" sz="2400" dirty="0" smtClean="0"/>
              <a:t>      {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r>
              <a:rPr lang="en-US" sz="2400" dirty="0"/>
              <a:t>: 'Peter',</a:t>
            </a:r>
            <a:r>
              <a:rPr lang="en-US" sz="2400" dirty="0">
                <a:solidFill>
                  <a:schemeClr val="accent3"/>
                </a:solidFill>
              </a:rPr>
              <a:t>age</a:t>
            </a:r>
            <a:r>
              <a:rPr lang="en-US" sz="2400" dirty="0"/>
              <a:t>:35 }, 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{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accent3"/>
                </a:solidFill>
              </a:rPr>
              <a:t>age</a:t>
            </a:r>
            <a:r>
              <a:rPr lang="en-US" sz="2400" dirty="0"/>
              <a:t>: 22 </a:t>
            </a:r>
            <a:r>
              <a:rPr lang="en-US" sz="2400" dirty="0" smtClean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{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"Steven"}, 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{</a:t>
            </a:r>
            <a:r>
              <a:rPr lang="en-US" sz="2400" dirty="0">
                <a:solidFill>
                  <a:schemeClr val="accent4"/>
                </a:solidFill>
              </a:rPr>
              <a:t>height</a:t>
            </a:r>
            <a:r>
              <a:rPr lang="en-US" sz="2400" dirty="0"/>
              <a:t>:180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const</a:t>
            </a:r>
            <a:r>
              <a:rPr lang="en-US" sz="2400" dirty="0"/>
              <a:t> concatenate = (a, o) =&gt; ({...a, ...o});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c = </a:t>
            </a:r>
            <a:r>
              <a:rPr lang="en-US" sz="2400" dirty="0" err="1"/>
              <a:t>objs.reduce</a:t>
            </a:r>
            <a:r>
              <a:rPr lang="en-US" sz="2400" dirty="0"/>
              <a:t>(concatenate, {});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console.log(c</a:t>
            </a:r>
            <a:r>
              <a:rPr lang="en-US" sz="2400" dirty="0" smtClean="0"/>
              <a:t>);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{ </a:t>
            </a:r>
            <a:r>
              <a:rPr lang="en-US" sz="2400" i="1" dirty="0">
                <a:solidFill>
                  <a:schemeClr val="bg1"/>
                </a:solidFill>
              </a:rPr>
              <a:t>name: 'Steven'</a:t>
            </a:r>
            <a:r>
              <a:rPr lang="en-US" sz="2400" i="1" dirty="0">
                <a:solidFill>
                  <a:schemeClr val="accent2"/>
                </a:solidFill>
              </a:rPr>
              <a:t>, </a:t>
            </a:r>
            <a:r>
              <a:rPr lang="en-US" sz="2400" i="1" dirty="0">
                <a:solidFill>
                  <a:schemeClr val="accent3"/>
                </a:solidFill>
              </a:rPr>
              <a:t>age: 22</a:t>
            </a:r>
            <a:r>
              <a:rPr lang="en-US" sz="2400" i="1" dirty="0">
                <a:solidFill>
                  <a:schemeClr val="accent2"/>
                </a:solidFill>
              </a:rPr>
              <a:t>, </a:t>
            </a:r>
            <a:r>
              <a:rPr lang="en-US" sz="2400" i="1" dirty="0">
                <a:solidFill>
                  <a:schemeClr val="accent4"/>
                </a:solidFill>
              </a:rPr>
              <a:t>height: 180 </a:t>
            </a:r>
            <a:r>
              <a:rPr lang="en-US" sz="2400" i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0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Delegation is commonly used to </a:t>
            </a:r>
            <a:r>
              <a:rPr lang="en-US" b="1" dirty="0">
                <a:solidFill>
                  <a:schemeClr val="bg1"/>
                </a:solidFill>
              </a:rPr>
              <a:t>imitate class inheritance </a:t>
            </a:r>
            <a:r>
              <a:rPr lang="en-US" dirty="0"/>
              <a:t>in JavaScript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Composes objects by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together an object delegation chain </a:t>
            </a:r>
            <a:endParaRPr lang="en-US" dirty="0" smtClean="0"/>
          </a:p>
          <a:p>
            <a:pPr marL="990266" lvl="1" indent="-457200" latinLnBrk="0"/>
            <a:r>
              <a:rPr lang="en-US" dirty="0" smtClean="0"/>
              <a:t>An </a:t>
            </a:r>
            <a:r>
              <a:rPr lang="en-US" dirty="0"/>
              <a:t>object forwards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lookups</a:t>
            </a:r>
            <a:r>
              <a:rPr lang="en-US" dirty="0"/>
              <a:t> to another object</a:t>
            </a:r>
          </a:p>
          <a:p>
            <a:pPr marL="1066419" lvl="1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[].map()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dirty="0"/>
              <a:t>delegates to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Array.prototype.map()</a:t>
            </a:r>
          </a:p>
          <a:p>
            <a:pPr latinLnBrk="0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5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0" y="13716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Destructuring</a:t>
            </a:r>
            <a:endParaRPr lang="bg-BG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Forms of Object Composition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/>
              <a:t>Aggregation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/>
              <a:t>Concatenation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 smtClean="0"/>
              <a:t>Delegation</a:t>
            </a:r>
            <a:endParaRPr lang="en-US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6439" y="1349913"/>
            <a:ext cx="11120298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</a:t>
            </a:r>
            <a:r>
              <a:rPr lang="en-US" sz="2400" dirty="0" err="1"/>
              <a:t>objs</a:t>
            </a:r>
            <a:r>
              <a:rPr lang="en-US" sz="2400" dirty="0"/>
              <a:t> = </a:t>
            </a:r>
            <a:r>
              <a:rPr lang="en-US" sz="2400" dirty="0" smtClean="0"/>
              <a:t>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/>
              <a:t> 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r>
              <a:rPr lang="en-US" sz="2400" dirty="0"/>
              <a:t>: 'Peter',</a:t>
            </a:r>
            <a:r>
              <a:rPr lang="en-US" sz="2400" dirty="0" smtClean="0">
                <a:solidFill>
                  <a:schemeClr val="accent3"/>
                </a:solidFill>
              </a:rPr>
              <a:t>age</a:t>
            </a:r>
            <a:r>
              <a:rPr lang="en-US" sz="2400" dirty="0" smtClean="0"/>
              <a:t>:35},</a:t>
            </a:r>
            <a:r>
              <a:rPr lang="en-US" sz="2400" dirty="0"/>
              <a:t>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accent3"/>
                </a:solidFill>
              </a:rPr>
              <a:t>age</a:t>
            </a:r>
            <a:r>
              <a:rPr lang="en-US" sz="2400" dirty="0"/>
              <a:t>: </a:t>
            </a:r>
            <a:r>
              <a:rPr lang="en-US" sz="2400" dirty="0" smtClean="0"/>
              <a:t>22},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{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"Steven"},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{</a:t>
            </a:r>
            <a:r>
              <a:rPr lang="en-US" sz="2400" dirty="0">
                <a:solidFill>
                  <a:schemeClr val="accent4"/>
                </a:solidFill>
              </a:rPr>
              <a:t>height</a:t>
            </a:r>
            <a:r>
              <a:rPr lang="en-US" sz="2400" dirty="0"/>
              <a:t>:180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const</a:t>
            </a:r>
            <a:r>
              <a:rPr lang="en-US" sz="2400" dirty="0"/>
              <a:t> delegate = (a, b) =&gt; </a:t>
            </a:r>
            <a:r>
              <a:rPr lang="en-US" sz="2400" dirty="0" err="1">
                <a:solidFill>
                  <a:schemeClr val="bg1"/>
                </a:solidFill>
              </a:rPr>
              <a:t>Object.assign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Object.create</a:t>
            </a:r>
            <a:r>
              <a:rPr lang="en-US" sz="2400" dirty="0">
                <a:solidFill>
                  <a:schemeClr val="bg1"/>
                </a:solidFill>
              </a:rPr>
              <a:t>(a), b);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d = </a:t>
            </a:r>
            <a:r>
              <a:rPr lang="en-US" sz="2400" dirty="0" err="1"/>
              <a:t>objs.reduceRight</a:t>
            </a:r>
            <a:r>
              <a:rPr lang="en-US" sz="2400" dirty="0"/>
              <a:t>(delegate, {});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console.log(d</a:t>
            </a:r>
            <a:r>
              <a:rPr lang="en-US" sz="2400" dirty="0" smtClean="0"/>
              <a:t>); 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{ name: 'Peter', age: 35 </a:t>
            </a:r>
            <a:r>
              <a:rPr lang="en-US" sz="2400" i="1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d.height</a:t>
            </a:r>
            <a:r>
              <a:rPr lang="en-US" sz="2400" dirty="0" smtClean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 180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1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into JS objects</a:t>
            </a:r>
          </a:p>
          <a:p>
            <a:endParaRPr lang="bg-BG" sz="3200" dirty="0" smtClean="0">
              <a:solidFill>
                <a:schemeClr val="bg2"/>
              </a:solidFill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Three main types of object composition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Aggregation</a:t>
            </a:r>
            <a:r>
              <a:rPr lang="en-US" sz="3200" dirty="0" smtClean="0">
                <a:solidFill>
                  <a:schemeClr val="bg2"/>
                </a:solidFill>
              </a:rPr>
              <a:t> - forming an object from an </a:t>
            </a:r>
            <a:r>
              <a:rPr lang="en-US" sz="3200" b="1" dirty="0" smtClean="0">
                <a:solidFill>
                  <a:schemeClr val="bg2"/>
                </a:solidFill>
              </a:rPr>
              <a:t>enumerable</a:t>
            </a:r>
            <a:r>
              <a:rPr lang="en-US" sz="3200" dirty="0" smtClean="0">
                <a:solidFill>
                  <a:schemeClr val="bg2"/>
                </a:solidFill>
              </a:rPr>
              <a:t>  collection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Concatenation</a:t>
            </a:r>
            <a:r>
              <a:rPr lang="en-US" sz="3200" dirty="0" smtClean="0">
                <a:solidFill>
                  <a:schemeClr val="bg2"/>
                </a:solidFill>
              </a:rPr>
              <a:t> - adding new properties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Delegation</a:t>
            </a:r>
            <a:r>
              <a:rPr lang="en-US" sz="3200" dirty="0" smtClean="0">
                <a:solidFill>
                  <a:schemeClr val="bg2"/>
                </a:solidFill>
              </a:rPr>
              <a:t> - imitates class inheritance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10050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3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Other Objects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 Composition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4611" y="972508"/>
            <a:ext cx="10036163" cy="557910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Combining</a:t>
            </a:r>
            <a:r>
              <a:rPr lang="en-US" sz="3400" dirty="0"/>
              <a:t> simple objects or data types into </a:t>
            </a:r>
            <a:r>
              <a:rPr lang="en-US" sz="3400" dirty="0" smtClean="0"/>
              <a:t>more </a:t>
            </a:r>
            <a:r>
              <a:rPr lang="en-US" sz="3400" b="1" dirty="0" smtClean="0">
                <a:solidFill>
                  <a:schemeClr val="bg1"/>
                </a:solidFill>
              </a:rPr>
              <a:t>complex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ones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23933" y="2224691"/>
            <a:ext cx="7118399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'Green',</a:t>
            </a:r>
          </a:p>
          <a:p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r>
              <a:rPr lang="en-US" dirty="0">
                <a:solidFill>
                  <a:schemeClr val="tx1"/>
                </a:solidFill>
              </a:rPr>
              <a:t>  location: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student.location.lat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263808"/>
            <a:ext cx="8803254" cy="34180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641209" y="1440222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55208" y="1338808"/>
            <a:ext cx="9081584" cy="52128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width: 10,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height: 4,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grow</a:t>
            </a:r>
            <a:r>
              <a:rPr lang="en-US" dirty="0">
                <a:solidFill>
                  <a:schemeClr val="tx1"/>
                </a:solidFill>
              </a:rPr>
              <a:t>: function(w, h) 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 += w; </a:t>
            </a:r>
            <a:r>
              <a:rPr lang="en-US" dirty="0" err="1">
                <a:solidFill>
                  <a:schemeClr val="bg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 += h;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},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: function() 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  console.log(`[${</a:t>
            </a:r>
            <a:r>
              <a:rPr lang="en-US" dirty="0" err="1">
                <a:solidFill>
                  <a:schemeClr val="bg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} x ${</a:t>
            </a:r>
            <a:r>
              <a:rPr lang="en-US" dirty="0" err="1">
                <a:solidFill>
                  <a:schemeClr val="bg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}]`);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tx1"/>
                </a:solidFill>
              </a:rPr>
              <a:t>rect.grow</a:t>
            </a:r>
            <a:r>
              <a:rPr lang="en-US" dirty="0">
                <a:solidFill>
                  <a:schemeClr val="tx1"/>
                </a:solidFill>
              </a:rPr>
              <a:t>(2, 3);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tx1"/>
                </a:solidFill>
              </a:rPr>
              <a:t>rect.print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[12 x 7]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Objects: ToString() Function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0153" y="1311115"/>
            <a:ext cx="10771693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>
                <a:solidFill>
                  <a:schemeClr val="tx1"/>
                </a:solidFill>
              </a:rPr>
              <a:t>  width: 10,</a:t>
            </a:r>
          </a:p>
          <a:p>
            <a:r>
              <a:rPr lang="en-US" dirty="0">
                <a:solidFill>
                  <a:schemeClr val="tx1"/>
                </a:solidFill>
              </a:rPr>
              <a:t>  height: 4,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: function() { </a:t>
            </a:r>
          </a:p>
          <a:p>
            <a:r>
              <a:rPr lang="en-US" dirty="0">
                <a:solidFill>
                  <a:schemeClr val="tx1"/>
                </a:solidFill>
              </a:rPr>
              <a:t>    return `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[${</a:t>
            </a:r>
            <a:r>
              <a:rPr lang="en-US" dirty="0" err="1">
                <a:solidFill>
                  <a:schemeClr val="tx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} x ${</a:t>
            </a:r>
            <a:r>
              <a:rPr lang="en-US" dirty="0" err="1">
                <a:solidFill>
                  <a:schemeClr val="tx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}]`;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{width: 10, height: 4}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This will invoke </a:t>
            </a:r>
            <a:r>
              <a:rPr lang="en-US" i="1" dirty="0" err="1">
                <a:solidFill>
                  <a:schemeClr val="accent2"/>
                </a:solidFill>
              </a:rPr>
              <a:t>toString</a:t>
            </a:r>
            <a:r>
              <a:rPr lang="en-US" i="1" dirty="0">
                <a:solidFill>
                  <a:schemeClr val="accent2"/>
                </a:solidFill>
              </a:rPr>
              <a:t>() to convert the object to String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console.log('' + </a:t>
            </a:r>
            <a:r>
              <a:rPr lang="en-US" i="1" dirty="0" err="1">
                <a:solidFill>
                  <a:schemeClr val="accent2"/>
                </a:solidFill>
              </a:rPr>
              <a:t>rect</a:t>
            </a:r>
            <a:r>
              <a:rPr lang="en-US" i="1" dirty="0">
                <a:solidFill>
                  <a:schemeClr val="accent2"/>
                </a:solidFill>
              </a:rPr>
              <a:t>); // </a:t>
            </a:r>
            <a:r>
              <a:rPr lang="en-US" i="1" dirty="0" err="1">
                <a:solidFill>
                  <a:schemeClr val="accent2"/>
                </a:solidFill>
              </a:rPr>
              <a:t>rect</a:t>
            </a:r>
            <a:r>
              <a:rPr lang="en-US" i="1" dirty="0">
                <a:solidFill>
                  <a:schemeClr val="accent2"/>
                </a:solidFill>
              </a:rPr>
              <a:t>[12 x 7]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09" y="1427375"/>
            <a:ext cx="2280982" cy="22809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Destructuring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</TotalTime>
  <Words>580</Words>
  <Application>Microsoft Office PowerPoint</Application>
  <PresentationFormat>Widescreen</PresentationFormat>
  <Paragraphs>215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Object Composition</vt:lpstr>
      <vt:lpstr>Table of Contents</vt:lpstr>
      <vt:lpstr>Have a Question?</vt:lpstr>
      <vt:lpstr>Objects Holding Other Objects</vt:lpstr>
      <vt:lpstr>What is Object Composition?</vt:lpstr>
      <vt:lpstr>Composing Objects</vt:lpstr>
      <vt:lpstr>Combining Data with Functions</vt:lpstr>
      <vt:lpstr>Printing Objects: ToString() Function</vt:lpstr>
      <vt:lpstr>Destructuring</vt:lpstr>
      <vt:lpstr>Destructuring</vt:lpstr>
      <vt:lpstr>Nested Destructuring</vt:lpstr>
      <vt:lpstr>Destructuring Nested Arrays</vt:lpstr>
      <vt:lpstr>Objects and Arrays Destructuring</vt:lpstr>
      <vt:lpstr>Forms of Object Composition</vt:lpstr>
      <vt:lpstr>Aggregation</vt:lpstr>
      <vt:lpstr>Aggregation Example</vt:lpstr>
      <vt:lpstr>Concatenation</vt:lpstr>
      <vt:lpstr>Concatenation Example</vt:lpstr>
      <vt:lpstr>Delegation</vt:lpstr>
      <vt:lpstr>Delegation Example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16</cp:revision>
  <dcterms:created xsi:type="dcterms:W3CDTF">2018-05-23T13:08:44Z</dcterms:created>
  <dcterms:modified xsi:type="dcterms:W3CDTF">2020-05-15T11:00:25Z</dcterms:modified>
  <cp:category>JS; JavaScript; front-end; ES6; ES2015; ES2016; ES2017; Web development; computer programming; programming</cp:category>
</cp:coreProperties>
</file>