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74" r:id="rId2"/>
    <p:sldId id="584" r:id="rId3"/>
    <p:sldId id="492" r:id="rId4"/>
    <p:sldId id="493" r:id="rId5"/>
    <p:sldId id="572" r:id="rId6"/>
    <p:sldId id="553" r:id="rId7"/>
    <p:sldId id="555" r:id="rId8"/>
    <p:sldId id="556" r:id="rId9"/>
    <p:sldId id="581" r:id="rId10"/>
    <p:sldId id="560" r:id="rId11"/>
    <p:sldId id="561" r:id="rId12"/>
    <p:sldId id="543" r:id="rId13"/>
    <p:sldId id="557" r:id="rId14"/>
    <p:sldId id="594" r:id="rId15"/>
    <p:sldId id="574" r:id="rId16"/>
    <p:sldId id="576" r:id="rId17"/>
    <p:sldId id="591" r:id="rId18"/>
    <p:sldId id="562" r:id="rId19"/>
    <p:sldId id="563" r:id="rId20"/>
    <p:sldId id="559" r:id="rId21"/>
    <p:sldId id="564" r:id="rId22"/>
    <p:sldId id="565" r:id="rId23"/>
    <p:sldId id="545" r:id="rId24"/>
    <p:sldId id="587" r:id="rId25"/>
    <p:sldId id="588" r:id="rId26"/>
    <p:sldId id="542" r:id="rId27"/>
    <p:sldId id="401" r:id="rId28"/>
    <p:sldId id="592" r:id="rId29"/>
    <p:sldId id="579" r:id="rId30"/>
    <p:sldId id="405" r:id="rId31"/>
    <p:sldId id="5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C3B7002-3685-4AA2-B983-F608B3DE11BE}">
          <p14:sldIdLst>
            <p14:sldId id="274"/>
            <p14:sldId id="584"/>
            <p14:sldId id="492"/>
          </p14:sldIdLst>
        </p14:section>
        <p14:section name="Associative Arrays" id="{741F0176-6B11-48CB-B1ED-9577A2116B72}">
          <p14:sldIdLst>
            <p14:sldId id="493"/>
            <p14:sldId id="572"/>
            <p14:sldId id="553"/>
            <p14:sldId id="555"/>
            <p14:sldId id="556"/>
            <p14:sldId id="581"/>
            <p14:sldId id="560"/>
            <p14:sldId id="561"/>
          </p14:sldIdLst>
        </p14:section>
        <p14:section name="Maps" id="{9FC7833C-A240-409D-9BE2-6EE1E033F819}">
          <p14:sldIdLst>
            <p14:sldId id="543"/>
            <p14:sldId id="557"/>
            <p14:sldId id="594"/>
            <p14:sldId id="574"/>
            <p14:sldId id="576"/>
            <p14:sldId id="591"/>
            <p14:sldId id="562"/>
            <p14:sldId id="563"/>
            <p14:sldId id="559"/>
            <p14:sldId id="564"/>
            <p14:sldId id="565"/>
            <p14:sldId id="545"/>
          </p14:sldIdLst>
        </p14:section>
        <p14:section name="Set" id="{91DD3777-00FA-48E2-A2A4-4C09455356CC}">
          <p14:sldIdLst>
            <p14:sldId id="587"/>
            <p14:sldId id="588"/>
          </p14:sldIdLst>
        </p14:section>
        <p14:section name="Conclusion" id="{D11537C9-A18C-4514-8070-5024CEEC9D28}">
          <p14:sldIdLst>
            <p14:sldId id="542"/>
            <p14:sldId id="401"/>
            <p14:sldId id="592"/>
            <p14:sldId id="579"/>
            <p14:sldId id="405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6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F851DFB-E87D-4825-8592-7C3E490867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70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7E2F2B-98BF-4D86-9DD6-D0DF69F908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2121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F78E262-B428-4CBC-AF7B-FA429E5108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F78A1E0-9805-4439-929E-EE0813947A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6191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C7D6AF1-DC9B-4A43-98D7-5A39FF5295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1919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48AA65D-64E0-43AA-9E1F-3DDCF5983D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277580F-983A-474D-9256-9ECAE24AB1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2406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6CB34EB-E367-48F3-8A74-683C284A75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119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D0F9730-F58E-4D45-BFA2-06855BECE8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F34417-1A2F-4F3E-9F71-76F9B42E50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1199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1272D57-12CD-4A19-8B50-A12855F0D9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78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79AD0DE-8489-4FC3-ACF6-A8E7F5A065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054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5E88208-0A1E-4FEF-8EA5-0D3A234A74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300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4683902-21BB-4686-AFDC-E3C1C11B6A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9891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BDC5427-822E-45D6-AD86-E93D97C0AA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694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EEA89D3-895C-4EB9-9E0E-3F2311949A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523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51D039-E355-499D-8248-06F1DB5032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946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E518472-B026-4374-9F23-419B0722D6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671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3AAD57E-5F0C-4454-9EED-7A2E931CC9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032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16C0924-8A46-4632-AA4F-FBFCD11182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7298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3FD9FC0-64ED-45BB-A259-CC11087197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72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5E9A541-EF91-4E3D-B171-FCC2E8882A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066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645C315-93F2-4A6E-B198-AFDEDD1F82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856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7.jpe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0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92982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82709" y="1375636"/>
            <a:ext cx="4684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Key-Value Pair Structure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4" y="3674666"/>
            <a:ext cx="2512569" cy="12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Phone Book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function that reads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Store them in an associative array and print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same name occurs, safe the </a:t>
            </a:r>
            <a:r>
              <a:rPr lang="en-US" sz="3200" b="1" dirty="0">
                <a:solidFill>
                  <a:schemeClr val="bg1"/>
                </a:solidFill>
              </a:rPr>
              <a:t>latest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number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4D07BC-B321-48DA-9DA6-5A58BD7403BD}"/>
              </a:ext>
            </a:extLst>
          </p:cNvPr>
          <p:cNvGrpSpPr/>
          <p:nvPr/>
        </p:nvGrpSpPr>
        <p:grpSpPr>
          <a:xfrm>
            <a:off x="486858" y="3610781"/>
            <a:ext cx="8857680" cy="1852764"/>
            <a:chOff x="2064343" y="3296512"/>
            <a:chExt cx="8562445" cy="1603290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2064343" y="3296928"/>
              <a:ext cx="3745129" cy="16028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0834212554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0896543112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Tim 0876566344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6881659" y="3296512"/>
              <a:ext cx="3745129" cy="16031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-&gt; 0876566344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-&gt;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-&gt; 0896543112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872FE9-FACC-41D1-AE50-BDDDF732C90B}"/>
              </a:ext>
            </a:extLst>
          </p:cNvPr>
          <p:cNvSpPr/>
          <p:nvPr/>
        </p:nvSpPr>
        <p:spPr bwMode="auto">
          <a:xfrm>
            <a:off x="4592676" y="4354203"/>
            <a:ext cx="646043" cy="3657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01E6B72-32BB-4623-8C2D-CB8EA56059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9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</a:t>
            </a:r>
            <a:r>
              <a:rPr lang="en-US"/>
              <a:t>Phone Book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12304" y="1238636"/>
            <a:ext cx="89399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bg-BG" sz="2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string of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(' '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name = tokens[0];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number = tokens[1];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phonebook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[name] = number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key 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console.log(`${key} -&gt; ${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[key]}`);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5EE0CB9-D3F1-4FB1-88C7-F445D205A99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4CDC8A-4A3C-4089-B13C-CB4DFE3E4AD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550279" y="1921533"/>
            <a:ext cx="32976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50725DD-23FC-49F8-A930-8DE6E84DB4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5189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bg-BG" altLang="bg-BG" sz="3200" b="1" dirty="0">
                <a:solidFill>
                  <a:schemeClr val="bg1"/>
                </a:solidFill>
              </a:rPr>
              <a:t>ap</a:t>
            </a:r>
            <a:r>
              <a:rPr lang="bg-BG" altLang="bg-BG" sz="3200" dirty="0"/>
              <a:t> object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Set </a:t>
            </a:r>
            <a:r>
              <a:rPr lang="en-US" altLang="bg-BG" sz="3000" b="1" dirty="0">
                <a:solidFill>
                  <a:schemeClr val="bg1"/>
                </a:solidFill>
              </a:rPr>
              <a:t>keys</a:t>
            </a:r>
            <a:r>
              <a:rPr lang="en-US" altLang="bg-BG" sz="3000" dirty="0"/>
              <a:t> to </a:t>
            </a:r>
            <a:r>
              <a:rPr lang="en-US" altLang="bg-BG" sz="3000" b="1" dirty="0">
                <a:solidFill>
                  <a:schemeClr val="bg1"/>
                </a:solidFill>
              </a:rPr>
              <a:t>values</a:t>
            </a:r>
            <a:r>
              <a:rPr lang="en-US" altLang="bg-BG" sz="3000" dirty="0"/>
              <a:t> </a:t>
            </a:r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br>
              <a:rPr lang="en-US" altLang="bg-BG" sz="3000" dirty="0"/>
            </a:br>
            <a:endParaRPr lang="bg-BG" altLang="bg-BG" sz="3000" b="1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862F21D-E012-4AEF-8AE8-8C55389643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/>
          <a:lstStyle/>
          <a:p>
            <a:pPr marL="457200" indent="-457200">
              <a:spcAft>
                <a:spcPts val="15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600" dirty="0"/>
              <a:t>(key, value) </a:t>
            </a:r>
            <a:r>
              <a:rPr lang="bg-BG" sz="3600" dirty="0"/>
              <a:t>-</a:t>
            </a:r>
            <a:r>
              <a:rPr lang="en-US" sz="36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600" dirty="0"/>
              <a:t>(key) </a:t>
            </a:r>
            <a:r>
              <a:rPr lang="bg-BG" sz="3600" dirty="0"/>
              <a:t>-</a:t>
            </a:r>
            <a:r>
              <a:rPr lang="en-US" sz="3600" dirty="0"/>
              <a:t> returns the value of the given key 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67295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574035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map.get(2)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/>
              <a:t>map.get(1)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8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-</a:t>
            </a:r>
            <a:r>
              <a:rPr lang="en-US" sz="3600" dirty="0"/>
              <a:t> removes all key-value pairs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map.has(2)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/>
              <a:t>map.has(4)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map.delete(1)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866EFD-6555-42A2-88B7-2F5CDD429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600" dirty="0"/>
              <a:t> - returns Iterator - array of </a:t>
            </a:r>
            <a:r>
              <a:rPr lang="en-US" sz="36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600" dirty="0"/>
              <a:t> 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values</a:t>
            </a:r>
            <a:endParaRPr lang="bg-BG" sz="36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[2, 'two'], [3, 'three']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[2, 3]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['two', 'three']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D9F32CA-6BE0-464B-B36B-704EB13A6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</a:t>
            </a:r>
            <a:r>
              <a:rPr lang="en-US"/>
              <a:t>a </a:t>
            </a:r>
            <a:r>
              <a:rPr lang="en-US" b="1">
                <a:solidFill>
                  <a:schemeClr val="bg1"/>
                </a:solidFill>
              </a:rPr>
              <a:t>for-of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19388" y="1995479"/>
            <a:ext cx="10366543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iterable</a:t>
            </a:r>
            <a:r>
              <a:rPr lang="en-US" dirty="0"/>
              <a:t> = </a:t>
            </a:r>
            <a:r>
              <a:rPr lang="en-US" dirty="0" err="1">
                <a:solidFill>
                  <a:schemeClr val="bg1"/>
                </a:solidFill>
              </a:rPr>
              <a:t>Array.from</a:t>
            </a:r>
            <a:r>
              <a:rPr lang="en-US" dirty="0"/>
              <a:t>(</a:t>
            </a:r>
            <a:r>
              <a:rPr lang="en-US" dirty="0" err="1"/>
              <a:t>phonebookMap.entries</a:t>
            </a:r>
            <a:r>
              <a:rPr lang="en-US" dirty="0"/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for(let </a:t>
            </a:r>
            <a:r>
              <a:rPr lang="en-US" dirty="0" err="1"/>
              <a:t>kvp</a:t>
            </a:r>
            <a:r>
              <a:rPr lang="en-US" dirty="0"/>
              <a:t> of </a:t>
            </a:r>
            <a:r>
              <a:rPr lang="en-US" dirty="0" err="1"/>
              <a:t>iterable</a:t>
            </a:r>
            <a:r>
              <a:rPr lang="en-US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name = </a:t>
            </a:r>
            <a:r>
              <a:rPr lang="en-US" dirty="0" err="1"/>
              <a:t>kvp</a:t>
            </a:r>
            <a:r>
              <a:rPr lang="en-US" dirty="0"/>
              <a:t>[0];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number = </a:t>
            </a:r>
            <a:r>
              <a:rPr lang="en-US" dirty="0" err="1"/>
              <a:t>kvp</a:t>
            </a:r>
            <a:r>
              <a:rPr lang="en-US" dirty="0"/>
              <a:t>[1];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console.log(`${name} =&gt; ${number}`);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</a:t>
            </a:r>
            <a:r>
              <a:rPr lang="en-US"/>
              <a:t>a Map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0F8E40-0155-4D99-86D2-9109812FE0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7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4612"/>
            <a:ext cx="11903050" cy="264861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stores products </a:t>
            </a:r>
            <a:r>
              <a:rPr lang="en-US" sz="3200" dirty="0"/>
              <a:t>and their </a:t>
            </a:r>
            <a:r>
              <a:rPr lang="en-US" sz="3200" b="1" dirty="0">
                <a:solidFill>
                  <a:schemeClr val="bg1"/>
                </a:solidFill>
              </a:rPr>
              <a:t>quantity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If the same product appears </a:t>
            </a:r>
            <a:r>
              <a:rPr lang="en-US" sz="3200" b="1" dirty="0">
                <a:solidFill>
                  <a:schemeClr val="bg1"/>
                </a:solidFill>
              </a:rPr>
              <a:t>more than once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the new quantity</a:t>
            </a:r>
            <a:br>
              <a:rPr lang="en-US" sz="3200" dirty="0"/>
            </a:br>
            <a:r>
              <a:rPr lang="en-US" sz="3200" dirty="0"/>
              <a:t>to the </a:t>
            </a:r>
            <a:r>
              <a:rPr lang="en-US" sz="3200"/>
              <a:t>old one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Storage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F88A2-A547-45EA-8F6B-E03B0F845550}"/>
              </a:ext>
            </a:extLst>
          </p:cNvPr>
          <p:cNvGrpSpPr/>
          <p:nvPr/>
        </p:nvGrpSpPr>
        <p:grpSpPr>
          <a:xfrm>
            <a:off x="800108" y="3429000"/>
            <a:ext cx="8272578" cy="1853566"/>
            <a:chOff x="2350920" y="3322935"/>
            <a:chExt cx="8272578" cy="1853566"/>
          </a:xfrm>
        </p:grpSpPr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2350920" y="3322935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tomatoes </a:t>
              </a:r>
              <a:r>
                <a:rPr lang="bg-BG" dirty="0"/>
                <a:t>10</a:t>
              </a:r>
            </a:p>
            <a:p>
              <a:pPr fontAlgn="t"/>
              <a:r>
                <a:rPr lang="en-US" dirty="0"/>
                <a:t>coffee 5</a:t>
              </a:r>
              <a:endParaRPr lang="bg-BG" dirty="0"/>
            </a:p>
            <a:p>
              <a:pPr fontAlgn="t"/>
              <a:r>
                <a:rPr lang="en-US" dirty="0"/>
                <a:t>olives 100</a:t>
              </a:r>
              <a:endParaRPr lang="bg-BG" dirty="0"/>
            </a:p>
            <a:p>
              <a:pPr fontAlgn="t"/>
              <a:r>
                <a:rPr lang="en-US" dirty="0"/>
                <a:t>coffee 40</a:t>
              </a:r>
              <a:endParaRPr lang="bg-BG" dirty="0"/>
            </a:p>
          </p:txBody>
        </p:sp>
        <p:sp>
          <p:nvSpPr>
            <p:cNvPr id="12" name="Text Placeholder 3"/>
            <p:cNvSpPr txBox="1">
              <a:spLocks/>
            </p:cNvSpPr>
            <p:nvPr/>
          </p:nvSpPr>
          <p:spPr>
            <a:xfrm>
              <a:off x="6878369" y="3322935"/>
              <a:ext cx="3745129" cy="18526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tomatoes -&gt; 10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coffee -&gt; 45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olives -&gt; 100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0DFB14-971D-439C-A83A-0E719CE3A9AB}"/>
              </a:ext>
            </a:extLst>
          </p:cNvPr>
          <p:cNvSpPr/>
          <p:nvPr/>
        </p:nvSpPr>
        <p:spPr bwMode="auto">
          <a:xfrm>
            <a:off x="4683760" y="4206240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82B3FF-F6D7-4AAE-84C4-5F2DAC7E3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7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  <a:r>
              <a:rPr lang="en-US"/>
              <a:t>: Storage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65573" y="1266045"/>
            <a:ext cx="9071467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map = new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for(let string of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 '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product = tokens[0];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quantity = Number(tokens[1]);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if(!map.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currQuantity = 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newQuantity = currQuantity += quantity;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newQuantity);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Map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F68C04-ECD9-4280-A5FC-7DD5A64194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8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Associative Arrays</a:t>
            </a:r>
            <a:endParaRPr lang="en-GB" sz="3200" dirty="0"/>
          </a:p>
          <a:p>
            <a:pPr lvl="1"/>
            <a:r>
              <a:rPr lang="en-GB" sz="3000" dirty="0"/>
              <a:t>Definition</a:t>
            </a:r>
          </a:p>
          <a:p>
            <a:pPr lvl="1"/>
            <a:r>
              <a:rPr lang="en-GB" sz="3000" dirty="0"/>
              <a:t>Attributes</a:t>
            </a:r>
          </a:p>
          <a:p>
            <a:pPr lvl="1"/>
            <a:r>
              <a:rPr lang="en-GB" sz="3000" dirty="0"/>
              <a:t>Iteration</a:t>
            </a:r>
          </a:p>
          <a:p>
            <a:r>
              <a:rPr lang="en-GB" sz="3200" dirty="0"/>
              <a:t>Map</a:t>
            </a:r>
          </a:p>
          <a:p>
            <a:pPr lvl="1"/>
            <a:r>
              <a:rPr lang="en-GB" sz="3000" dirty="0"/>
              <a:t>Methods</a:t>
            </a:r>
          </a:p>
          <a:p>
            <a:pPr lvl="1"/>
            <a:r>
              <a:rPr lang="en-GB" sz="3000" dirty="0"/>
              <a:t>Sorting</a:t>
            </a:r>
          </a:p>
          <a:p>
            <a:r>
              <a:rPr lang="en-GB" sz="3200" dirty="0"/>
              <a:t>Set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6B6794-1B2A-4D09-9767-FC06812F51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sort</a:t>
            </a:r>
            <a:r>
              <a:rPr lang="en-US" sz="3200" dirty="0"/>
              <a:t> a Map, firstly transform it into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Sorting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Array.from(map.entries())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	.sort((a,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FB6B064-7DB9-447E-8C9A-91DC5E4E5E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2"/>
            <a:ext cx="11904185" cy="38105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function to </a:t>
            </a:r>
            <a:r>
              <a:rPr lang="en-US" b="1" dirty="0">
                <a:solidFill>
                  <a:schemeClr val="bg1"/>
                </a:solidFill>
              </a:rPr>
              <a:t>store students </a:t>
            </a:r>
            <a:r>
              <a:rPr lang="en-US" dirty="0"/>
              <a:t>with all their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a student appears </a:t>
            </a:r>
            <a:r>
              <a:rPr lang="en-US" b="1" dirty="0">
                <a:solidFill>
                  <a:schemeClr val="bg1"/>
                </a:solidFill>
              </a:rPr>
              <a:t>more than once</a:t>
            </a:r>
            <a:r>
              <a:rPr lang="en-US" dirty="0"/>
              <a:t> add the </a:t>
            </a:r>
            <a:r>
              <a:rPr lang="en-US" b="1" dirty="0">
                <a:solidFill>
                  <a:schemeClr val="bg1"/>
                </a:solidFill>
              </a:rPr>
              <a:t>new grades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the students sorted by </a:t>
            </a:r>
            <a:r>
              <a:rPr lang="en-US" b="1">
                <a:solidFill>
                  <a:schemeClr val="bg1"/>
                </a:solidFill>
              </a:rPr>
              <a:t>average grade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/>
              <a:t>School Grades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69A34D-E779-498A-8801-95E4A58B71AE}"/>
              </a:ext>
            </a:extLst>
          </p:cNvPr>
          <p:cNvGrpSpPr/>
          <p:nvPr/>
        </p:nvGrpSpPr>
        <p:grpSpPr>
          <a:xfrm>
            <a:off x="600705" y="3624296"/>
            <a:ext cx="8472947" cy="1860682"/>
            <a:chOff x="2066877" y="3688241"/>
            <a:chExt cx="8472947" cy="1860682"/>
          </a:xfrm>
        </p:grpSpPr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2066877" y="3688241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Lilly 4 6 6 5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Tim 5 6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Tammy 2 4 3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Tim 6 6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6794695" y="3688241"/>
              <a:ext cx="3745129" cy="18606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Tammy: 2, 4, 3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Lilly: 4, 6, 6, 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Tim: 5, 6, 6, 6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BC5EA8-6404-4C13-8E9F-8561BEFC01E7}"/>
              </a:ext>
            </a:extLst>
          </p:cNvPr>
          <p:cNvSpPr/>
          <p:nvPr/>
        </p:nvSpPr>
        <p:spPr bwMode="auto">
          <a:xfrm>
            <a:off x="4583178" y="4378359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A8DB27A-9C69-43BD-AAB4-4F139D20BE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</a:t>
            </a:r>
            <a:r>
              <a:rPr lang="en-US"/>
              <a:t>School Grades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154857" y="1282396"/>
            <a:ext cx="10132946" cy="46577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function solve(input)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let map = new Map();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for(let string of input)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let tokens = string.split(' ');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let name = tokens[0];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let grades = tokens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		.splice(1, tokens.length).map(Number);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</a:t>
            </a: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Fill the map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let sorted = Array.from(map)</a:t>
            </a: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.sort</a:t>
            </a:r>
            <a:r>
              <a:rPr lang="en-US" altLang="bg-BG" sz="2200" b="1" dirty="0">
                <a:latin typeface="Consolas" panose="020B0609020204030204" pitchFamily="49" charset="0"/>
              </a:rPr>
              <a:t>((a, b) =&gt; average(a, b));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</a:t>
            </a: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Print each key and joined values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Implement the average function</a:t>
            </a:r>
            <a:r>
              <a:rPr lang="en-US" altLang="bg-BG" sz="2200" b="1" dirty="0">
                <a:latin typeface="Consolas" panose="020B0609020204030204" pitchFamily="49" charset="0"/>
              </a:rPr>
              <a:t>				</a:t>
            </a:r>
            <a:endParaRPr lang="bg-BG" altLang="bg-BG" sz="2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72D2BC7-1C63-4B25-9777-390E20F4A9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A610E-6C8A-429F-BC40-68D7DF4F37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130C53-B201-4E72-8244-6790F0290E1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748003" y="1942159"/>
            <a:ext cx="26959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Set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84B7D87-3F11-4FDA-B426-05C79599258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Unique Elements</a:t>
            </a:r>
          </a:p>
        </p:txBody>
      </p:sp>
    </p:spTree>
    <p:extLst>
      <p:ext uri="{BB962C8B-B14F-4D97-AF65-F5344CB8AC3E}">
        <p14:creationId xmlns:p14="http://schemas.microsoft.com/office/powerpoint/2010/main" val="12566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br>
              <a:rPr lang="en-US" altLang="bg-BG" sz="3200" dirty="0"/>
            </a:b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4207661"/>
            <a:ext cx="6742835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i="1" dirty="0">
                <a:latin typeface="Consolas" panose="020B0609020204030204" pitchFamily="49" charset="0"/>
              </a:rPr>
              <a:t>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D44334-AB15-452A-BAA4-ABF9ADED04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7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716562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We can use both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Arrays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to store </a:t>
            </a:r>
            <a:br>
              <a:rPr lang="en-US" sz="2800" dirty="0">
                <a:solidFill>
                  <a:schemeClr val="bg2"/>
                </a:solidFill>
                <a:latin typeface="Calibri (Body)"/>
              </a:rPr>
            </a:b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  <a:r>
              <a:rPr lang="en-US" sz="2800" dirty="0">
                <a:solidFill>
                  <a:schemeClr val="bg1"/>
                </a:solidFill>
                <a:latin typeface="Calibri (Body)"/>
              </a:rPr>
              <a:t> 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are a better way to do it because: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iterable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have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size property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better for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adding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deleting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 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many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  <a:latin typeface="Calibri (Body)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E99E3AD-CBD9-4FA7-BEEE-BCB6213F9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36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940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7CEFA75F-D03F-4A08-A502-2835C1BFB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4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B9EC1AF1-DE14-4C30-AFC8-B7D157295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04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47D6978-E8C0-49C7-96AE-4CE64FA60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39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6769FE-5D39-49D9-8E6D-9917A782AA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5E85FDA-AB83-437D-B849-788633AE9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380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0E2D-718D-4FA4-8AF9-00007B8F6A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2F589-69BC-4997-B294-E786F8716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54" y="1437241"/>
            <a:ext cx="2373492" cy="2373492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FC90DF98-368B-4C57-801C-0940F83675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5927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 indexed by </a:t>
            </a:r>
            <a:r>
              <a:rPr lang="en-US" sz="3400" b="1" dirty="0">
                <a:solidFill>
                  <a:schemeClr val="bg1"/>
                </a:solidFill>
              </a:rPr>
              <a:t>string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Hold a set of pairs </a:t>
            </a:r>
            <a:r>
              <a:rPr lang="en-US" sz="3400" b="1" dirty="0">
                <a:solidFill>
                  <a:schemeClr val="bg1"/>
                </a:solidFill>
              </a:rPr>
              <a:t>[key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=&gt;</a:t>
            </a:r>
            <a:r>
              <a:rPr lang="en-US" sz="3400" b="1" dirty="0">
                <a:solidFill>
                  <a:schemeClr val="bg1"/>
                </a:solidFill>
              </a:rPr>
              <a:t> value]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key can either be an </a:t>
            </a:r>
            <a:r>
              <a:rPr lang="en-US" sz="3200" b="1" dirty="0">
                <a:solidFill>
                  <a:schemeClr val="bg1"/>
                </a:solidFill>
              </a:rPr>
              <a:t>integer</a:t>
            </a:r>
            <a:r>
              <a:rPr lang="en-US" sz="3200" dirty="0"/>
              <a:t> or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can be of </a:t>
            </a:r>
            <a:r>
              <a:rPr lang="en-US" sz="3200" b="1" dirty="0">
                <a:solidFill>
                  <a:schemeClr val="bg1"/>
                </a:solidFill>
              </a:rPr>
              <a:t>any</a:t>
            </a:r>
            <a:r>
              <a:rPr lang="en-US" sz="3200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Array 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10854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9DB44F77-9115-47E5-8203-DB2B34CC3A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1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61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An associative array in JavaScript is just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declare it </a:t>
            </a:r>
            <a:r>
              <a:rPr lang="en-US" sz="3200" b="1" dirty="0">
                <a:solidFill>
                  <a:schemeClr val="bg1"/>
                </a:solidFill>
              </a:rPr>
              <a:t>dynamically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51D25-0048-43C8-B0EE-2504CA8FDDDF}"/>
              </a:ext>
            </a:extLst>
          </p:cNvPr>
          <p:cNvSpPr txBox="1"/>
          <p:nvPr/>
        </p:nvSpPr>
        <p:spPr>
          <a:xfrm>
            <a:off x="808532" y="2636013"/>
            <a:ext cx="3639714" cy="2418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=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'one': 1,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'two': 2,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'three':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58530E8-4307-4321-9AD1-F863D4A441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syntax for </a:t>
            </a:r>
            <a:r>
              <a:rPr lang="en-US" sz="3200" b="1" dirty="0">
                <a:solidFill>
                  <a:schemeClr val="bg1"/>
                </a:solidFill>
              </a:rPr>
              <a:t>accessing</a:t>
            </a:r>
            <a:r>
              <a:rPr lang="en-US" sz="3200" dirty="0"/>
              <a:t> the value of a key is</a:t>
            </a:r>
          </a:p>
          <a:p>
            <a:endParaRPr lang="en-US" sz="1800" dirty="0"/>
          </a:p>
          <a:p>
            <a:r>
              <a:rPr lang="en-US" sz="1200" dirty="0"/>
              <a:t>     </a:t>
            </a:r>
          </a:p>
          <a:p>
            <a:r>
              <a:rPr lang="en-US" sz="3200" dirty="0"/>
              <a:t>     or</a:t>
            </a:r>
          </a:p>
          <a:p>
            <a:endParaRPr lang="en-US" sz="500" dirty="0"/>
          </a:p>
          <a:p>
            <a:endParaRPr lang="en-US" sz="1100" dirty="0"/>
          </a:p>
          <a:p>
            <a:endParaRPr lang="en-US" sz="11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Assigning</a:t>
            </a:r>
            <a:r>
              <a:rPr lang="en-US" sz="3200" dirty="0"/>
              <a:t> a value to a variable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B0D1-77DA-4266-8509-BA87A87B525B}"/>
              </a:ext>
            </a:extLst>
          </p:cNvPr>
          <p:cNvSpPr txBox="1"/>
          <p:nvPr/>
        </p:nvSpPr>
        <p:spPr>
          <a:xfrm>
            <a:off x="732948" y="1941634"/>
            <a:ext cx="842095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assocArr['</a:t>
            </a:r>
            <a:r>
              <a:rPr lang="en-US" sz="2600" b="1" i="1" dirty="0"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']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person['age']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432F1-AEB5-450D-8807-CC940FEC61EB}"/>
              </a:ext>
            </a:extLst>
          </p:cNvPr>
          <p:cNvSpPr txBox="1"/>
          <p:nvPr/>
        </p:nvSpPr>
        <p:spPr>
          <a:xfrm>
            <a:off x="732948" y="3305361"/>
            <a:ext cx="842095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assocArr[key]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key = "age"</a:t>
            </a:r>
            <a:r>
              <a:rPr 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;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person[key]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432F1-AEB5-450D-8807-CC940FEC61EB}"/>
              </a:ext>
            </a:extLst>
          </p:cNvPr>
          <p:cNvSpPr txBox="1"/>
          <p:nvPr/>
        </p:nvSpPr>
        <p:spPr>
          <a:xfrm>
            <a:off x="732948" y="5013733"/>
            <a:ext cx="842095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let age = assocArr[key];</a:t>
            </a:r>
            <a:endParaRPr lang="en-US" sz="2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3C6B21E-1C6D-4D9D-832C-9EBCE4D9DC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9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for – in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for-in</a:t>
            </a:r>
            <a:r>
              <a:rPr lang="en-US" sz="3200" dirty="0"/>
              <a:t> loop to iterate through the keys</a:t>
            </a: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9"/>
            <a:ext cx="8252694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 </a:t>
            </a:r>
            <a:r>
              <a:rPr lang="en-US" sz="2600" b="1" dirty="0">
                <a:latin typeface="Consolas" panose="020B0609020204030204" pitchFamily="49" charset="0"/>
              </a:rPr>
              <a:t>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for(let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in assocArr)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console.log(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+ " = " + assocArr[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]);  </a:t>
            </a:r>
            <a:r>
              <a:rPr lang="en-US" sz="2600" b="1" i="1" dirty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9083883" y="2060009"/>
            <a:ext cx="2897989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784888" y="393607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04EE2FF-43AF-43E5-A101-4823F3FC6B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ForEach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also 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 loop to iterate through the </a:t>
            </a:r>
            <a:r>
              <a:rPr lang="en-US" sz="3200" b="1" dirty="0">
                <a:solidFill>
                  <a:schemeClr val="bg1"/>
                </a:solidFill>
              </a:rPr>
              <a:t>keys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8"/>
            <a:ext cx="7698681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{};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</a:t>
            </a:r>
            <a:r>
              <a:rPr lang="en-US" sz="2600" b="1" dirty="0">
                <a:latin typeface="Consolas" panose="020B0609020204030204" pitchFamily="49" charset="0"/>
              </a:rPr>
              <a:t>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Object.keys(assocArr).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600" b="1" dirty="0">
                <a:latin typeface="Consolas" panose="020B0609020204030204" pitchFamily="49" charset="0"/>
              </a:rPr>
              <a:t>((i)=&gt; {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  console.log(`${i} = ${assocArr[i]}`));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8687378" y="2060008"/>
            <a:ext cx="3074411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165657" y="407922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4C2B15F-979A-47EF-8944-82DD74F7E3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2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3262</TotalTime>
  <Words>2081</Words>
  <Application>Microsoft Office PowerPoint</Application>
  <PresentationFormat>Widescreen</PresentationFormat>
  <Paragraphs>293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 (Body)</vt:lpstr>
      <vt:lpstr>Arial</vt:lpstr>
      <vt:lpstr>Calibri</vt:lpstr>
      <vt:lpstr>Consolas</vt:lpstr>
      <vt:lpstr>Wingdings</vt:lpstr>
      <vt:lpstr>Wingdings 2</vt:lpstr>
      <vt:lpstr>SoftUni</vt:lpstr>
      <vt:lpstr>Associative Arrays</vt:lpstr>
      <vt:lpstr>Table of Contents</vt:lpstr>
      <vt:lpstr>Have a Question?</vt:lpstr>
      <vt:lpstr>Associative Arrays</vt:lpstr>
      <vt:lpstr>What is an Associative Array ?</vt:lpstr>
      <vt:lpstr>Declaration</vt:lpstr>
      <vt:lpstr>Attributes</vt:lpstr>
      <vt:lpstr>Using for – in</vt:lpstr>
      <vt:lpstr>Using ForEach</vt:lpstr>
      <vt:lpstr>Problem: Phone Book</vt:lpstr>
      <vt:lpstr>Solution: Phone Book</vt:lpstr>
      <vt:lpstr>Maps</vt:lpstr>
      <vt:lpstr>What is a Map?</vt:lpstr>
      <vt:lpstr>Adding/Accessing Elements</vt:lpstr>
      <vt:lpstr>Contains / Delete</vt:lpstr>
      <vt:lpstr>Iterators</vt:lpstr>
      <vt:lpstr>Iterating a Map</vt:lpstr>
      <vt:lpstr>Problem: Storage</vt:lpstr>
      <vt:lpstr>Solution: Storage</vt:lpstr>
      <vt:lpstr>Map Sorting </vt:lpstr>
      <vt:lpstr>Problem: School Grades</vt:lpstr>
      <vt:lpstr>Solution: School Grades</vt:lpstr>
      <vt:lpstr>Live Exercises</vt:lpstr>
      <vt:lpstr>Sets</vt:lpstr>
      <vt:lpstr>What is a Set?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Associative Arrays and Maps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4</cp:revision>
  <dcterms:created xsi:type="dcterms:W3CDTF">2018-05-23T13:08:44Z</dcterms:created>
  <dcterms:modified xsi:type="dcterms:W3CDTF">2019-12-04T11:23:44Z</dcterms:modified>
  <cp:category>programming;computer programming;software development;web development</cp:category>
</cp:coreProperties>
</file>