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64" r:id="rId2"/>
    <p:sldId id="256" r:id="rId3"/>
    <p:sldId id="257" r:id="rId4"/>
    <p:sldId id="258" r:id="rId5"/>
    <p:sldId id="259" r:id="rId6"/>
    <p:sldId id="262" r:id="rId7"/>
    <p:sldId id="263" r:id="rId8"/>
    <p:sldId id="260" r:id="rId9"/>
    <p:sldId id="261"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F699B208-4D58-4798-B08A-2C4464063C56}" type="datetimeFigureOut">
              <a:rPr lang="tr-TR" smtClean="0"/>
              <a:t>1.03.2024</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0ADF8D8-3AAA-4C48-8B06-122ACA1F180B}" type="slidenum">
              <a:rPr lang="tr-TR" smtClean="0"/>
              <a:t>‹#›</a:t>
            </a:fld>
            <a:endParaRPr lang="tr-TR"/>
          </a:p>
        </p:txBody>
      </p:sp>
    </p:spTree>
    <p:extLst>
      <p:ext uri="{BB962C8B-B14F-4D97-AF65-F5344CB8AC3E}">
        <p14:creationId xmlns:p14="http://schemas.microsoft.com/office/powerpoint/2010/main" val="132742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699B208-4D58-4798-B08A-2C4464063C56}" type="datetimeFigureOut">
              <a:rPr lang="tr-TR" smtClean="0"/>
              <a:t>1.03.2024</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ADF8D8-3AAA-4C48-8B06-122ACA1F180B}" type="slidenum">
              <a:rPr lang="tr-TR" smtClean="0"/>
              <a:t>‹#›</a:t>
            </a:fld>
            <a:endParaRPr lang="tr-TR"/>
          </a:p>
        </p:txBody>
      </p:sp>
    </p:spTree>
    <p:extLst>
      <p:ext uri="{BB962C8B-B14F-4D97-AF65-F5344CB8AC3E}">
        <p14:creationId xmlns:p14="http://schemas.microsoft.com/office/powerpoint/2010/main" val="3601885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699B208-4D58-4798-B08A-2C4464063C56}" type="datetimeFigureOut">
              <a:rPr lang="tr-TR" smtClean="0"/>
              <a:t>1.03.2024</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ADF8D8-3AAA-4C48-8B06-122ACA1F180B}"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17834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699B208-4D58-4798-B08A-2C4464063C56}" type="datetimeFigureOut">
              <a:rPr lang="tr-TR" smtClean="0"/>
              <a:t>1.03.2024</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ADF8D8-3AAA-4C48-8B06-122ACA1F180B}" type="slidenum">
              <a:rPr lang="tr-TR" smtClean="0"/>
              <a:t>‹#›</a:t>
            </a:fld>
            <a:endParaRPr lang="tr-TR"/>
          </a:p>
        </p:txBody>
      </p:sp>
    </p:spTree>
    <p:extLst>
      <p:ext uri="{BB962C8B-B14F-4D97-AF65-F5344CB8AC3E}">
        <p14:creationId xmlns:p14="http://schemas.microsoft.com/office/powerpoint/2010/main" val="2530255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699B208-4D58-4798-B08A-2C4464063C56}" type="datetimeFigureOut">
              <a:rPr lang="tr-TR" smtClean="0"/>
              <a:t>1.03.2024</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ADF8D8-3AAA-4C48-8B06-122ACA1F180B}"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54269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699B208-4D58-4798-B08A-2C4464063C56}" type="datetimeFigureOut">
              <a:rPr lang="tr-TR" smtClean="0"/>
              <a:t>1.03.2024</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ADF8D8-3AAA-4C48-8B06-122ACA1F180B}" type="slidenum">
              <a:rPr lang="tr-TR" smtClean="0"/>
              <a:t>‹#›</a:t>
            </a:fld>
            <a:endParaRPr lang="tr-TR"/>
          </a:p>
        </p:txBody>
      </p:sp>
    </p:spTree>
    <p:extLst>
      <p:ext uri="{BB962C8B-B14F-4D97-AF65-F5344CB8AC3E}">
        <p14:creationId xmlns:p14="http://schemas.microsoft.com/office/powerpoint/2010/main" val="38252759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699B208-4D58-4798-B08A-2C4464063C56}" type="datetimeFigureOut">
              <a:rPr lang="tr-TR" smtClean="0"/>
              <a:t>1.03.2024</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ADF8D8-3AAA-4C48-8B06-122ACA1F180B}" type="slidenum">
              <a:rPr lang="tr-TR" smtClean="0"/>
              <a:t>‹#›</a:t>
            </a:fld>
            <a:endParaRPr lang="tr-TR"/>
          </a:p>
        </p:txBody>
      </p:sp>
    </p:spTree>
    <p:extLst>
      <p:ext uri="{BB962C8B-B14F-4D97-AF65-F5344CB8AC3E}">
        <p14:creationId xmlns:p14="http://schemas.microsoft.com/office/powerpoint/2010/main" val="3424894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699B208-4D58-4798-B08A-2C4464063C56}" type="datetimeFigureOut">
              <a:rPr lang="tr-TR" smtClean="0"/>
              <a:t>1.03.2024</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ADF8D8-3AAA-4C48-8B06-122ACA1F180B}" type="slidenum">
              <a:rPr lang="tr-TR" smtClean="0"/>
              <a:t>‹#›</a:t>
            </a:fld>
            <a:endParaRPr lang="tr-TR"/>
          </a:p>
        </p:txBody>
      </p:sp>
    </p:spTree>
    <p:extLst>
      <p:ext uri="{BB962C8B-B14F-4D97-AF65-F5344CB8AC3E}">
        <p14:creationId xmlns:p14="http://schemas.microsoft.com/office/powerpoint/2010/main" val="336352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699B208-4D58-4798-B08A-2C4464063C56}" type="datetimeFigureOut">
              <a:rPr lang="tr-TR" smtClean="0"/>
              <a:t>1.03.2024</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ADF8D8-3AAA-4C48-8B06-122ACA1F180B}" type="slidenum">
              <a:rPr lang="tr-TR" smtClean="0"/>
              <a:t>‹#›</a:t>
            </a:fld>
            <a:endParaRPr lang="tr-TR"/>
          </a:p>
        </p:txBody>
      </p:sp>
    </p:spTree>
    <p:extLst>
      <p:ext uri="{BB962C8B-B14F-4D97-AF65-F5344CB8AC3E}">
        <p14:creationId xmlns:p14="http://schemas.microsoft.com/office/powerpoint/2010/main" val="1293598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699B208-4D58-4798-B08A-2C4464063C56}" type="datetimeFigureOut">
              <a:rPr lang="tr-TR" smtClean="0"/>
              <a:t>1.03.2024</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ADF8D8-3AAA-4C48-8B06-122ACA1F180B}" type="slidenum">
              <a:rPr lang="tr-TR" smtClean="0"/>
              <a:t>‹#›</a:t>
            </a:fld>
            <a:endParaRPr lang="tr-TR"/>
          </a:p>
        </p:txBody>
      </p:sp>
    </p:spTree>
    <p:extLst>
      <p:ext uri="{BB962C8B-B14F-4D97-AF65-F5344CB8AC3E}">
        <p14:creationId xmlns:p14="http://schemas.microsoft.com/office/powerpoint/2010/main" val="4040195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F699B208-4D58-4798-B08A-2C4464063C56}" type="datetimeFigureOut">
              <a:rPr lang="tr-TR" smtClean="0"/>
              <a:t>1.03.2024</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0ADF8D8-3AAA-4C48-8B06-122ACA1F180B}" type="slidenum">
              <a:rPr lang="tr-TR" smtClean="0"/>
              <a:t>‹#›</a:t>
            </a:fld>
            <a:endParaRPr lang="tr-TR"/>
          </a:p>
        </p:txBody>
      </p:sp>
    </p:spTree>
    <p:extLst>
      <p:ext uri="{BB962C8B-B14F-4D97-AF65-F5344CB8AC3E}">
        <p14:creationId xmlns:p14="http://schemas.microsoft.com/office/powerpoint/2010/main" val="2437641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F699B208-4D58-4798-B08A-2C4464063C56}" type="datetimeFigureOut">
              <a:rPr lang="tr-TR" smtClean="0"/>
              <a:t>1.03.2024</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0ADF8D8-3AAA-4C48-8B06-122ACA1F180B}" type="slidenum">
              <a:rPr lang="tr-TR" smtClean="0"/>
              <a:t>‹#›</a:t>
            </a:fld>
            <a:endParaRPr lang="tr-TR"/>
          </a:p>
        </p:txBody>
      </p:sp>
    </p:spTree>
    <p:extLst>
      <p:ext uri="{BB962C8B-B14F-4D97-AF65-F5344CB8AC3E}">
        <p14:creationId xmlns:p14="http://schemas.microsoft.com/office/powerpoint/2010/main" val="2586156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F699B208-4D58-4798-B08A-2C4464063C56}" type="datetimeFigureOut">
              <a:rPr lang="tr-TR" smtClean="0"/>
              <a:t>1.03.2024</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0ADF8D8-3AAA-4C48-8B06-122ACA1F180B}" type="slidenum">
              <a:rPr lang="tr-TR" smtClean="0"/>
              <a:t>‹#›</a:t>
            </a:fld>
            <a:endParaRPr lang="tr-TR"/>
          </a:p>
        </p:txBody>
      </p:sp>
    </p:spTree>
    <p:extLst>
      <p:ext uri="{BB962C8B-B14F-4D97-AF65-F5344CB8AC3E}">
        <p14:creationId xmlns:p14="http://schemas.microsoft.com/office/powerpoint/2010/main" val="1254901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99B208-4D58-4798-B08A-2C4464063C56}" type="datetimeFigureOut">
              <a:rPr lang="tr-TR" smtClean="0"/>
              <a:t>1.03.2024</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0ADF8D8-3AAA-4C48-8B06-122ACA1F180B}" type="slidenum">
              <a:rPr lang="tr-TR" smtClean="0"/>
              <a:t>‹#›</a:t>
            </a:fld>
            <a:endParaRPr lang="tr-TR"/>
          </a:p>
        </p:txBody>
      </p:sp>
    </p:spTree>
    <p:extLst>
      <p:ext uri="{BB962C8B-B14F-4D97-AF65-F5344CB8AC3E}">
        <p14:creationId xmlns:p14="http://schemas.microsoft.com/office/powerpoint/2010/main" val="1397519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699B208-4D58-4798-B08A-2C4464063C56}" type="datetimeFigureOut">
              <a:rPr lang="tr-TR" smtClean="0"/>
              <a:t>1.03.2024</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0ADF8D8-3AAA-4C48-8B06-122ACA1F180B}" type="slidenum">
              <a:rPr lang="tr-TR" smtClean="0"/>
              <a:t>‹#›</a:t>
            </a:fld>
            <a:endParaRPr lang="tr-TR"/>
          </a:p>
        </p:txBody>
      </p:sp>
    </p:spTree>
    <p:extLst>
      <p:ext uri="{BB962C8B-B14F-4D97-AF65-F5344CB8AC3E}">
        <p14:creationId xmlns:p14="http://schemas.microsoft.com/office/powerpoint/2010/main" val="250026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699B208-4D58-4798-B08A-2C4464063C56}" type="datetimeFigureOut">
              <a:rPr lang="tr-TR" smtClean="0"/>
              <a:t>1.03.2024</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ADF8D8-3AAA-4C48-8B06-122ACA1F180B}" type="slidenum">
              <a:rPr lang="tr-TR" smtClean="0"/>
              <a:t>‹#›</a:t>
            </a:fld>
            <a:endParaRPr lang="tr-TR"/>
          </a:p>
        </p:txBody>
      </p:sp>
    </p:spTree>
    <p:extLst>
      <p:ext uri="{BB962C8B-B14F-4D97-AF65-F5344CB8AC3E}">
        <p14:creationId xmlns:p14="http://schemas.microsoft.com/office/powerpoint/2010/main" val="1966289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699B208-4D58-4798-B08A-2C4464063C56}" type="datetimeFigureOut">
              <a:rPr lang="tr-TR" smtClean="0"/>
              <a:t>1.03.2024</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0ADF8D8-3AAA-4C48-8B06-122ACA1F180B}" type="slidenum">
              <a:rPr lang="tr-TR" smtClean="0"/>
              <a:t>‹#›</a:t>
            </a:fld>
            <a:endParaRPr lang="tr-TR"/>
          </a:p>
        </p:txBody>
      </p:sp>
    </p:spTree>
    <p:extLst>
      <p:ext uri="{BB962C8B-B14F-4D97-AF65-F5344CB8AC3E}">
        <p14:creationId xmlns:p14="http://schemas.microsoft.com/office/powerpoint/2010/main" val="57197159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9FDBF8-6138-64B3-9C10-A8CC3B0BB40F}"/>
              </a:ext>
            </a:extLst>
          </p:cNvPr>
          <p:cNvSpPr>
            <a:spLocks noGrp="1"/>
          </p:cNvSpPr>
          <p:nvPr>
            <p:ph type="ctrTitle"/>
          </p:nvPr>
        </p:nvSpPr>
        <p:spPr>
          <a:xfrm>
            <a:off x="2208629" y="3651098"/>
            <a:ext cx="9295984" cy="1126283"/>
          </a:xfrm>
        </p:spPr>
        <p:txBody>
          <a:bodyPr>
            <a:normAutofit/>
          </a:bodyPr>
          <a:lstStyle/>
          <a:p>
            <a:r>
              <a:rPr lang="tr-TR" sz="4800" dirty="0"/>
              <a:t>DDOS ATTACK NETWORK LOGS</a:t>
            </a:r>
          </a:p>
        </p:txBody>
      </p:sp>
      <p:sp>
        <p:nvSpPr>
          <p:cNvPr id="4" name="Alt Başlık 3">
            <a:extLst>
              <a:ext uri="{FF2B5EF4-FFF2-40B4-BE49-F238E27FC236}">
                <a16:creationId xmlns:a16="http://schemas.microsoft.com/office/drawing/2014/main" id="{A9056EC7-980D-54D4-F703-EA0D19983815}"/>
              </a:ext>
            </a:extLst>
          </p:cNvPr>
          <p:cNvSpPr>
            <a:spLocks noGrp="1"/>
          </p:cNvSpPr>
          <p:nvPr>
            <p:ph type="subTitle" idx="1"/>
          </p:nvPr>
        </p:nvSpPr>
        <p:spPr>
          <a:xfrm>
            <a:off x="3587263" y="4777380"/>
            <a:ext cx="7917350" cy="455802"/>
          </a:xfrm>
        </p:spPr>
        <p:txBody>
          <a:bodyPr/>
          <a:lstStyle/>
          <a:p>
            <a:r>
              <a:rPr lang="tr-TR" dirty="0"/>
              <a:t>HAZIRLAYAN:  ZURİYE SİMGE UZ - 20015221037</a:t>
            </a:r>
          </a:p>
        </p:txBody>
      </p:sp>
    </p:spTree>
    <p:extLst>
      <p:ext uri="{BB962C8B-B14F-4D97-AF65-F5344CB8AC3E}">
        <p14:creationId xmlns:p14="http://schemas.microsoft.com/office/powerpoint/2010/main" val="2664394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EE99D5-698E-2E48-7193-61369212DA0C}"/>
              </a:ext>
            </a:extLst>
          </p:cNvPr>
          <p:cNvSpPr>
            <a:spLocks noGrp="1"/>
          </p:cNvSpPr>
          <p:nvPr>
            <p:ph type="title"/>
          </p:nvPr>
        </p:nvSpPr>
        <p:spPr>
          <a:xfrm>
            <a:off x="2564790" y="441230"/>
            <a:ext cx="8911687" cy="698253"/>
          </a:xfrm>
        </p:spPr>
        <p:txBody>
          <a:bodyPr/>
          <a:lstStyle/>
          <a:p>
            <a:r>
              <a:rPr lang="tr-TR" dirty="0" err="1"/>
              <a:t>Random</a:t>
            </a:r>
            <a:r>
              <a:rPr lang="tr-TR" dirty="0"/>
              <a:t> </a:t>
            </a:r>
            <a:r>
              <a:rPr lang="tr-TR" dirty="0" err="1"/>
              <a:t>Tree</a:t>
            </a:r>
            <a:r>
              <a:rPr lang="tr-TR" dirty="0"/>
              <a:t> ile Sınıflandırılmış veri seti</a:t>
            </a:r>
          </a:p>
        </p:txBody>
      </p:sp>
      <p:pic>
        <p:nvPicPr>
          <p:cNvPr id="5" name="İçerik Yer Tutucusu 4">
            <a:extLst>
              <a:ext uri="{FF2B5EF4-FFF2-40B4-BE49-F238E27FC236}">
                <a16:creationId xmlns:a16="http://schemas.microsoft.com/office/drawing/2014/main" id="{CE4D308E-72AB-BB8E-1CF5-769D20B090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7317" y="1266092"/>
            <a:ext cx="11221310" cy="5591908"/>
          </a:xfrm>
        </p:spPr>
      </p:pic>
    </p:spTree>
    <p:extLst>
      <p:ext uri="{BB962C8B-B14F-4D97-AF65-F5344CB8AC3E}">
        <p14:creationId xmlns:p14="http://schemas.microsoft.com/office/powerpoint/2010/main" val="936146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D5A8BD-8FCD-9565-0543-1054645DBAC1}"/>
              </a:ext>
            </a:extLst>
          </p:cNvPr>
          <p:cNvSpPr>
            <a:spLocks noGrp="1"/>
          </p:cNvSpPr>
          <p:nvPr>
            <p:ph type="ctrTitle"/>
          </p:nvPr>
        </p:nvSpPr>
        <p:spPr>
          <a:xfrm>
            <a:off x="1819421" y="137161"/>
            <a:ext cx="8915399" cy="2262781"/>
          </a:xfrm>
        </p:spPr>
        <p:txBody>
          <a:bodyPr/>
          <a:lstStyle/>
          <a:p>
            <a:pPr algn="ctr"/>
            <a:r>
              <a:rPr lang="tr-TR" dirty="0"/>
              <a:t>DDOS Nedir</a:t>
            </a:r>
          </a:p>
        </p:txBody>
      </p:sp>
      <p:sp>
        <p:nvSpPr>
          <p:cNvPr id="3" name="Alt Başlık 2">
            <a:extLst>
              <a:ext uri="{FF2B5EF4-FFF2-40B4-BE49-F238E27FC236}">
                <a16:creationId xmlns:a16="http://schemas.microsoft.com/office/drawing/2014/main" id="{30566A9E-2280-9582-90C1-CE2305BBBA33}"/>
              </a:ext>
            </a:extLst>
          </p:cNvPr>
          <p:cNvSpPr>
            <a:spLocks noGrp="1"/>
          </p:cNvSpPr>
          <p:nvPr>
            <p:ph type="subTitle" idx="1"/>
          </p:nvPr>
        </p:nvSpPr>
        <p:spPr>
          <a:xfrm>
            <a:off x="1819421" y="3429000"/>
            <a:ext cx="9144000" cy="2020824"/>
          </a:xfrm>
        </p:spPr>
        <p:txBody>
          <a:bodyPr>
            <a:normAutofit/>
          </a:bodyPr>
          <a:lstStyle/>
          <a:p>
            <a:pPr algn="just"/>
            <a:r>
              <a:rPr lang="tr-TR" b="1" i="0" dirty="0">
                <a:solidFill>
                  <a:srgbClr val="202122"/>
                </a:solidFill>
                <a:effectLst/>
                <a:latin typeface="Arial" panose="020B0604020202020204" pitchFamily="34" charset="0"/>
              </a:rPr>
              <a:t>Distributed </a:t>
            </a:r>
            <a:r>
              <a:rPr lang="tr-TR" b="1" i="0" dirty="0" err="1">
                <a:solidFill>
                  <a:srgbClr val="202122"/>
                </a:solidFill>
                <a:effectLst/>
                <a:latin typeface="Arial" panose="020B0604020202020204" pitchFamily="34" charset="0"/>
              </a:rPr>
              <a:t>Denial</a:t>
            </a:r>
            <a:r>
              <a:rPr lang="tr-TR" b="1" i="0" dirty="0">
                <a:solidFill>
                  <a:srgbClr val="202122"/>
                </a:solidFill>
                <a:effectLst/>
                <a:latin typeface="Arial" panose="020B0604020202020204" pitchFamily="34" charset="0"/>
              </a:rPr>
              <a:t> of Service (DDOS saldırısı),</a:t>
            </a:r>
            <a:r>
              <a:rPr lang="tr-TR" b="0" i="0" dirty="0">
                <a:solidFill>
                  <a:srgbClr val="202122"/>
                </a:solidFill>
                <a:effectLst/>
                <a:latin typeface="Arial" panose="020B0604020202020204" pitchFamily="34" charset="0"/>
              </a:rPr>
              <a:t> internete bağlı bir </a:t>
            </a:r>
            <a:r>
              <a:rPr lang="tr-TR" b="0" i="0" dirty="0" err="1">
                <a:solidFill>
                  <a:srgbClr val="202122"/>
                </a:solidFill>
                <a:effectLst/>
                <a:latin typeface="Arial" panose="020B0604020202020204" pitchFamily="34" charset="0"/>
              </a:rPr>
              <a:t>hostun</a:t>
            </a:r>
            <a:r>
              <a:rPr lang="tr-TR" b="0" i="0" dirty="0">
                <a:solidFill>
                  <a:srgbClr val="202122"/>
                </a:solidFill>
                <a:effectLst/>
                <a:latin typeface="Arial" panose="020B0604020202020204" pitchFamily="34" charset="0"/>
              </a:rPr>
              <a:t> hizmetlerini geçici veya süresiz olarak aksatarak, bir makinenin veya ağ kaynaklarının asıl kullanıcılar tarafından ulaşılamamasını hedefleyen bir </a:t>
            </a:r>
            <a:r>
              <a:rPr lang="tr-TR" dirty="0">
                <a:solidFill>
                  <a:srgbClr val="DD3333"/>
                </a:solidFill>
                <a:latin typeface="Arial" panose="020B0604020202020204" pitchFamily="34" charset="0"/>
              </a:rPr>
              <a:t>siber saldırıdır</a:t>
            </a:r>
            <a:r>
              <a:rPr lang="tr-TR" b="0" i="0" dirty="0">
                <a:solidFill>
                  <a:srgbClr val="202122"/>
                </a:solidFill>
                <a:effectLst/>
                <a:latin typeface="Arial" panose="020B0604020202020204" pitchFamily="34" charset="0"/>
              </a:rPr>
              <a:t>. DOS genellikle hedef makine veya kaynağın, gereksiz talepler ile aşırı yüklenmesi ve bazı ya da bütün meşru taleplere doluluktan kaynaklı engel olunması şeklinde gerçekleştirilir</a:t>
            </a:r>
            <a:endParaRPr lang="tr-TR" dirty="0"/>
          </a:p>
        </p:txBody>
      </p:sp>
    </p:spTree>
    <p:extLst>
      <p:ext uri="{BB962C8B-B14F-4D97-AF65-F5344CB8AC3E}">
        <p14:creationId xmlns:p14="http://schemas.microsoft.com/office/powerpoint/2010/main" val="3154770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4C80EF6-D9A1-1E64-ABB8-4C602EBADA81}"/>
              </a:ext>
            </a:extLst>
          </p:cNvPr>
          <p:cNvSpPr>
            <a:spLocks noGrp="1"/>
          </p:cNvSpPr>
          <p:nvPr>
            <p:ph type="title"/>
          </p:nvPr>
        </p:nvSpPr>
        <p:spPr>
          <a:xfrm>
            <a:off x="1724465" y="416426"/>
            <a:ext cx="7647432" cy="905937"/>
          </a:xfrm>
        </p:spPr>
        <p:txBody>
          <a:bodyPr>
            <a:normAutofit/>
          </a:bodyPr>
          <a:lstStyle/>
          <a:p>
            <a:r>
              <a:rPr lang="tr-TR" sz="3600" b="0" i="0" dirty="0">
                <a:solidFill>
                  <a:srgbClr val="FF0000"/>
                </a:solidFill>
                <a:effectLst/>
                <a:latin typeface="MuseoSans"/>
              </a:rPr>
              <a:t>DDOS saldırılarının tipik hedefleri:</a:t>
            </a:r>
            <a:endParaRPr lang="tr-TR" dirty="0"/>
          </a:p>
        </p:txBody>
      </p:sp>
      <p:sp>
        <p:nvSpPr>
          <p:cNvPr id="3" name="İçerik Yer Tutucusu 2">
            <a:extLst>
              <a:ext uri="{FF2B5EF4-FFF2-40B4-BE49-F238E27FC236}">
                <a16:creationId xmlns:a16="http://schemas.microsoft.com/office/drawing/2014/main" id="{ECF93A43-F7D3-FBF8-E019-DD11B02234F8}"/>
              </a:ext>
            </a:extLst>
          </p:cNvPr>
          <p:cNvSpPr>
            <a:spLocks noGrp="1"/>
          </p:cNvSpPr>
          <p:nvPr>
            <p:ph idx="1"/>
          </p:nvPr>
        </p:nvSpPr>
        <p:spPr/>
        <p:txBody>
          <a:bodyPr/>
          <a:lstStyle/>
          <a:p>
            <a:pPr algn="l" fontAlgn="base">
              <a:buFont typeface="Arial" panose="020B0604020202020204" pitchFamily="34" charset="0"/>
              <a:buChar char="•"/>
            </a:pPr>
            <a:r>
              <a:rPr lang="tr-TR" b="0" i="0" dirty="0">
                <a:solidFill>
                  <a:srgbClr val="535353"/>
                </a:solidFill>
                <a:effectLst/>
                <a:latin typeface="MuseoSans"/>
              </a:rPr>
              <a:t>İnternet alışveriş siteleri</a:t>
            </a:r>
          </a:p>
          <a:p>
            <a:pPr algn="l" fontAlgn="base">
              <a:buFont typeface="Arial" panose="020B0604020202020204" pitchFamily="34" charset="0"/>
              <a:buChar char="•"/>
            </a:pPr>
            <a:r>
              <a:rPr lang="tr-TR" b="0" i="0" dirty="0">
                <a:solidFill>
                  <a:srgbClr val="535353"/>
                </a:solidFill>
                <a:effectLst/>
                <a:latin typeface="MuseoSans"/>
              </a:rPr>
              <a:t>Online kumarhaneler</a:t>
            </a:r>
          </a:p>
          <a:p>
            <a:pPr algn="l" fontAlgn="base">
              <a:buFont typeface="Arial" panose="020B0604020202020204" pitchFamily="34" charset="0"/>
              <a:buChar char="•"/>
            </a:pPr>
            <a:r>
              <a:rPr lang="tr-TR" b="0" i="0" dirty="0">
                <a:solidFill>
                  <a:srgbClr val="535353"/>
                </a:solidFill>
                <a:effectLst/>
                <a:latin typeface="MuseoSans"/>
              </a:rPr>
              <a:t>Online hizmetler sağlamaya dayanan tüm işletme veya kuruluşlar</a:t>
            </a:r>
          </a:p>
          <a:p>
            <a:endParaRPr lang="tr-TR" dirty="0"/>
          </a:p>
        </p:txBody>
      </p:sp>
    </p:spTree>
    <p:extLst>
      <p:ext uri="{BB962C8B-B14F-4D97-AF65-F5344CB8AC3E}">
        <p14:creationId xmlns:p14="http://schemas.microsoft.com/office/powerpoint/2010/main" val="283876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D473E7-A05C-DB4F-6889-4959459974FE}"/>
              </a:ext>
            </a:extLst>
          </p:cNvPr>
          <p:cNvSpPr>
            <a:spLocks noGrp="1"/>
          </p:cNvSpPr>
          <p:nvPr>
            <p:ph type="title"/>
          </p:nvPr>
        </p:nvSpPr>
        <p:spPr>
          <a:xfrm>
            <a:off x="838200" y="365126"/>
            <a:ext cx="10515600" cy="760290"/>
          </a:xfrm>
        </p:spPr>
        <p:txBody>
          <a:bodyPr anchor="t">
            <a:normAutofit fontScale="90000"/>
          </a:bodyPr>
          <a:lstStyle/>
          <a:p>
            <a:pPr algn="ctr" fontAlgn="base"/>
            <a:r>
              <a:rPr lang="tr-TR" b="1" i="0" dirty="0">
                <a:solidFill>
                  <a:srgbClr val="444444"/>
                </a:solidFill>
                <a:effectLst/>
                <a:latin typeface="MuseoSans"/>
              </a:rPr>
              <a:t>DDOS saldırısı nasıl işler?</a:t>
            </a:r>
            <a:br>
              <a:rPr lang="tr-TR" b="1" i="0" dirty="0">
                <a:solidFill>
                  <a:srgbClr val="444444"/>
                </a:solidFill>
                <a:effectLst/>
                <a:latin typeface="MuseoSans"/>
              </a:rPr>
            </a:br>
            <a:br>
              <a:rPr lang="tr-TR" dirty="0"/>
            </a:br>
            <a:endParaRPr lang="tr-TR" dirty="0"/>
          </a:p>
        </p:txBody>
      </p:sp>
      <p:sp>
        <p:nvSpPr>
          <p:cNvPr id="3" name="İçerik Yer Tutucusu 2">
            <a:extLst>
              <a:ext uri="{FF2B5EF4-FFF2-40B4-BE49-F238E27FC236}">
                <a16:creationId xmlns:a16="http://schemas.microsoft.com/office/drawing/2014/main" id="{55E4DF5E-D497-EC71-CED4-177688A2D07A}"/>
              </a:ext>
            </a:extLst>
          </p:cNvPr>
          <p:cNvSpPr>
            <a:spLocks noGrp="1"/>
          </p:cNvSpPr>
          <p:nvPr>
            <p:ph idx="1"/>
          </p:nvPr>
        </p:nvSpPr>
        <p:spPr>
          <a:xfrm>
            <a:off x="838200" y="1825624"/>
            <a:ext cx="10515600" cy="4566031"/>
          </a:xfrm>
        </p:spPr>
        <p:txBody>
          <a:bodyPr>
            <a:normAutofit/>
          </a:bodyPr>
          <a:lstStyle/>
          <a:p>
            <a:pPr algn="just" fontAlgn="base"/>
            <a:r>
              <a:rPr lang="tr-TR" sz="2000" b="0" i="0" dirty="0">
                <a:effectLst/>
                <a:latin typeface="MuseoSans"/>
              </a:rPr>
              <a:t>Web sunucuları gibi ağ kaynaklarının eş zamanlı olarak hizmet verebileceği isteklerin sayısı sınırlıdır. Sunucunun kapasite sınırına ek olarak sunucuyu internete bağlayan kanal da sınırlı bir bant genişliğine/kapasiteye sahiptir. İstek sayısı altyapıdaki herhangi bir bileşenin kapasite sınırını her aştığında hizmet düzeyi büyük olasılıkla aşağıdaki sorunlardan biriyle karşılaşır:</a:t>
            </a:r>
          </a:p>
          <a:p>
            <a:pPr lvl="1" algn="just" fontAlgn="base">
              <a:buFont typeface="Arial" panose="020B0604020202020204" pitchFamily="34" charset="0"/>
              <a:buChar char="•"/>
            </a:pPr>
            <a:r>
              <a:rPr lang="tr-TR" sz="2000" b="0" i="0" dirty="0">
                <a:solidFill>
                  <a:srgbClr val="535353"/>
                </a:solidFill>
                <a:effectLst/>
                <a:latin typeface="MuseoSans"/>
              </a:rPr>
              <a:t>İsteklere verilen yanıtlar normalden çok daha yavaş olur.</a:t>
            </a:r>
          </a:p>
          <a:p>
            <a:pPr lvl="1" algn="just" fontAlgn="base">
              <a:buFont typeface="Arial" panose="020B0604020202020204" pitchFamily="34" charset="0"/>
              <a:buChar char="•"/>
            </a:pPr>
            <a:r>
              <a:rPr lang="tr-TR" sz="2000" b="0" i="0" dirty="0">
                <a:solidFill>
                  <a:srgbClr val="535353"/>
                </a:solidFill>
                <a:effectLst/>
                <a:latin typeface="MuseoSans"/>
              </a:rPr>
              <a:t>Bazı (veya tüm) kullanıcı istekleri tamamen yok sayılabilir.</a:t>
            </a:r>
          </a:p>
          <a:p>
            <a:pPr algn="just" fontAlgn="base"/>
            <a:r>
              <a:rPr lang="tr-TR" sz="2000" b="0" i="0" dirty="0">
                <a:effectLst/>
                <a:latin typeface="MuseoSans"/>
              </a:rPr>
              <a:t>Genellikle saldırganın başlıca amacı web kaynağının normal çalışmasını tamamen engellemek, yani tam "hizmet reddi" sağlamaktır. Saldırgan, saldırıyı durdurması karşılığında para da isteyebilir. Bazı durumlarda DDOS saldırısı rakip bir firmanın itibarını zedeleme ya da işine zarar verme girişimi niteliğinde de olabilir.</a:t>
            </a:r>
          </a:p>
        </p:txBody>
      </p:sp>
    </p:spTree>
    <p:extLst>
      <p:ext uri="{BB962C8B-B14F-4D97-AF65-F5344CB8AC3E}">
        <p14:creationId xmlns:p14="http://schemas.microsoft.com/office/powerpoint/2010/main" val="3527107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5A73B8-AC69-F2B4-E6CE-930CCFE6D5B0}"/>
              </a:ext>
            </a:extLst>
          </p:cNvPr>
          <p:cNvSpPr>
            <a:spLocks noGrp="1"/>
          </p:cNvSpPr>
          <p:nvPr>
            <p:ph type="title"/>
          </p:nvPr>
        </p:nvSpPr>
        <p:spPr>
          <a:xfrm>
            <a:off x="2592925" y="624110"/>
            <a:ext cx="8911687" cy="768592"/>
          </a:xfrm>
        </p:spPr>
        <p:txBody>
          <a:bodyPr/>
          <a:lstStyle/>
          <a:p>
            <a:r>
              <a:rPr lang="tr-TR" sz="3600" b="1" i="0" dirty="0">
                <a:effectLst/>
                <a:latin typeface="Open Sans" panose="020B0606030504020204" pitchFamily="34" charset="0"/>
              </a:rPr>
              <a:t>DDOS Saldırıları Nasıl Engellenir?</a:t>
            </a:r>
            <a:endParaRPr lang="tr-TR" dirty="0"/>
          </a:p>
        </p:txBody>
      </p:sp>
      <p:sp>
        <p:nvSpPr>
          <p:cNvPr id="3" name="İçerik Yer Tutucusu 2">
            <a:extLst>
              <a:ext uri="{FF2B5EF4-FFF2-40B4-BE49-F238E27FC236}">
                <a16:creationId xmlns:a16="http://schemas.microsoft.com/office/drawing/2014/main" id="{98EF8B9D-47B2-68A5-BAF9-AC1E9E29B4C3}"/>
              </a:ext>
            </a:extLst>
          </p:cNvPr>
          <p:cNvSpPr>
            <a:spLocks noGrp="1"/>
          </p:cNvSpPr>
          <p:nvPr>
            <p:ph idx="1"/>
          </p:nvPr>
        </p:nvSpPr>
        <p:spPr>
          <a:xfrm>
            <a:off x="838200" y="1825625"/>
            <a:ext cx="10515600" cy="2099261"/>
          </a:xfrm>
        </p:spPr>
        <p:txBody>
          <a:bodyPr/>
          <a:lstStyle/>
          <a:p>
            <a:pPr algn="just"/>
            <a:r>
              <a:rPr lang="tr-TR" dirty="0" err="1"/>
              <a:t>DDOS’u</a:t>
            </a:r>
            <a:r>
              <a:rPr lang="tr-TR" dirty="0"/>
              <a:t> engellemek için kalıcı çözüm yoktur. Sadece hedef ve olası saldırının etkilerini azaltabiliriz.</a:t>
            </a:r>
          </a:p>
          <a:p>
            <a:pPr algn="just"/>
            <a:r>
              <a:rPr lang="tr-TR" dirty="0"/>
              <a:t>İnternet altyapısının iyi tasarlanmış olması saldırılardan bir  nebze az hasar almayı sağlar</a:t>
            </a:r>
          </a:p>
        </p:txBody>
      </p:sp>
    </p:spTree>
    <p:extLst>
      <p:ext uri="{BB962C8B-B14F-4D97-AF65-F5344CB8AC3E}">
        <p14:creationId xmlns:p14="http://schemas.microsoft.com/office/powerpoint/2010/main" val="1492924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5DB99C-1613-8762-ADD3-2F158B2308AE}"/>
              </a:ext>
            </a:extLst>
          </p:cNvPr>
          <p:cNvSpPr>
            <a:spLocks noGrp="1"/>
          </p:cNvSpPr>
          <p:nvPr>
            <p:ph type="title"/>
          </p:nvPr>
        </p:nvSpPr>
        <p:spPr/>
        <p:txBody>
          <a:bodyPr/>
          <a:lstStyle/>
          <a:p>
            <a:r>
              <a:rPr lang="tr-TR" dirty="0"/>
              <a:t>Sunucular için</a:t>
            </a:r>
          </a:p>
        </p:txBody>
      </p:sp>
      <p:sp>
        <p:nvSpPr>
          <p:cNvPr id="3" name="İçerik Yer Tutucusu 2">
            <a:extLst>
              <a:ext uri="{FF2B5EF4-FFF2-40B4-BE49-F238E27FC236}">
                <a16:creationId xmlns:a16="http://schemas.microsoft.com/office/drawing/2014/main" id="{35043317-A84D-E692-D7CE-75E50C17918C}"/>
              </a:ext>
            </a:extLst>
          </p:cNvPr>
          <p:cNvSpPr>
            <a:spLocks noGrp="1"/>
          </p:cNvSpPr>
          <p:nvPr>
            <p:ph idx="1"/>
          </p:nvPr>
        </p:nvSpPr>
        <p:spPr/>
        <p:txBody>
          <a:bodyPr/>
          <a:lstStyle/>
          <a:p>
            <a:r>
              <a:rPr lang="tr-TR" dirty="0"/>
              <a:t>İnternet altyapısının iyi tasarlanmış olması saldırılardan bir  nebze az hasar almayı sağlar</a:t>
            </a:r>
          </a:p>
          <a:p>
            <a:endParaRPr lang="tr-TR" dirty="0"/>
          </a:p>
        </p:txBody>
      </p:sp>
    </p:spTree>
    <p:extLst>
      <p:ext uri="{BB962C8B-B14F-4D97-AF65-F5344CB8AC3E}">
        <p14:creationId xmlns:p14="http://schemas.microsoft.com/office/powerpoint/2010/main" val="1804558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F09194-E86B-A96F-7F4A-FD86C4A7B17F}"/>
              </a:ext>
            </a:extLst>
          </p:cNvPr>
          <p:cNvSpPr>
            <a:spLocks noGrp="1"/>
          </p:cNvSpPr>
          <p:nvPr>
            <p:ph type="title"/>
          </p:nvPr>
        </p:nvSpPr>
        <p:spPr/>
        <p:txBody>
          <a:bodyPr/>
          <a:lstStyle/>
          <a:p>
            <a:r>
              <a:rPr lang="tr-TR" dirty="0"/>
              <a:t>Bireysel Kullanıcılar İçin</a:t>
            </a:r>
          </a:p>
        </p:txBody>
      </p:sp>
      <p:sp>
        <p:nvSpPr>
          <p:cNvPr id="3" name="İçerik Yer Tutucusu 2">
            <a:extLst>
              <a:ext uri="{FF2B5EF4-FFF2-40B4-BE49-F238E27FC236}">
                <a16:creationId xmlns:a16="http://schemas.microsoft.com/office/drawing/2014/main" id="{7CF5EB73-4820-7111-A6B6-B8D86D74207E}"/>
              </a:ext>
            </a:extLst>
          </p:cNvPr>
          <p:cNvSpPr>
            <a:spLocks noGrp="1"/>
          </p:cNvSpPr>
          <p:nvPr>
            <p:ph idx="1"/>
          </p:nvPr>
        </p:nvSpPr>
        <p:spPr>
          <a:xfrm>
            <a:off x="838200" y="1825625"/>
            <a:ext cx="10515600" cy="3449760"/>
          </a:xfrm>
        </p:spPr>
        <p:txBody>
          <a:bodyPr/>
          <a:lstStyle/>
          <a:p>
            <a:pPr algn="just">
              <a:buFont typeface="Arial" panose="020B0604020202020204" pitchFamily="34" charset="0"/>
              <a:buChar char="•"/>
            </a:pPr>
            <a:r>
              <a:rPr lang="tr-TR" b="0" i="0" dirty="0">
                <a:solidFill>
                  <a:srgbClr val="000000"/>
                </a:solidFill>
                <a:effectLst/>
                <a:latin typeface="Montserrat" panose="00000500000000000000" pitchFamily="2" charset="0"/>
              </a:rPr>
              <a:t>Sistem güncellemelerinin zamanında ve eksiksiz yapılması</a:t>
            </a:r>
          </a:p>
          <a:p>
            <a:pPr algn="just">
              <a:buFont typeface="Arial" panose="020B0604020202020204" pitchFamily="34" charset="0"/>
              <a:buChar char="•"/>
            </a:pPr>
            <a:r>
              <a:rPr lang="tr-TR" b="0" i="0" dirty="0">
                <a:solidFill>
                  <a:srgbClr val="000000"/>
                </a:solidFill>
                <a:effectLst/>
                <a:latin typeface="Montserrat" panose="00000500000000000000" pitchFamily="2" charset="0"/>
              </a:rPr>
              <a:t>Anti virüs programları kullanılması</a:t>
            </a:r>
          </a:p>
          <a:p>
            <a:pPr algn="just">
              <a:buFont typeface="Arial" panose="020B0604020202020204" pitchFamily="34" charset="0"/>
              <a:buChar char="•"/>
            </a:pPr>
            <a:r>
              <a:rPr lang="tr-TR" b="0" i="0" dirty="0">
                <a:solidFill>
                  <a:srgbClr val="000000"/>
                </a:solidFill>
                <a:effectLst/>
                <a:latin typeface="Montserrat" panose="00000500000000000000" pitchFamily="2" charset="0"/>
              </a:rPr>
              <a:t>Güvenlik duvarının aktif biçimde kullanılması</a:t>
            </a:r>
          </a:p>
          <a:p>
            <a:pPr algn="just">
              <a:buFont typeface="Arial" panose="020B0604020202020204" pitchFamily="34" charset="0"/>
              <a:buChar char="•"/>
            </a:pPr>
            <a:r>
              <a:rPr lang="tr-TR" b="0" i="0" dirty="0">
                <a:solidFill>
                  <a:srgbClr val="000000"/>
                </a:solidFill>
                <a:effectLst/>
                <a:latin typeface="Montserrat" panose="00000500000000000000" pitchFamily="2" charset="0"/>
              </a:rPr>
              <a:t>Güvenli e-posta trafiği için gereken filtrelerin kullanılması ve </a:t>
            </a:r>
            <a:r>
              <a:rPr lang="tr-TR" b="0" i="0" dirty="0" err="1">
                <a:solidFill>
                  <a:srgbClr val="000000"/>
                </a:solidFill>
                <a:effectLst/>
                <a:latin typeface="Montserrat" panose="00000500000000000000" pitchFamily="2" charset="0"/>
              </a:rPr>
              <a:t>spam</a:t>
            </a:r>
            <a:r>
              <a:rPr lang="tr-TR" b="0" i="0" dirty="0">
                <a:solidFill>
                  <a:srgbClr val="000000"/>
                </a:solidFill>
                <a:effectLst/>
                <a:latin typeface="Montserrat" panose="00000500000000000000" pitchFamily="2" charset="0"/>
              </a:rPr>
              <a:t> trafiğin engellenmesi</a:t>
            </a:r>
            <a:r>
              <a:rPr lang="tr-TR" dirty="0">
                <a:solidFill>
                  <a:srgbClr val="000000"/>
                </a:solidFill>
                <a:latin typeface="Montserrat" panose="00000500000000000000" pitchFamily="2" charset="0"/>
              </a:rPr>
              <a:t> </a:t>
            </a:r>
            <a:r>
              <a:rPr lang="tr-TR" b="0" i="0" dirty="0">
                <a:solidFill>
                  <a:srgbClr val="000000"/>
                </a:solidFill>
                <a:effectLst/>
                <a:latin typeface="Montserrat" panose="00000500000000000000" pitchFamily="2" charset="0"/>
              </a:rPr>
              <a:t>gibi basit önlemlerin alınmasında yarar vardır. </a:t>
            </a:r>
          </a:p>
          <a:p>
            <a:endParaRPr lang="tr-TR" dirty="0"/>
          </a:p>
        </p:txBody>
      </p:sp>
    </p:spTree>
    <p:extLst>
      <p:ext uri="{BB962C8B-B14F-4D97-AF65-F5344CB8AC3E}">
        <p14:creationId xmlns:p14="http://schemas.microsoft.com/office/powerpoint/2010/main" val="1117465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C63DA684-955E-AF76-8C91-4C025BF8B95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228" r="9645" b="1"/>
          <a:stretch/>
        </p:blipFill>
        <p:spPr>
          <a:xfrm>
            <a:off x="643467" y="643467"/>
            <a:ext cx="10905066" cy="5571066"/>
          </a:xfrm>
          <a:prstGeom prst="rect">
            <a:avLst/>
          </a:prstGeom>
          <a:ln w="190500">
            <a:solidFill>
              <a:srgbClr val="FFFFFF"/>
            </a:solidFill>
            <a:miter lim="800000"/>
          </a:ln>
          <a:effectLst>
            <a:outerShdw blurRad="76200" dist="19050" dir="5400000" algn="t" rotWithShape="0">
              <a:prstClr val="black">
                <a:alpha val="55000"/>
              </a:prstClr>
            </a:outerShdw>
          </a:effectLst>
        </p:spPr>
      </p:pic>
    </p:spTree>
    <p:extLst>
      <p:ext uri="{BB962C8B-B14F-4D97-AF65-F5344CB8AC3E}">
        <p14:creationId xmlns:p14="http://schemas.microsoft.com/office/powerpoint/2010/main" val="3138110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D52A43-3DAE-7A8C-7DAF-5CEFEC7431C0}"/>
              </a:ext>
            </a:extLst>
          </p:cNvPr>
          <p:cNvSpPr>
            <a:spLocks noGrp="1"/>
          </p:cNvSpPr>
          <p:nvPr>
            <p:ph type="title"/>
          </p:nvPr>
        </p:nvSpPr>
        <p:spPr>
          <a:xfrm>
            <a:off x="1676400" y="519870"/>
            <a:ext cx="6933028" cy="1013509"/>
          </a:xfrm>
        </p:spPr>
        <p:txBody>
          <a:bodyPr/>
          <a:lstStyle/>
          <a:p>
            <a:r>
              <a:rPr lang="tr-TR" dirty="0"/>
              <a:t>DDOS Atıldığını Nasıl Anlarız </a:t>
            </a:r>
          </a:p>
        </p:txBody>
      </p:sp>
      <p:sp>
        <p:nvSpPr>
          <p:cNvPr id="3" name="İçerik Yer Tutucusu 2">
            <a:extLst>
              <a:ext uri="{FF2B5EF4-FFF2-40B4-BE49-F238E27FC236}">
                <a16:creationId xmlns:a16="http://schemas.microsoft.com/office/drawing/2014/main" id="{07AE53FD-786E-82AA-653B-66904A5CB58E}"/>
              </a:ext>
            </a:extLst>
          </p:cNvPr>
          <p:cNvSpPr>
            <a:spLocks noGrp="1"/>
          </p:cNvSpPr>
          <p:nvPr>
            <p:ph idx="1"/>
          </p:nvPr>
        </p:nvSpPr>
        <p:spPr>
          <a:xfrm>
            <a:off x="838200" y="1825625"/>
            <a:ext cx="10515600" cy="1395877"/>
          </a:xfrm>
        </p:spPr>
        <p:txBody>
          <a:bodyPr/>
          <a:lstStyle/>
          <a:p>
            <a:pPr algn="just"/>
            <a:r>
              <a:rPr lang="tr-TR" dirty="0"/>
              <a:t>İnternet hızının normale göre aşırı yavaş olması</a:t>
            </a:r>
          </a:p>
          <a:p>
            <a:pPr algn="just"/>
            <a:r>
              <a:rPr lang="tr-TR" dirty="0"/>
              <a:t>Web sitelerinin kullanılamaması</a:t>
            </a:r>
          </a:p>
          <a:p>
            <a:pPr algn="just"/>
            <a:r>
              <a:rPr lang="tr-TR" dirty="0" err="1"/>
              <a:t>Spam</a:t>
            </a:r>
            <a:r>
              <a:rPr lang="tr-TR" dirty="0"/>
              <a:t> e-posta sayısındaki artış</a:t>
            </a:r>
          </a:p>
        </p:txBody>
      </p:sp>
    </p:spTree>
    <p:extLst>
      <p:ext uri="{BB962C8B-B14F-4D97-AF65-F5344CB8AC3E}">
        <p14:creationId xmlns:p14="http://schemas.microsoft.com/office/powerpoint/2010/main" val="4011406086"/>
      </p:ext>
    </p:extLst>
  </p:cSld>
  <p:clrMapOvr>
    <a:masterClrMapping/>
  </p:clrMapOvr>
</p:sld>
</file>

<file path=ppt/theme/theme1.xml><?xml version="1.0" encoding="utf-8"?>
<a:theme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38</TotalTime>
  <Words>320</Words>
  <Application>Microsoft Office PowerPoint</Application>
  <PresentationFormat>Geniş ekran</PresentationFormat>
  <Paragraphs>28</Paragraphs>
  <Slides>10</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10</vt:i4>
      </vt:variant>
    </vt:vector>
  </HeadingPairs>
  <TitlesOfParts>
    <vt:vector size="17" baseType="lpstr">
      <vt:lpstr>Arial</vt:lpstr>
      <vt:lpstr>Century Gothic</vt:lpstr>
      <vt:lpstr>Montserrat</vt:lpstr>
      <vt:lpstr>MuseoSans</vt:lpstr>
      <vt:lpstr>Open Sans</vt:lpstr>
      <vt:lpstr>Wingdings 3</vt:lpstr>
      <vt:lpstr>Duman</vt:lpstr>
      <vt:lpstr>DDOS ATTACK NETWORK LOGS</vt:lpstr>
      <vt:lpstr>DDOS Nedir</vt:lpstr>
      <vt:lpstr>DDOS saldırılarının tipik hedefleri:</vt:lpstr>
      <vt:lpstr>DDOS saldırısı nasıl işler?  </vt:lpstr>
      <vt:lpstr>DDOS Saldırıları Nasıl Engellenir?</vt:lpstr>
      <vt:lpstr>Sunucular için</vt:lpstr>
      <vt:lpstr>Bireysel Kullanıcılar İçin</vt:lpstr>
      <vt:lpstr>PowerPoint Sunusu</vt:lpstr>
      <vt:lpstr>DDOS Atıldığını Nasıl Anlarız </vt:lpstr>
      <vt:lpstr>Random Tree ile Sınıflandırılmış veri seti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DDOS Nedir </dc:title>
  <dc:creator>Melihcan Bostancı</dc:creator>
  <cp:lastModifiedBy>Zuriye Simge Uz</cp:lastModifiedBy>
  <cp:revision>11</cp:revision>
  <dcterms:created xsi:type="dcterms:W3CDTF">2022-05-22T18:27:02Z</dcterms:created>
  <dcterms:modified xsi:type="dcterms:W3CDTF">2024-03-01T17:21:56Z</dcterms:modified>
</cp:coreProperties>
</file>