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70" r:id="rId3"/>
    <p:sldId id="263" r:id="rId4"/>
    <p:sldId id="269" r:id="rId5"/>
    <p:sldId id="266" r:id="rId6"/>
    <p:sldId id="272" r:id="rId7"/>
    <p:sldId id="271" r:id="rId8"/>
    <p:sldId id="27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847"/>
    <a:srgbClr val="25C3CF"/>
    <a:srgbClr val="F0A12B"/>
    <a:srgbClr val="F09816"/>
    <a:srgbClr val="0E213B"/>
    <a:srgbClr val="A72021"/>
    <a:srgbClr val="ED5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0B745-956A-BCA7-C8CD-EBFA426E960F}" v="2375" dt="2025-05-14T10:20:50.692"/>
    <p1510:client id="{8E6E0DFD-EB64-E8EF-7992-90C6B87A5853}" v="767" dt="2025-05-13T13:22:13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5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B7C4-8A4B-AD7A-8ED5-DA858B8A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63" y="775566"/>
            <a:ext cx="5821681" cy="3187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</a:rPr>
              <a:t>SAML (SECURITY ASSERTION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9247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ADF26-053B-4532-7601-FD5DE933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2242A9-6681-CCB2-793E-3891A4F53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Powerpoint Background Images - Free Download on Freepik">
            <a:extLst>
              <a:ext uri="{FF2B5EF4-FFF2-40B4-BE49-F238E27FC236}">
                <a16:creationId xmlns:a16="http://schemas.microsoft.com/office/drawing/2014/main" id="{529062B4-9DCB-A74C-19E7-30A54652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87" r="-1" b="8604"/>
          <a:stretch/>
        </p:blipFill>
        <p:spPr>
          <a:xfrm>
            <a:off x="20" y="-96582"/>
            <a:ext cx="12188932" cy="69438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C31225-24A4-4949-CD0E-1F02D2253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E4B3D-4E7D-74E5-6CC4-6F01CC99D67B}"/>
              </a:ext>
            </a:extLst>
          </p:cNvPr>
          <p:cNvSpPr txBox="1"/>
          <p:nvPr/>
        </p:nvSpPr>
        <p:spPr>
          <a:xfrm>
            <a:off x="1660521" y="5503857"/>
            <a:ext cx="46379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solidFill>
                  <a:srgbClr val="0E213B"/>
                </a:solidFill>
              </a:rPr>
              <a:t>AGEND</a:t>
            </a:r>
            <a:r>
              <a:rPr lang="en-US" sz="4400" b="1" dirty="0">
                <a:solidFill>
                  <a:srgbClr val="0F1847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99149-142B-D7DB-0322-33BAE270432E}"/>
              </a:ext>
            </a:extLst>
          </p:cNvPr>
          <p:cNvSpPr txBox="1"/>
          <p:nvPr/>
        </p:nvSpPr>
        <p:spPr>
          <a:xfrm>
            <a:off x="2916305" y="1848970"/>
            <a:ext cx="500319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v"/>
            </a:pPr>
            <a:r>
              <a:rPr lang="en-US" sz="2400" dirty="0">
                <a:solidFill>
                  <a:srgbClr val="0F1847"/>
                </a:solidFill>
              </a:rPr>
              <a:t>INTRODUCTION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400" dirty="0">
                <a:solidFill>
                  <a:srgbClr val="0F1847"/>
                </a:solidFill>
              </a:rPr>
              <a:t>KEY COMPONENTS &amp; WHY SAML?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400" dirty="0">
                <a:solidFill>
                  <a:srgbClr val="0F1847"/>
                </a:solidFill>
              </a:rPr>
              <a:t>WORKING OF SAML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400" dirty="0">
                <a:solidFill>
                  <a:srgbClr val="0F1847"/>
                </a:solidFill>
              </a:rPr>
              <a:t>REAL- TIME EXAMPLE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400" dirty="0">
                <a:solidFill>
                  <a:srgbClr val="0F1847"/>
                </a:solidFill>
              </a:rPr>
              <a:t>PROS &amp; CONS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400" dirty="0">
                <a:solidFill>
                  <a:srgbClr val="0F1847"/>
                </a:solidFill>
              </a:rPr>
              <a:t>WITH &amp; WITHOUT SAML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400" dirty="0">
                <a:solidFill>
                  <a:srgbClr val="0F1847"/>
                </a:solidFill>
              </a:rPr>
              <a:t>CONCLUSION</a:t>
            </a:r>
            <a:endParaRPr lang="en-US" sz="2400" dirty="0"/>
          </a:p>
        </p:txBody>
      </p:sp>
      <p:pic>
        <p:nvPicPr>
          <p:cNvPr id="8" name="Picture 7" descr="saml&quot; Icon - Download for free – Iconduck">
            <a:extLst>
              <a:ext uri="{FF2B5EF4-FFF2-40B4-BE49-F238E27FC236}">
                <a16:creationId xmlns:a16="http://schemas.microsoft.com/office/drawing/2014/main" id="{C37FC7ED-3443-B49F-B167-D9F8BF1B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471" y="328230"/>
            <a:ext cx="937985" cy="8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Powerpoint Background Images - Free Download on Freepik">
            <a:extLst>
              <a:ext uri="{FF2B5EF4-FFF2-40B4-BE49-F238E27FC236}">
                <a16:creationId xmlns:a16="http://schemas.microsoft.com/office/drawing/2014/main" id="{64D8A135-0CE4-974B-1828-FFA2432B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87" r="-1" b="8604"/>
          <a:stretch/>
        </p:blipFill>
        <p:spPr>
          <a:xfrm>
            <a:off x="20" y="-96582"/>
            <a:ext cx="12188932" cy="69438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C86E1-3DB2-949C-F90B-D5922FC7486D}"/>
              </a:ext>
            </a:extLst>
          </p:cNvPr>
          <p:cNvSpPr txBox="1"/>
          <p:nvPr/>
        </p:nvSpPr>
        <p:spPr>
          <a:xfrm>
            <a:off x="717092" y="5512928"/>
            <a:ext cx="46379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solidFill>
                  <a:srgbClr val="0E213B"/>
                </a:solidFill>
              </a:rPr>
              <a:t>INTRODUCTION</a:t>
            </a:r>
            <a:endParaRPr lang="en-US">
              <a:solidFill>
                <a:srgbClr val="0E213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98919-F861-4F03-F135-7BEE8D1F62E6}"/>
              </a:ext>
            </a:extLst>
          </p:cNvPr>
          <p:cNvSpPr txBox="1"/>
          <p:nvPr/>
        </p:nvSpPr>
        <p:spPr>
          <a:xfrm>
            <a:off x="2444591" y="1703828"/>
            <a:ext cx="51392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SAML (Security Assertion Markup Language) is an XML- based open standard for exchanging authentication and authorization data between an identity provider (IdP) and a service provider (SP).</a:t>
            </a:r>
            <a:endParaRPr lang="en-US"/>
          </a:p>
        </p:txBody>
      </p:sp>
      <p:pic>
        <p:nvPicPr>
          <p:cNvPr id="8" name="Picture 7" descr="saml&quot; Icon - Download for free – Iconduck">
            <a:extLst>
              <a:ext uri="{FF2B5EF4-FFF2-40B4-BE49-F238E27FC236}">
                <a16:creationId xmlns:a16="http://schemas.microsoft.com/office/drawing/2014/main" id="{EAA877A8-93FE-A557-C0A1-F4763A277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471" y="328230"/>
            <a:ext cx="937985" cy="849399"/>
          </a:xfrm>
          <a:prstGeom prst="rect">
            <a:avLst/>
          </a:prstGeom>
        </p:spPr>
      </p:pic>
      <p:pic>
        <p:nvPicPr>
          <p:cNvPr id="10" name="Picture 9" descr="https://www.kuppingercole.com/pics/oasis.png">
            <a:extLst>
              <a:ext uri="{FF2B5EF4-FFF2-40B4-BE49-F238E27FC236}">
                <a16:creationId xmlns:a16="http://schemas.microsoft.com/office/drawing/2014/main" id="{71499F0A-148C-E217-A406-9EE8357B2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972" y="2851560"/>
            <a:ext cx="2743197" cy="7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7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A9CE0-57A5-E43D-65FA-90A5327F7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444CAA0-CFBA-BF27-9790-FEC28B3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Powerpoint Background Images - Free Download on Freepik">
            <a:extLst>
              <a:ext uri="{FF2B5EF4-FFF2-40B4-BE49-F238E27FC236}">
                <a16:creationId xmlns:a16="http://schemas.microsoft.com/office/drawing/2014/main" id="{91EDB3AA-D189-617C-CF6B-2ED98447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87" r="-1" b="8604"/>
          <a:stretch/>
        </p:blipFill>
        <p:spPr>
          <a:xfrm>
            <a:off x="20" y="-42153"/>
            <a:ext cx="12188932" cy="6943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6E1DCE-EB2C-74D7-2B8A-EC010220CE84}"/>
              </a:ext>
            </a:extLst>
          </p:cNvPr>
          <p:cNvSpPr txBox="1"/>
          <p:nvPr/>
        </p:nvSpPr>
        <p:spPr>
          <a:xfrm>
            <a:off x="2014307" y="922786"/>
            <a:ext cx="4991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0E213B"/>
                </a:solidFill>
              </a:rPr>
              <a:t>KEY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5C1A2-9621-7662-019F-539A8347D0EA}"/>
              </a:ext>
            </a:extLst>
          </p:cNvPr>
          <p:cNvSpPr txBox="1"/>
          <p:nvPr/>
        </p:nvSpPr>
        <p:spPr>
          <a:xfrm>
            <a:off x="2353877" y="1830828"/>
            <a:ext cx="464941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800"/>
              <a:t>User</a:t>
            </a:r>
            <a:endParaRPr lang="en-US" sz="2800" dirty="0"/>
          </a:p>
          <a:p>
            <a:pPr marL="342900" indent="-342900">
              <a:buFont typeface="Wingdings"/>
              <a:buChar char="v"/>
            </a:pPr>
            <a:r>
              <a:rPr lang="en-US" sz="2800"/>
              <a:t>IdP (Identity Provider)</a:t>
            </a:r>
            <a:endParaRPr lang="en-US"/>
          </a:p>
          <a:p>
            <a:pPr marL="342900" indent="-342900">
              <a:buFont typeface="Wingdings"/>
              <a:buChar char="v"/>
            </a:pPr>
            <a:r>
              <a:rPr lang="en-US" sz="2800"/>
              <a:t>SP (Service Provider)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698ED-E1C1-DE38-EF35-C385DBD06DA5}"/>
              </a:ext>
            </a:extLst>
          </p:cNvPr>
          <p:cNvSpPr txBox="1"/>
          <p:nvPr/>
        </p:nvSpPr>
        <p:spPr>
          <a:xfrm>
            <a:off x="2012043" y="3907971"/>
            <a:ext cx="3985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0E213B"/>
                </a:solidFill>
              </a:rPr>
              <a:t>WHY SAML?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562DA-014B-B24E-E33F-D93E480819C6}"/>
              </a:ext>
            </a:extLst>
          </p:cNvPr>
          <p:cNvSpPr txBox="1"/>
          <p:nvPr/>
        </p:nvSpPr>
        <p:spPr>
          <a:xfrm>
            <a:off x="2356757" y="4688115"/>
            <a:ext cx="541019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Security</a:t>
            </a:r>
            <a:endParaRPr lang="en-US"/>
          </a:p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Productivity</a:t>
            </a:r>
          </a:p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Admin Control</a:t>
            </a:r>
          </a:p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Reduced Password fatigue</a:t>
            </a:r>
          </a:p>
        </p:txBody>
      </p:sp>
      <p:pic>
        <p:nvPicPr>
          <p:cNvPr id="15" name="Picture 14" descr="saml&quot; Icon - Download for free – Iconduck">
            <a:extLst>
              <a:ext uri="{FF2B5EF4-FFF2-40B4-BE49-F238E27FC236}">
                <a16:creationId xmlns:a16="http://schemas.microsoft.com/office/drawing/2014/main" id="{AED6A753-FDA4-A566-A254-F3DEC273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471" y="328230"/>
            <a:ext cx="937985" cy="849399"/>
          </a:xfrm>
          <a:prstGeom prst="rect">
            <a:avLst/>
          </a:prstGeom>
        </p:spPr>
      </p:pic>
      <p:pic>
        <p:nvPicPr>
          <p:cNvPr id="4" name="Picture 3" descr="Security - Free security icons">
            <a:extLst>
              <a:ext uri="{FF2B5EF4-FFF2-40B4-BE49-F238E27FC236}">
                <a16:creationId xmlns:a16="http://schemas.microsoft.com/office/drawing/2014/main" id="{3D2731CC-B71E-3FB4-2DED-1E3BACDE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4688114"/>
            <a:ext cx="965201" cy="9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1FB9B-D6D2-86D3-8CA9-1B228EC62CF5}"/>
              </a:ext>
            </a:extLst>
          </p:cNvPr>
          <p:cNvSpPr txBox="1"/>
          <p:nvPr/>
        </p:nvSpPr>
        <p:spPr>
          <a:xfrm>
            <a:off x="258699" y="947123"/>
            <a:ext cx="422247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0E213B"/>
                </a:solidFill>
              </a:rPr>
              <a:t>WORKING OF SAML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A7AC42CD-FFF5-4E92-9E50-FCA68012BEFC}"/>
              </a:ext>
            </a:extLst>
          </p:cNvPr>
          <p:cNvSpPr/>
          <p:nvPr/>
        </p:nvSpPr>
        <p:spPr>
          <a:xfrm>
            <a:off x="8151586" y="1453243"/>
            <a:ext cx="2895600" cy="1676400"/>
          </a:xfrm>
          <a:prstGeom prst="round1Rect">
            <a:avLst/>
          </a:prstGeom>
          <a:solidFill>
            <a:srgbClr val="25C3CF"/>
          </a:solidFill>
          <a:ln>
            <a:solidFill>
              <a:srgbClr val="25C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1DE6035C-DC1B-4F5A-8332-093E734F3BFF}"/>
              </a:ext>
            </a:extLst>
          </p:cNvPr>
          <p:cNvSpPr/>
          <p:nvPr/>
        </p:nvSpPr>
        <p:spPr>
          <a:xfrm flipH="1">
            <a:off x="4354286" y="1444741"/>
            <a:ext cx="2895600" cy="1676400"/>
          </a:xfrm>
          <a:prstGeom prst="round1Rect">
            <a:avLst/>
          </a:prstGeom>
          <a:solidFill>
            <a:srgbClr val="F0A1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70B720F-FB13-41AC-9B3A-7D4B21619BFC}"/>
              </a:ext>
            </a:extLst>
          </p:cNvPr>
          <p:cNvSpPr txBox="1"/>
          <p:nvPr/>
        </p:nvSpPr>
        <p:spPr>
          <a:xfrm>
            <a:off x="8621486" y="152704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Identify Provider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0382ACB-6117-4AE6-9BC1-7E668562EE80}"/>
              </a:ext>
            </a:extLst>
          </p:cNvPr>
          <p:cNvSpPr txBox="1"/>
          <p:nvPr/>
        </p:nvSpPr>
        <p:spPr>
          <a:xfrm>
            <a:off x="8443686" y="2297565"/>
            <a:ext cx="161290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Single Sign-On Service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8049527-5488-4F0C-B388-2950CC39FEF6}"/>
              </a:ext>
            </a:extLst>
          </p:cNvPr>
          <p:cNvSpPr txBox="1"/>
          <p:nvPr/>
        </p:nvSpPr>
        <p:spPr>
          <a:xfrm>
            <a:off x="4976586" y="1528074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Service Provider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33D4FD7-77C3-4FD0-990D-798EE9C1A792}"/>
              </a:ext>
            </a:extLst>
          </p:cNvPr>
          <p:cNvSpPr txBox="1"/>
          <p:nvPr/>
        </p:nvSpPr>
        <p:spPr>
          <a:xfrm>
            <a:off x="5960836" y="2189843"/>
            <a:ext cx="1225550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Assertion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Consumer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Service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0ECAC23-D68C-4CC7-BECF-CF980BB7A904}"/>
              </a:ext>
            </a:extLst>
          </p:cNvPr>
          <p:cNvSpPr txBox="1"/>
          <p:nvPr/>
        </p:nvSpPr>
        <p:spPr>
          <a:xfrm>
            <a:off x="4493986" y="2137228"/>
            <a:ext cx="976085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Resource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D6AA35-C01C-4088-929D-FB0FF659677B}"/>
              </a:ext>
            </a:extLst>
          </p:cNvPr>
          <p:cNvSpPr/>
          <p:nvPr/>
        </p:nvSpPr>
        <p:spPr>
          <a:xfrm>
            <a:off x="4493986" y="2612257"/>
            <a:ext cx="1225550" cy="4441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Access check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EF6D6-1013-4629-8E1B-150476CBB5B9}"/>
              </a:ext>
            </a:extLst>
          </p:cNvPr>
          <p:cNvSpPr/>
          <p:nvPr/>
        </p:nvSpPr>
        <p:spPr>
          <a:xfrm>
            <a:off x="4354286" y="5987143"/>
            <a:ext cx="6692900" cy="495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Browser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CAEE6-B06A-44C6-A7FF-3D0412F0655B}"/>
              </a:ext>
            </a:extLst>
          </p:cNvPr>
          <p:cNvCxnSpPr>
            <a:cxnSpLocks/>
          </p:cNvCxnSpPr>
          <p:nvPr/>
        </p:nvCxnSpPr>
        <p:spPr>
          <a:xfrm flipV="1">
            <a:off x="4753428" y="3129643"/>
            <a:ext cx="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8">
            <a:extLst>
              <a:ext uri="{FF2B5EF4-FFF2-40B4-BE49-F238E27FC236}">
                <a16:creationId xmlns:a16="http://schemas.microsoft.com/office/drawing/2014/main" id="{E5E08FEE-D62E-4E7B-8194-DE70DB307DC2}"/>
              </a:ext>
            </a:extLst>
          </p:cNvPr>
          <p:cNvSpPr txBox="1"/>
          <p:nvPr/>
        </p:nvSpPr>
        <p:spPr>
          <a:xfrm>
            <a:off x="4151086" y="4035878"/>
            <a:ext cx="121920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Access</a:t>
            </a:r>
          </a:p>
          <a:p>
            <a:pPr algn="ctr"/>
            <a:r>
              <a:rPr lang="en-US" sz="1400" dirty="0"/>
              <a:t>Resource</a:t>
            </a:r>
            <a:endParaRPr lang="en-IN" sz="1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9A83FA-3A98-45FF-A09C-A7C5CED36C4F}"/>
              </a:ext>
            </a:extLst>
          </p:cNvPr>
          <p:cNvSpPr/>
          <p:nvPr/>
        </p:nvSpPr>
        <p:spPr>
          <a:xfrm>
            <a:off x="5904593" y="3155071"/>
            <a:ext cx="2893512" cy="2842929"/>
          </a:xfrm>
          <a:custGeom>
            <a:avLst/>
            <a:gdLst>
              <a:gd name="connsiteX0" fmla="*/ 2893512 w 2893512"/>
              <a:gd name="connsiteY0" fmla="*/ 0 h 2842929"/>
              <a:gd name="connsiteX1" fmla="*/ 1215025 w 2893512"/>
              <a:gd name="connsiteY1" fmla="*/ 2693096 h 2842929"/>
              <a:gd name="connsiteX2" fmla="*/ 0 w 2893512"/>
              <a:gd name="connsiteY2" fmla="*/ 2517731 h 2842929"/>
              <a:gd name="connsiteX3" fmla="*/ 0 w 2893512"/>
              <a:gd name="connsiteY3" fmla="*/ 2517731 h 284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3512" h="2842929">
                <a:moveTo>
                  <a:pt x="2893512" y="0"/>
                </a:moveTo>
                <a:cubicBezTo>
                  <a:pt x="2295394" y="1136737"/>
                  <a:pt x="1697277" y="2273474"/>
                  <a:pt x="1215025" y="2693096"/>
                </a:cubicBezTo>
                <a:cubicBezTo>
                  <a:pt x="732773" y="3112718"/>
                  <a:pt x="0" y="2517731"/>
                  <a:pt x="0" y="2517731"/>
                </a:cubicBezTo>
                <a:lnTo>
                  <a:pt x="0" y="251773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0D87F744-4E14-4407-8E9C-2AA6AC37B8D1}"/>
              </a:ext>
            </a:extLst>
          </p:cNvPr>
          <p:cNvSpPr txBox="1"/>
          <p:nvPr/>
        </p:nvSpPr>
        <p:spPr>
          <a:xfrm>
            <a:off x="4976586" y="4875504"/>
            <a:ext cx="1426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Redirect With &lt;Auth Request&gt;</a:t>
            </a:r>
            <a:endParaRPr lang="en-IN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AB322-7219-46B8-A838-439688385C79}"/>
              </a:ext>
            </a:extLst>
          </p:cNvPr>
          <p:cNvCxnSpPr>
            <a:cxnSpLocks/>
          </p:cNvCxnSpPr>
          <p:nvPr/>
        </p:nvCxnSpPr>
        <p:spPr>
          <a:xfrm flipH="1">
            <a:off x="6988600" y="4690377"/>
            <a:ext cx="0" cy="129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44">
            <a:extLst>
              <a:ext uri="{FF2B5EF4-FFF2-40B4-BE49-F238E27FC236}">
                <a16:creationId xmlns:a16="http://schemas.microsoft.com/office/drawing/2014/main" id="{63CB80B9-8A1C-41AA-B43F-A91B519EDBD6}"/>
              </a:ext>
            </a:extLst>
          </p:cNvPr>
          <p:cNvSpPr txBox="1"/>
          <p:nvPr/>
        </p:nvSpPr>
        <p:spPr>
          <a:xfrm>
            <a:off x="6395328" y="402544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Access</a:t>
            </a:r>
          </a:p>
          <a:p>
            <a:pPr algn="ctr"/>
            <a:r>
              <a:rPr lang="en-US" sz="1400" dirty="0"/>
              <a:t>Resource</a:t>
            </a:r>
            <a:endParaRPr lang="en-IN" sz="1400" dirty="0"/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84895DC7-449C-4D4A-B3DC-C0B786E6FA6D}"/>
              </a:ext>
            </a:extLst>
          </p:cNvPr>
          <p:cNvSpPr txBox="1"/>
          <p:nvPr/>
        </p:nvSpPr>
        <p:spPr>
          <a:xfrm>
            <a:off x="8261702" y="402544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5</a:t>
            </a:r>
          </a:p>
          <a:p>
            <a:pPr algn="ctr"/>
            <a:r>
              <a:rPr lang="en-US" sz="1400" dirty="0"/>
              <a:t>&lt;Response&gt;</a:t>
            </a:r>
            <a:endParaRPr lang="en-IN" sz="1400" dirty="0"/>
          </a:p>
          <a:p>
            <a:pPr algn="ctr"/>
            <a:r>
              <a:rPr lang="en-IN" sz="1400" dirty="0"/>
              <a:t>In HTML Form</a:t>
            </a:r>
            <a:endParaRPr 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7E8A0F-267F-4E3C-966D-D2A3DF5BC3A9}"/>
              </a:ext>
            </a:extLst>
          </p:cNvPr>
          <p:cNvCxnSpPr>
            <a:cxnSpLocks/>
          </p:cNvCxnSpPr>
          <p:nvPr/>
        </p:nvCxnSpPr>
        <p:spPr>
          <a:xfrm>
            <a:off x="10799958" y="4610993"/>
            <a:ext cx="0" cy="1284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5B1026-0FC1-47D6-9562-60E05C247D5F}"/>
              </a:ext>
            </a:extLst>
          </p:cNvPr>
          <p:cNvCxnSpPr>
            <a:cxnSpLocks/>
          </p:cNvCxnSpPr>
          <p:nvPr/>
        </p:nvCxnSpPr>
        <p:spPr>
          <a:xfrm flipV="1">
            <a:off x="10799958" y="3119205"/>
            <a:ext cx="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50">
            <a:extLst>
              <a:ext uri="{FF2B5EF4-FFF2-40B4-BE49-F238E27FC236}">
                <a16:creationId xmlns:a16="http://schemas.microsoft.com/office/drawing/2014/main" id="{C3650906-9BFD-40CC-990E-EAE8614E5A2A}"/>
              </a:ext>
            </a:extLst>
          </p:cNvPr>
          <p:cNvSpPr txBox="1"/>
          <p:nvPr/>
        </p:nvSpPr>
        <p:spPr>
          <a:xfrm>
            <a:off x="10179472" y="4052654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Login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AAB94A-BD1F-4AEB-91E6-47EA5C1A7D2F}"/>
              </a:ext>
            </a:extLst>
          </p:cNvPr>
          <p:cNvCxnSpPr>
            <a:cxnSpLocks/>
          </p:cNvCxnSpPr>
          <p:nvPr/>
        </p:nvCxnSpPr>
        <p:spPr>
          <a:xfrm flipV="1">
            <a:off x="9857054" y="3133893"/>
            <a:ext cx="0" cy="6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53">
            <a:extLst>
              <a:ext uri="{FF2B5EF4-FFF2-40B4-BE49-F238E27FC236}">
                <a16:creationId xmlns:a16="http://schemas.microsoft.com/office/drawing/2014/main" id="{2E48AFE7-3148-4935-A74C-6864F6D40CD1}"/>
              </a:ext>
            </a:extLst>
          </p:cNvPr>
          <p:cNvSpPr txBox="1"/>
          <p:nvPr/>
        </p:nvSpPr>
        <p:spPr>
          <a:xfrm>
            <a:off x="9251256" y="3749868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dirty="0"/>
              <a:t>Credential Challenge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C1110-1DE2-4B06-98C3-32B7489CCAE8}"/>
              </a:ext>
            </a:extLst>
          </p:cNvPr>
          <p:cNvCxnSpPr>
            <a:cxnSpLocks/>
          </p:cNvCxnSpPr>
          <p:nvPr/>
        </p:nvCxnSpPr>
        <p:spPr>
          <a:xfrm flipH="1" flipV="1">
            <a:off x="7229621" y="3109579"/>
            <a:ext cx="751987" cy="201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AA05A6-A1DC-456D-B4C0-6831E1E30ECC}"/>
              </a:ext>
            </a:extLst>
          </p:cNvPr>
          <p:cNvCxnSpPr>
            <a:cxnSpLocks/>
          </p:cNvCxnSpPr>
          <p:nvPr/>
        </p:nvCxnSpPr>
        <p:spPr>
          <a:xfrm flipH="1" flipV="1">
            <a:off x="8243177" y="5767242"/>
            <a:ext cx="79587" cy="209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67">
            <a:extLst>
              <a:ext uri="{FF2B5EF4-FFF2-40B4-BE49-F238E27FC236}">
                <a16:creationId xmlns:a16="http://schemas.microsoft.com/office/drawing/2014/main" id="{158847B9-8676-4DEB-B687-76ECF3D9D22D}"/>
              </a:ext>
            </a:extLst>
          </p:cNvPr>
          <p:cNvSpPr txBox="1"/>
          <p:nvPr/>
        </p:nvSpPr>
        <p:spPr>
          <a:xfrm>
            <a:off x="7485090" y="5065098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6</a:t>
            </a:r>
          </a:p>
          <a:p>
            <a:pPr algn="ctr"/>
            <a:r>
              <a:rPr lang="en-US" sz="1400" dirty="0"/>
              <a:t>Post</a:t>
            </a:r>
          </a:p>
          <a:p>
            <a:pPr algn="ctr"/>
            <a:r>
              <a:rPr lang="en-US" sz="1400" dirty="0"/>
              <a:t>&lt;Response&gt;</a:t>
            </a:r>
            <a:endParaRPr lang="en-IN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138457-1AF7-2F40-4E2B-872CB2F39F36}"/>
              </a:ext>
            </a:extLst>
          </p:cNvPr>
          <p:cNvCxnSpPr/>
          <p:nvPr/>
        </p:nvCxnSpPr>
        <p:spPr>
          <a:xfrm>
            <a:off x="4744896" y="4676729"/>
            <a:ext cx="9659" cy="129443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909327-F2CA-6A31-EEFF-9DFA89F9D6E7}"/>
              </a:ext>
            </a:extLst>
          </p:cNvPr>
          <p:cNvCxnSpPr/>
          <p:nvPr/>
        </p:nvCxnSpPr>
        <p:spPr>
          <a:xfrm>
            <a:off x="6966682" y="3111819"/>
            <a:ext cx="19319" cy="888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32B2D8-0EFD-2DAE-EB29-64072916C33B}"/>
              </a:ext>
            </a:extLst>
          </p:cNvPr>
          <p:cNvCxnSpPr>
            <a:cxnSpLocks/>
          </p:cNvCxnSpPr>
          <p:nvPr/>
        </p:nvCxnSpPr>
        <p:spPr>
          <a:xfrm flipH="1">
            <a:off x="8848243" y="4880875"/>
            <a:ext cx="0" cy="109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0DB9B5-90EB-AD10-288A-1B53C83979BD}"/>
              </a:ext>
            </a:extLst>
          </p:cNvPr>
          <p:cNvCxnSpPr>
            <a:cxnSpLocks/>
          </p:cNvCxnSpPr>
          <p:nvPr/>
        </p:nvCxnSpPr>
        <p:spPr>
          <a:xfrm flipH="1">
            <a:off x="9855170" y="4400090"/>
            <a:ext cx="0" cy="158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ABE744-3465-41B7-7089-EDCD44872B59}"/>
              </a:ext>
            </a:extLst>
          </p:cNvPr>
          <p:cNvCxnSpPr>
            <a:cxnSpLocks/>
          </p:cNvCxnSpPr>
          <p:nvPr/>
        </p:nvCxnSpPr>
        <p:spPr>
          <a:xfrm>
            <a:off x="5733681" y="3125514"/>
            <a:ext cx="3490" cy="1744735"/>
          </a:xfrm>
          <a:prstGeom prst="straightConnector1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FBC208-1147-3CAE-A487-E0350BC6D6F6}"/>
              </a:ext>
            </a:extLst>
          </p:cNvPr>
          <p:cNvCxnSpPr>
            <a:cxnSpLocks/>
          </p:cNvCxnSpPr>
          <p:nvPr/>
        </p:nvCxnSpPr>
        <p:spPr>
          <a:xfrm>
            <a:off x="10795538" y="4758370"/>
            <a:ext cx="3490" cy="1218594"/>
          </a:xfrm>
          <a:prstGeom prst="straightConnector1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E1C704-F5DC-EE14-8C71-FFA8C1BB2056}"/>
              </a:ext>
            </a:extLst>
          </p:cNvPr>
          <p:cNvCxnSpPr>
            <a:cxnSpLocks/>
          </p:cNvCxnSpPr>
          <p:nvPr/>
        </p:nvCxnSpPr>
        <p:spPr>
          <a:xfrm flipV="1">
            <a:off x="8487268" y="3115750"/>
            <a:ext cx="317499" cy="63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 descr="saml&quot; Icon - Download for free – Iconduck">
            <a:extLst>
              <a:ext uri="{FF2B5EF4-FFF2-40B4-BE49-F238E27FC236}">
                <a16:creationId xmlns:a16="http://schemas.microsoft.com/office/drawing/2014/main" id="{3124249E-12D8-E430-1A0C-F64C7455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471" y="328230"/>
            <a:ext cx="937985" cy="84939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EB14-E239-A4E1-B504-88F4B739A4AF}"/>
              </a:ext>
            </a:extLst>
          </p:cNvPr>
          <p:cNvCxnSpPr>
            <a:cxnSpLocks/>
          </p:cNvCxnSpPr>
          <p:nvPr/>
        </p:nvCxnSpPr>
        <p:spPr>
          <a:xfrm>
            <a:off x="8844467" y="3129961"/>
            <a:ext cx="19319" cy="888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8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DA4A3-B890-F116-E2C4-BB17AE1E2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C5E0211-C7A8-8E27-432A-A3F2258BE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Powerpoint Background Images - Free Download on Freepik">
            <a:extLst>
              <a:ext uri="{FF2B5EF4-FFF2-40B4-BE49-F238E27FC236}">
                <a16:creationId xmlns:a16="http://schemas.microsoft.com/office/drawing/2014/main" id="{6589EE53-BBE2-C999-0138-E3A4F0AE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87" r="-1" b="8604"/>
          <a:stretch/>
        </p:blipFill>
        <p:spPr>
          <a:xfrm>
            <a:off x="20" y="-53653"/>
            <a:ext cx="12188932" cy="6943849"/>
          </a:xfrm>
          <a:prstGeom prst="rect">
            <a:avLst/>
          </a:prstGeom>
        </p:spPr>
      </p:pic>
      <p:pic>
        <p:nvPicPr>
          <p:cNvPr id="15" name="Picture 14" descr="saml&quot; Icon - Download for free – Iconduck">
            <a:extLst>
              <a:ext uri="{FF2B5EF4-FFF2-40B4-BE49-F238E27FC236}">
                <a16:creationId xmlns:a16="http://schemas.microsoft.com/office/drawing/2014/main" id="{D46D37DC-EE3F-221B-459E-2CC3F5E1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471" y="328230"/>
            <a:ext cx="937985" cy="849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86533F-2D4B-106D-60A0-35ACC9DE71BD}"/>
              </a:ext>
            </a:extLst>
          </p:cNvPr>
          <p:cNvSpPr txBox="1"/>
          <p:nvPr/>
        </p:nvSpPr>
        <p:spPr>
          <a:xfrm>
            <a:off x="2356756" y="270328"/>
            <a:ext cx="56007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0E213B"/>
                </a:solidFill>
              </a:rPr>
              <a:t>REAL – TIME EXAMPLE</a:t>
            </a:r>
            <a:r>
              <a:rPr lang="en-US" sz="4400"/>
              <a:t>​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1B518-EF48-118A-32FC-C4C373A6B262}"/>
              </a:ext>
            </a:extLst>
          </p:cNvPr>
          <p:cNvSpPr txBox="1"/>
          <p:nvPr/>
        </p:nvSpPr>
        <p:spPr>
          <a:xfrm>
            <a:off x="2140695" y="3427337"/>
            <a:ext cx="2104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Email Security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BEDA8-93EE-EC5C-06A2-1648A0395F6E}"/>
              </a:ext>
            </a:extLst>
          </p:cNvPr>
          <p:cNvSpPr txBox="1"/>
          <p:nvPr/>
        </p:nvSpPr>
        <p:spPr>
          <a:xfrm>
            <a:off x="7152724" y="3427337"/>
            <a:ext cx="2104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For Authentication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FB9B4-A872-526B-0BD6-85311858E3D4}"/>
              </a:ext>
            </a:extLst>
          </p:cNvPr>
          <p:cNvSpPr txBox="1"/>
          <p:nvPr/>
        </p:nvSpPr>
        <p:spPr>
          <a:xfrm>
            <a:off x="2033372" y="5627478"/>
            <a:ext cx="23082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Identity Governance</a:t>
            </a:r>
            <a:endParaRPr lang="en-US"/>
          </a:p>
        </p:txBody>
      </p:sp>
      <p:pic>
        <p:nvPicPr>
          <p:cNvPr id="19" name="Graphic 18" descr="Octa: the leading broker for online trading">
            <a:extLst>
              <a:ext uri="{FF2B5EF4-FFF2-40B4-BE49-F238E27FC236}">
                <a16:creationId xmlns:a16="http://schemas.microsoft.com/office/drawing/2014/main" id="{E6489B70-217E-272B-8A09-A0A24FF5B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9414" y="2354874"/>
            <a:ext cx="2743200" cy="838899"/>
          </a:xfrm>
          <a:prstGeom prst="rect">
            <a:avLst/>
          </a:prstGeom>
        </p:spPr>
      </p:pic>
      <p:pic>
        <p:nvPicPr>
          <p:cNvPr id="21" name="Picture 20" descr="Cyberark | Leading Provider of Identity Security Solutions">
            <a:extLst>
              <a:ext uri="{FF2B5EF4-FFF2-40B4-BE49-F238E27FC236}">
                <a16:creationId xmlns:a16="http://schemas.microsoft.com/office/drawing/2014/main" id="{822B0C9B-6A09-DD3B-7383-15F68631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5105" t="-1515" r="4607"/>
          <a:stretch>
            <a:fillRect/>
          </a:stretch>
        </p:blipFill>
        <p:spPr>
          <a:xfrm>
            <a:off x="7128455" y="4179338"/>
            <a:ext cx="2163635" cy="1440023"/>
          </a:xfrm>
          <a:prstGeom prst="rect">
            <a:avLst/>
          </a:prstGeom>
        </p:spPr>
      </p:pic>
      <p:pic>
        <p:nvPicPr>
          <p:cNvPr id="23" name="Picture 22" descr="Unified identity security: The core of your modern enterprise">
            <a:extLst>
              <a:ext uri="{FF2B5EF4-FFF2-40B4-BE49-F238E27FC236}">
                <a16:creationId xmlns:a16="http://schemas.microsoft.com/office/drawing/2014/main" id="{B67BC516-976F-52C3-2CC4-5FF8969CE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654" y="4519274"/>
            <a:ext cx="2743200" cy="974776"/>
          </a:xfrm>
          <a:prstGeom prst="rect">
            <a:avLst/>
          </a:prstGeom>
        </p:spPr>
      </p:pic>
      <p:pic>
        <p:nvPicPr>
          <p:cNvPr id="25" name="Picture 24" descr="Regional Account Manager, France - Lyon at Proofpoint | France Job">
            <a:extLst>
              <a:ext uri="{FF2B5EF4-FFF2-40B4-BE49-F238E27FC236}">
                <a16:creationId xmlns:a16="http://schemas.microsoft.com/office/drawing/2014/main" id="{4680608D-E5F3-5538-B7AB-BEF9E5A3C14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0400" r="-392" b="33181"/>
          <a:stretch>
            <a:fillRect/>
          </a:stretch>
        </p:blipFill>
        <p:spPr>
          <a:xfrm>
            <a:off x="1848118" y="2229119"/>
            <a:ext cx="2753959" cy="9755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0B531-28BA-723A-DEDD-97729DA0BEE5}"/>
              </a:ext>
            </a:extLst>
          </p:cNvPr>
          <p:cNvSpPr txBox="1"/>
          <p:nvPr/>
        </p:nvSpPr>
        <p:spPr>
          <a:xfrm>
            <a:off x="6699160" y="5625921"/>
            <a:ext cx="30115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Privileged access for Admins</a:t>
            </a:r>
          </a:p>
        </p:txBody>
      </p:sp>
    </p:spTree>
    <p:extLst>
      <p:ext uri="{BB962C8B-B14F-4D97-AF65-F5344CB8AC3E}">
        <p14:creationId xmlns:p14="http://schemas.microsoft.com/office/powerpoint/2010/main" val="387798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CC2F5D-01E4-31F7-2A37-773846090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185AB85-BFC7-2BCF-DBF9-DF22960E7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Powerpoint Background Images - Free Download on Freepik">
            <a:extLst>
              <a:ext uri="{FF2B5EF4-FFF2-40B4-BE49-F238E27FC236}">
                <a16:creationId xmlns:a16="http://schemas.microsoft.com/office/drawing/2014/main" id="{16189EA8-CD4B-8F3F-4812-77067953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87" r="-1" b="8604"/>
          <a:stretch/>
        </p:blipFill>
        <p:spPr>
          <a:xfrm>
            <a:off x="20" y="-96582"/>
            <a:ext cx="12188932" cy="6943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640E1-704B-B511-366E-5B7FE1B6BDEC}"/>
              </a:ext>
            </a:extLst>
          </p:cNvPr>
          <p:cNvSpPr txBox="1"/>
          <p:nvPr/>
        </p:nvSpPr>
        <p:spPr>
          <a:xfrm>
            <a:off x="2014307" y="922786"/>
            <a:ext cx="4991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0E213B"/>
                </a:solidFill>
              </a:rPr>
              <a:t>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263D3-ECC7-F8D3-9CF5-708C4FB084ED}"/>
              </a:ext>
            </a:extLst>
          </p:cNvPr>
          <p:cNvSpPr txBox="1"/>
          <p:nvPr/>
        </p:nvSpPr>
        <p:spPr>
          <a:xfrm>
            <a:off x="2353877" y="1830828"/>
            <a:ext cx="540234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800" dirty="0"/>
              <a:t>SSO</a:t>
            </a:r>
            <a:endParaRPr lang="en-US" dirty="0"/>
          </a:p>
          <a:p>
            <a:pPr marL="342900" indent="-342900">
              <a:buFont typeface="Wingdings"/>
              <a:buChar char="v"/>
            </a:pPr>
            <a:r>
              <a:rPr lang="en-US" sz="2800" dirty="0"/>
              <a:t>Improved Security</a:t>
            </a:r>
          </a:p>
          <a:p>
            <a:pPr marL="342900" indent="-342900">
              <a:buFont typeface="Wingdings"/>
              <a:buChar char="v"/>
            </a:pPr>
            <a:r>
              <a:rPr lang="en-US" sz="2800" dirty="0"/>
              <a:t>Central Authentication</a:t>
            </a:r>
          </a:p>
          <a:p>
            <a:pPr marL="342900" indent="-342900">
              <a:buFont typeface="Wingdings"/>
              <a:buChar char="v"/>
            </a:pPr>
            <a:r>
              <a:rPr lang="en-US" sz="2800" dirty="0"/>
              <a:t>Time &amp; Cost Saving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C5561-8DB2-59C2-3579-1FBBEE05E978}"/>
              </a:ext>
            </a:extLst>
          </p:cNvPr>
          <p:cNvSpPr txBox="1"/>
          <p:nvPr/>
        </p:nvSpPr>
        <p:spPr>
          <a:xfrm>
            <a:off x="2012043" y="3907971"/>
            <a:ext cx="3985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0E213B"/>
                </a:solidFill>
              </a:rPr>
              <a:t>DISADVANTAGES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CD470-54B6-8FBC-272B-5609C9EE2ADB}"/>
              </a:ext>
            </a:extLst>
          </p:cNvPr>
          <p:cNvSpPr txBox="1"/>
          <p:nvPr/>
        </p:nvSpPr>
        <p:spPr>
          <a:xfrm>
            <a:off x="2356757" y="4688115"/>
            <a:ext cx="541019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Complex to implement</a:t>
            </a:r>
          </a:p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Dependent on IdP availability</a:t>
            </a:r>
          </a:p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Requires careful configuration</a:t>
            </a:r>
          </a:p>
        </p:txBody>
      </p:sp>
      <p:pic>
        <p:nvPicPr>
          <p:cNvPr id="15" name="Picture 14" descr="saml&quot; Icon - Download for free – Iconduck">
            <a:extLst>
              <a:ext uri="{FF2B5EF4-FFF2-40B4-BE49-F238E27FC236}">
                <a16:creationId xmlns:a16="http://schemas.microsoft.com/office/drawing/2014/main" id="{A7A52936-9AE1-8E08-DA47-D6702E76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471" y="328230"/>
            <a:ext cx="937985" cy="849399"/>
          </a:xfrm>
          <a:prstGeom prst="rect">
            <a:avLst/>
          </a:prstGeom>
        </p:spPr>
      </p:pic>
      <p:pic>
        <p:nvPicPr>
          <p:cNvPr id="4" name="Picture 3" descr="Single Sign On and Active Directory">
            <a:extLst>
              <a:ext uri="{FF2B5EF4-FFF2-40B4-BE49-F238E27FC236}">
                <a16:creationId xmlns:a16="http://schemas.microsoft.com/office/drawing/2014/main" id="{15FED548-56DE-A174-72DE-5EFD7EEA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329" y="1904819"/>
            <a:ext cx="2743200" cy="13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5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ECEBBA-8567-C065-CA10-C017AA13B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D123425-69FA-E901-D570-693A94F07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Powerpoint Background Images - Free Download on Freepik">
            <a:extLst>
              <a:ext uri="{FF2B5EF4-FFF2-40B4-BE49-F238E27FC236}">
                <a16:creationId xmlns:a16="http://schemas.microsoft.com/office/drawing/2014/main" id="{8064A03C-728E-5F34-32C7-61218685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87" r="-1" b="8604"/>
          <a:stretch/>
        </p:blipFill>
        <p:spPr>
          <a:xfrm>
            <a:off x="20" y="-87511"/>
            <a:ext cx="12188932" cy="6943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47D4A1-E99F-3118-045F-1E9CF1687EDA}"/>
              </a:ext>
            </a:extLst>
          </p:cNvPr>
          <p:cNvSpPr txBox="1"/>
          <p:nvPr/>
        </p:nvSpPr>
        <p:spPr>
          <a:xfrm>
            <a:off x="2014307" y="922786"/>
            <a:ext cx="4991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0E213B"/>
                </a:solidFill>
              </a:rPr>
              <a:t>WITH SAML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D1DC8-11AF-EEB8-EFE4-DF76FD38027F}"/>
              </a:ext>
            </a:extLst>
          </p:cNvPr>
          <p:cNvSpPr txBox="1"/>
          <p:nvPr/>
        </p:nvSpPr>
        <p:spPr>
          <a:xfrm>
            <a:off x="2353877" y="1830828"/>
            <a:ext cx="540234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800" dirty="0"/>
              <a:t>One login    Multiple apps</a:t>
            </a:r>
          </a:p>
          <a:p>
            <a:pPr marL="342900" indent="-342900">
              <a:buFont typeface="Wingdings"/>
              <a:buChar char="v"/>
            </a:pPr>
            <a:r>
              <a:rPr lang="en-US" sz="2800" dirty="0"/>
              <a:t>Central security control</a:t>
            </a:r>
          </a:p>
          <a:p>
            <a:pPr marL="342900" indent="-342900">
              <a:buFont typeface="Wingdings"/>
              <a:buChar char="v"/>
            </a:pPr>
            <a:r>
              <a:rPr lang="en-US" sz="2800" dirty="0"/>
              <a:t>Better user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8642-86B4-5D9C-82B4-5C3CB0C00EC4}"/>
              </a:ext>
            </a:extLst>
          </p:cNvPr>
          <p:cNvSpPr txBox="1"/>
          <p:nvPr/>
        </p:nvSpPr>
        <p:spPr>
          <a:xfrm>
            <a:off x="2012043" y="3907971"/>
            <a:ext cx="3985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0E213B"/>
                </a:solidFill>
              </a:rPr>
              <a:t>WITHOUT SAML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A0D22-4064-79EE-8298-F05635060513}"/>
              </a:ext>
            </a:extLst>
          </p:cNvPr>
          <p:cNvSpPr txBox="1"/>
          <p:nvPr/>
        </p:nvSpPr>
        <p:spPr>
          <a:xfrm>
            <a:off x="2356757" y="4688115"/>
            <a:ext cx="573676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Multiple logins</a:t>
            </a:r>
          </a:p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More chances of password theft</a:t>
            </a:r>
          </a:p>
          <a:p>
            <a:pPr marL="342900" indent="-342900">
              <a:buFont typeface="Wingdings,Sans-Serif"/>
              <a:buChar char="v"/>
            </a:pPr>
            <a:r>
              <a:rPr lang="en-US" sz="2800" dirty="0">
                <a:cs typeface="Arial"/>
              </a:rPr>
              <a:t>Higher support and management cost</a:t>
            </a:r>
          </a:p>
        </p:txBody>
      </p:sp>
      <p:pic>
        <p:nvPicPr>
          <p:cNvPr id="15" name="Picture 14" descr="saml&quot; Icon - Download for free – Iconduck">
            <a:extLst>
              <a:ext uri="{FF2B5EF4-FFF2-40B4-BE49-F238E27FC236}">
                <a16:creationId xmlns:a16="http://schemas.microsoft.com/office/drawing/2014/main" id="{44E2430D-22BA-485F-0014-164084C8F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471" y="328230"/>
            <a:ext cx="937985" cy="8493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C9FCFE-FC9C-2CA3-B142-FBB3F90BA515}"/>
              </a:ext>
            </a:extLst>
          </p:cNvPr>
          <p:cNvCxnSpPr/>
          <p:nvPr/>
        </p:nvCxnSpPr>
        <p:spPr>
          <a:xfrm>
            <a:off x="4269692" y="2047907"/>
            <a:ext cx="281097" cy="6366"/>
          </a:xfrm>
          <a:prstGeom prst="straightConnector1">
            <a:avLst/>
          </a:prstGeom>
          <a:ln>
            <a:solidFill>
              <a:srgbClr val="0F184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875702D-47B9-11D5-A8F9-7DB5DBD25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395" y="2526846"/>
            <a:ext cx="16859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Powerpoint Presentation Background Images, HD Pictures and Wallpaper For  Free Download | Pngtree">
            <a:extLst>
              <a:ext uri="{FF2B5EF4-FFF2-40B4-BE49-F238E27FC236}">
                <a16:creationId xmlns:a16="http://schemas.microsoft.com/office/drawing/2014/main" id="{A79B01E1-2FBE-81AA-D5C9-4416FE50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4D77F-2B12-E3D7-B05E-792796AA8DEB}"/>
              </a:ext>
            </a:extLst>
          </p:cNvPr>
          <p:cNvSpPr txBox="1"/>
          <p:nvPr/>
        </p:nvSpPr>
        <p:spPr>
          <a:xfrm>
            <a:off x="2148114" y="1594757"/>
            <a:ext cx="53013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0E213B"/>
                </a:solidFill>
                <a:latin typeface="Segoe Script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A8985-671A-D8BA-A12F-733AC7B016D8}"/>
              </a:ext>
            </a:extLst>
          </p:cNvPr>
          <p:cNvSpPr txBox="1"/>
          <p:nvPr/>
        </p:nvSpPr>
        <p:spPr>
          <a:xfrm>
            <a:off x="3127829" y="2774043"/>
            <a:ext cx="473891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dirty="0"/>
              <a:t>SAML simplifies authentication with secure SSO.</a:t>
            </a:r>
            <a:endParaRPr lang="en-US" dirty="0"/>
          </a:p>
          <a:p>
            <a:pPr marL="342900" indent="-342900">
              <a:buFont typeface="Wingdings"/>
              <a:buChar char="v"/>
            </a:pPr>
            <a:r>
              <a:rPr lang="en-US" sz="2400" dirty="0"/>
              <a:t>Essential for modern enterprise security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9017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874</cp:revision>
  <dcterms:created xsi:type="dcterms:W3CDTF">2025-05-13T11:46:34Z</dcterms:created>
  <dcterms:modified xsi:type="dcterms:W3CDTF">2025-05-14T10:25:31Z</dcterms:modified>
</cp:coreProperties>
</file>