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9ED3D-C8E3-D053-6312-EA2B9828C00C}" v="410" dt="2025-06-09T16:08:55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7234D-B28F-43AB-8161-5CB705C7E06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B3FC8E-95D6-4795-8562-375182141C95}">
      <dgm:prSet/>
      <dgm:spPr/>
      <dgm:t>
        <a:bodyPr/>
        <a:lstStyle/>
        <a:p>
          <a:pPr>
            <a:defRPr cap="all"/>
          </a:pPr>
          <a:r>
            <a:rPr lang="en-US"/>
            <a:t>X.500 is a standard for directory services developed by ITU-T</a:t>
          </a:r>
        </a:p>
      </dgm:t>
    </dgm:pt>
    <dgm:pt modelId="{C7B11E53-66DA-4F1C-8BA4-63DD73735F5B}" type="parTrans" cxnId="{81268CAD-9A50-4142-AC9A-8E0D6EBE9AAF}">
      <dgm:prSet/>
      <dgm:spPr/>
      <dgm:t>
        <a:bodyPr/>
        <a:lstStyle/>
        <a:p>
          <a:endParaRPr lang="en-US"/>
        </a:p>
      </dgm:t>
    </dgm:pt>
    <dgm:pt modelId="{5FC8B8D1-1103-443A-95C7-9F519A98D9CA}" type="sibTrans" cxnId="{81268CAD-9A50-4142-AC9A-8E0D6EBE9AAF}">
      <dgm:prSet/>
      <dgm:spPr/>
      <dgm:t>
        <a:bodyPr/>
        <a:lstStyle/>
        <a:p>
          <a:endParaRPr lang="en-US"/>
        </a:p>
      </dgm:t>
    </dgm:pt>
    <dgm:pt modelId="{197FC97B-6C10-4E27-BCA9-583631364087}">
      <dgm:prSet/>
      <dgm:spPr/>
      <dgm:t>
        <a:bodyPr/>
        <a:lstStyle/>
        <a:p>
          <a:pPr>
            <a:defRPr cap="all"/>
          </a:pPr>
          <a:r>
            <a:rPr lang="en-US"/>
            <a:t>Provides a framework for storing and retrieving identity information</a:t>
          </a:r>
        </a:p>
      </dgm:t>
    </dgm:pt>
    <dgm:pt modelId="{8A74985F-E18D-4D5B-808F-B364710EB947}" type="parTrans" cxnId="{23131622-313A-4BDF-8537-E8A1A1176505}">
      <dgm:prSet/>
      <dgm:spPr/>
      <dgm:t>
        <a:bodyPr/>
        <a:lstStyle/>
        <a:p>
          <a:endParaRPr lang="en-US"/>
        </a:p>
      </dgm:t>
    </dgm:pt>
    <dgm:pt modelId="{A87F1274-A3FC-4742-9C41-10498891B8CA}" type="sibTrans" cxnId="{23131622-313A-4BDF-8537-E8A1A1176505}">
      <dgm:prSet/>
      <dgm:spPr/>
      <dgm:t>
        <a:bodyPr/>
        <a:lstStyle/>
        <a:p>
          <a:endParaRPr lang="en-US"/>
        </a:p>
      </dgm:t>
    </dgm:pt>
    <dgm:pt modelId="{86369082-4A2C-4D8F-B825-A721CB0E320C}">
      <dgm:prSet/>
      <dgm:spPr/>
      <dgm:t>
        <a:bodyPr/>
        <a:lstStyle/>
        <a:p>
          <a:pPr>
            <a:defRPr cap="all"/>
          </a:pPr>
          <a:r>
            <a:rPr lang="en-US"/>
            <a:t>Basis for LDAP (Lightweight Directory Access Protocol)</a:t>
          </a:r>
        </a:p>
      </dgm:t>
    </dgm:pt>
    <dgm:pt modelId="{4DF8EAB5-C6D3-440C-93BC-2B5CD5D13D61}" type="parTrans" cxnId="{0332FF7F-C1BE-4BA9-8FA6-7739258B2F9D}">
      <dgm:prSet/>
      <dgm:spPr/>
      <dgm:t>
        <a:bodyPr/>
        <a:lstStyle/>
        <a:p>
          <a:endParaRPr lang="en-US"/>
        </a:p>
      </dgm:t>
    </dgm:pt>
    <dgm:pt modelId="{13DF46D9-A715-4FF0-81F5-001CDA6EDA3A}" type="sibTrans" cxnId="{0332FF7F-C1BE-4BA9-8FA6-7739258B2F9D}">
      <dgm:prSet/>
      <dgm:spPr/>
      <dgm:t>
        <a:bodyPr/>
        <a:lstStyle/>
        <a:p>
          <a:endParaRPr lang="en-US"/>
        </a:p>
      </dgm:t>
    </dgm:pt>
    <dgm:pt modelId="{D0AB0451-104A-4B72-91B1-FF67DD521F29}" type="pres">
      <dgm:prSet presAssocID="{1567234D-B28F-43AB-8161-5CB705C7E06F}" presName="root" presStyleCnt="0">
        <dgm:presLayoutVars>
          <dgm:dir/>
          <dgm:resizeHandles val="exact"/>
        </dgm:presLayoutVars>
      </dgm:prSet>
      <dgm:spPr/>
    </dgm:pt>
    <dgm:pt modelId="{9D182A77-C0AD-4176-95C1-36F48EDF1C5D}" type="pres">
      <dgm:prSet presAssocID="{A8B3FC8E-95D6-4795-8562-375182141C95}" presName="compNode" presStyleCnt="0"/>
      <dgm:spPr/>
    </dgm:pt>
    <dgm:pt modelId="{FA6374EC-77EE-49C4-A9FA-8743170FC8C0}" type="pres">
      <dgm:prSet presAssocID="{A8B3FC8E-95D6-4795-8562-375182141C95}" presName="iconBgRect" presStyleLbl="bgShp" presStyleIdx="0" presStyleCnt="3"/>
      <dgm:spPr/>
    </dgm:pt>
    <dgm:pt modelId="{F1E20FDF-2CC9-4A11-B8B9-8442D0026340}" type="pres">
      <dgm:prSet presAssocID="{A8B3FC8E-95D6-4795-8562-375182141C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B26F874-9B08-4F41-B7DE-FA55FB0BD4FF}" type="pres">
      <dgm:prSet presAssocID="{A8B3FC8E-95D6-4795-8562-375182141C95}" presName="spaceRect" presStyleCnt="0"/>
      <dgm:spPr/>
    </dgm:pt>
    <dgm:pt modelId="{3C538D75-6AC8-45CD-B1AE-31D6EC157222}" type="pres">
      <dgm:prSet presAssocID="{A8B3FC8E-95D6-4795-8562-375182141C95}" presName="textRect" presStyleLbl="revTx" presStyleIdx="0" presStyleCnt="3">
        <dgm:presLayoutVars>
          <dgm:chMax val="1"/>
          <dgm:chPref val="1"/>
        </dgm:presLayoutVars>
      </dgm:prSet>
      <dgm:spPr/>
    </dgm:pt>
    <dgm:pt modelId="{E02873AC-2607-4557-813C-D299FD14A01F}" type="pres">
      <dgm:prSet presAssocID="{5FC8B8D1-1103-443A-95C7-9F519A98D9CA}" presName="sibTrans" presStyleCnt="0"/>
      <dgm:spPr/>
    </dgm:pt>
    <dgm:pt modelId="{27AF8C62-705C-4DA4-8BDD-C48E9D319EA9}" type="pres">
      <dgm:prSet presAssocID="{197FC97B-6C10-4E27-BCA9-583631364087}" presName="compNode" presStyleCnt="0"/>
      <dgm:spPr/>
    </dgm:pt>
    <dgm:pt modelId="{20F2A1A3-3C68-40E9-BD9C-A38F40AD14A9}" type="pres">
      <dgm:prSet presAssocID="{197FC97B-6C10-4E27-BCA9-583631364087}" presName="iconBgRect" presStyleLbl="bgShp" presStyleIdx="1" presStyleCnt="3"/>
      <dgm:spPr/>
    </dgm:pt>
    <dgm:pt modelId="{4D588D01-68F4-49C4-B6E0-4CBEABE71745}" type="pres">
      <dgm:prSet presAssocID="{197FC97B-6C10-4E27-BCA9-5836313640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8BAAAAB-2D2F-4DF2-98E9-0FF2A3880964}" type="pres">
      <dgm:prSet presAssocID="{197FC97B-6C10-4E27-BCA9-583631364087}" presName="spaceRect" presStyleCnt="0"/>
      <dgm:spPr/>
    </dgm:pt>
    <dgm:pt modelId="{331DCFF5-8DA8-4C6D-9DE1-7ED7C4B828AF}" type="pres">
      <dgm:prSet presAssocID="{197FC97B-6C10-4E27-BCA9-583631364087}" presName="textRect" presStyleLbl="revTx" presStyleIdx="1" presStyleCnt="3">
        <dgm:presLayoutVars>
          <dgm:chMax val="1"/>
          <dgm:chPref val="1"/>
        </dgm:presLayoutVars>
      </dgm:prSet>
      <dgm:spPr/>
    </dgm:pt>
    <dgm:pt modelId="{C2CD6611-4D20-4FF9-B797-CD699A3A863C}" type="pres">
      <dgm:prSet presAssocID="{A87F1274-A3FC-4742-9C41-10498891B8CA}" presName="sibTrans" presStyleCnt="0"/>
      <dgm:spPr/>
    </dgm:pt>
    <dgm:pt modelId="{26D49123-BCC4-4607-8DCD-B2CAE2C51932}" type="pres">
      <dgm:prSet presAssocID="{86369082-4A2C-4D8F-B825-A721CB0E320C}" presName="compNode" presStyleCnt="0"/>
      <dgm:spPr/>
    </dgm:pt>
    <dgm:pt modelId="{89452F8E-9002-4E57-BACB-5D2AE9269F75}" type="pres">
      <dgm:prSet presAssocID="{86369082-4A2C-4D8F-B825-A721CB0E320C}" presName="iconBgRect" presStyleLbl="bgShp" presStyleIdx="2" presStyleCnt="3"/>
      <dgm:spPr/>
    </dgm:pt>
    <dgm:pt modelId="{9045DE1F-EBEC-48C2-9E89-4A840429D21D}" type="pres">
      <dgm:prSet presAssocID="{86369082-4A2C-4D8F-B825-A721CB0E32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A5B61F7-64E9-4541-AABB-A5FB30A74CDB}" type="pres">
      <dgm:prSet presAssocID="{86369082-4A2C-4D8F-B825-A721CB0E320C}" presName="spaceRect" presStyleCnt="0"/>
      <dgm:spPr/>
    </dgm:pt>
    <dgm:pt modelId="{E2124BF0-87D0-402A-BF64-608490114995}" type="pres">
      <dgm:prSet presAssocID="{86369082-4A2C-4D8F-B825-A721CB0E32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131622-313A-4BDF-8537-E8A1A1176505}" srcId="{1567234D-B28F-43AB-8161-5CB705C7E06F}" destId="{197FC97B-6C10-4E27-BCA9-583631364087}" srcOrd="1" destOrd="0" parTransId="{8A74985F-E18D-4D5B-808F-B364710EB947}" sibTransId="{A87F1274-A3FC-4742-9C41-10498891B8CA}"/>
    <dgm:cxn modelId="{2A4FCD31-2BC4-4B21-BD20-C0F9F4FE1DFF}" type="presOf" srcId="{86369082-4A2C-4D8F-B825-A721CB0E320C}" destId="{E2124BF0-87D0-402A-BF64-608490114995}" srcOrd="0" destOrd="0" presId="urn:microsoft.com/office/officeart/2018/5/layout/IconCircleLabelList"/>
    <dgm:cxn modelId="{7575B25C-92A3-443B-B6E9-E8A6F9338941}" type="presOf" srcId="{A8B3FC8E-95D6-4795-8562-375182141C95}" destId="{3C538D75-6AC8-45CD-B1AE-31D6EC157222}" srcOrd="0" destOrd="0" presId="urn:microsoft.com/office/officeart/2018/5/layout/IconCircleLabelList"/>
    <dgm:cxn modelId="{7FB4346F-082F-4023-AE21-2C553A932C35}" type="presOf" srcId="{197FC97B-6C10-4E27-BCA9-583631364087}" destId="{331DCFF5-8DA8-4C6D-9DE1-7ED7C4B828AF}" srcOrd="0" destOrd="0" presId="urn:microsoft.com/office/officeart/2018/5/layout/IconCircleLabelList"/>
    <dgm:cxn modelId="{0332FF7F-C1BE-4BA9-8FA6-7739258B2F9D}" srcId="{1567234D-B28F-43AB-8161-5CB705C7E06F}" destId="{86369082-4A2C-4D8F-B825-A721CB0E320C}" srcOrd="2" destOrd="0" parTransId="{4DF8EAB5-C6D3-440C-93BC-2B5CD5D13D61}" sibTransId="{13DF46D9-A715-4FF0-81F5-001CDA6EDA3A}"/>
    <dgm:cxn modelId="{81268CAD-9A50-4142-AC9A-8E0D6EBE9AAF}" srcId="{1567234D-B28F-43AB-8161-5CB705C7E06F}" destId="{A8B3FC8E-95D6-4795-8562-375182141C95}" srcOrd="0" destOrd="0" parTransId="{C7B11E53-66DA-4F1C-8BA4-63DD73735F5B}" sibTransId="{5FC8B8D1-1103-443A-95C7-9F519A98D9CA}"/>
    <dgm:cxn modelId="{9DE7DAE1-2251-48C8-A3C4-D3C0E24FB801}" type="presOf" srcId="{1567234D-B28F-43AB-8161-5CB705C7E06F}" destId="{D0AB0451-104A-4B72-91B1-FF67DD521F29}" srcOrd="0" destOrd="0" presId="urn:microsoft.com/office/officeart/2018/5/layout/IconCircleLabelList"/>
    <dgm:cxn modelId="{945579DA-3816-42BF-AE76-B1DEFAFD34B4}" type="presParOf" srcId="{D0AB0451-104A-4B72-91B1-FF67DD521F29}" destId="{9D182A77-C0AD-4176-95C1-36F48EDF1C5D}" srcOrd="0" destOrd="0" presId="urn:microsoft.com/office/officeart/2018/5/layout/IconCircleLabelList"/>
    <dgm:cxn modelId="{F6E9D498-4751-4C71-BF08-8F23CA557F43}" type="presParOf" srcId="{9D182A77-C0AD-4176-95C1-36F48EDF1C5D}" destId="{FA6374EC-77EE-49C4-A9FA-8743170FC8C0}" srcOrd="0" destOrd="0" presId="urn:microsoft.com/office/officeart/2018/5/layout/IconCircleLabelList"/>
    <dgm:cxn modelId="{3BD2BCD3-0DB3-434F-8765-96BF27B76FD0}" type="presParOf" srcId="{9D182A77-C0AD-4176-95C1-36F48EDF1C5D}" destId="{F1E20FDF-2CC9-4A11-B8B9-8442D0026340}" srcOrd="1" destOrd="0" presId="urn:microsoft.com/office/officeart/2018/5/layout/IconCircleLabelList"/>
    <dgm:cxn modelId="{E2511D6A-D0ED-4361-AAF2-32277B7E6B24}" type="presParOf" srcId="{9D182A77-C0AD-4176-95C1-36F48EDF1C5D}" destId="{DB26F874-9B08-4F41-B7DE-FA55FB0BD4FF}" srcOrd="2" destOrd="0" presId="urn:microsoft.com/office/officeart/2018/5/layout/IconCircleLabelList"/>
    <dgm:cxn modelId="{73E797A9-5E4C-4EFD-A7B7-17D5AFDE3C7F}" type="presParOf" srcId="{9D182A77-C0AD-4176-95C1-36F48EDF1C5D}" destId="{3C538D75-6AC8-45CD-B1AE-31D6EC157222}" srcOrd="3" destOrd="0" presId="urn:microsoft.com/office/officeart/2018/5/layout/IconCircleLabelList"/>
    <dgm:cxn modelId="{4320D4CC-03E5-4878-B29F-2E7BF550C7C7}" type="presParOf" srcId="{D0AB0451-104A-4B72-91B1-FF67DD521F29}" destId="{E02873AC-2607-4557-813C-D299FD14A01F}" srcOrd="1" destOrd="0" presId="urn:microsoft.com/office/officeart/2018/5/layout/IconCircleLabelList"/>
    <dgm:cxn modelId="{C171943D-7C62-48D3-A0BA-1E91DE0669EE}" type="presParOf" srcId="{D0AB0451-104A-4B72-91B1-FF67DD521F29}" destId="{27AF8C62-705C-4DA4-8BDD-C48E9D319EA9}" srcOrd="2" destOrd="0" presId="urn:microsoft.com/office/officeart/2018/5/layout/IconCircleLabelList"/>
    <dgm:cxn modelId="{EDBB3A6E-0C18-4292-9CFB-C06A9A1EE376}" type="presParOf" srcId="{27AF8C62-705C-4DA4-8BDD-C48E9D319EA9}" destId="{20F2A1A3-3C68-40E9-BD9C-A38F40AD14A9}" srcOrd="0" destOrd="0" presId="urn:microsoft.com/office/officeart/2018/5/layout/IconCircleLabelList"/>
    <dgm:cxn modelId="{001A75A2-C0FF-4C0E-8A60-90479FB114C2}" type="presParOf" srcId="{27AF8C62-705C-4DA4-8BDD-C48E9D319EA9}" destId="{4D588D01-68F4-49C4-B6E0-4CBEABE71745}" srcOrd="1" destOrd="0" presId="urn:microsoft.com/office/officeart/2018/5/layout/IconCircleLabelList"/>
    <dgm:cxn modelId="{165431B1-A41C-4417-BD90-71CE1ACC15E6}" type="presParOf" srcId="{27AF8C62-705C-4DA4-8BDD-C48E9D319EA9}" destId="{D8BAAAAB-2D2F-4DF2-98E9-0FF2A3880964}" srcOrd="2" destOrd="0" presId="urn:microsoft.com/office/officeart/2018/5/layout/IconCircleLabelList"/>
    <dgm:cxn modelId="{7D67B2E3-D2E9-468C-82DF-A12539BC431B}" type="presParOf" srcId="{27AF8C62-705C-4DA4-8BDD-C48E9D319EA9}" destId="{331DCFF5-8DA8-4C6D-9DE1-7ED7C4B828AF}" srcOrd="3" destOrd="0" presId="urn:microsoft.com/office/officeart/2018/5/layout/IconCircleLabelList"/>
    <dgm:cxn modelId="{D9549530-C95D-4E40-82FA-E3D5FBBAA204}" type="presParOf" srcId="{D0AB0451-104A-4B72-91B1-FF67DD521F29}" destId="{C2CD6611-4D20-4FF9-B797-CD699A3A863C}" srcOrd="3" destOrd="0" presId="urn:microsoft.com/office/officeart/2018/5/layout/IconCircleLabelList"/>
    <dgm:cxn modelId="{0C61B300-5E63-4908-ACA2-9BE0B258CFB2}" type="presParOf" srcId="{D0AB0451-104A-4B72-91B1-FF67DD521F29}" destId="{26D49123-BCC4-4607-8DCD-B2CAE2C51932}" srcOrd="4" destOrd="0" presId="urn:microsoft.com/office/officeart/2018/5/layout/IconCircleLabelList"/>
    <dgm:cxn modelId="{17E57ABA-4F28-42B8-AFC5-E8D296EACE82}" type="presParOf" srcId="{26D49123-BCC4-4607-8DCD-B2CAE2C51932}" destId="{89452F8E-9002-4E57-BACB-5D2AE9269F75}" srcOrd="0" destOrd="0" presId="urn:microsoft.com/office/officeart/2018/5/layout/IconCircleLabelList"/>
    <dgm:cxn modelId="{CB730557-023D-4EBD-845E-6718F9C10830}" type="presParOf" srcId="{26D49123-BCC4-4607-8DCD-B2CAE2C51932}" destId="{9045DE1F-EBEC-48C2-9E89-4A840429D21D}" srcOrd="1" destOrd="0" presId="urn:microsoft.com/office/officeart/2018/5/layout/IconCircleLabelList"/>
    <dgm:cxn modelId="{4A9CF566-E238-48EC-ADB2-BB8E237141E7}" type="presParOf" srcId="{26D49123-BCC4-4607-8DCD-B2CAE2C51932}" destId="{9A5B61F7-64E9-4541-AABB-A5FB30A74CDB}" srcOrd="2" destOrd="0" presId="urn:microsoft.com/office/officeart/2018/5/layout/IconCircleLabelList"/>
    <dgm:cxn modelId="{EE89645B-7E90-488A-860A-ED03A5DA9448}" type="presParOf" srcId="{26D49123-BCC4-4607-8DCD-B2CAE2C51932}" destId="{E2124BF0-87D0-402A-BF64-60849011499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F7072F-7459-478E-94DF-A0BF5131AC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6F19A0-E477-4D6A-85B3-A0B9393B1713}">
      <dgm:prSet/>
      <dgm:spPr/>
      <dgm:t>
        <a:bodyPr/>
        <a:lstStyle/>
        <a:p>
          <a:r>
            <a:rPr lang="en-US"/>
            <a:t>Organized as a </a:t>
          </a:r>
          <a:r>
            <a:rPr lang="en-US" b="1"/>
            <a:t>hierarchical tree</a:t>
          </a:r>
          <a:r>
            <a:rPr lang="en-US"/>
            <a:t> (Directory Information Tree - DIT)</a:t>
          </a:r>
        </a:p>
      </dgm:t>
    </dgm:pt>
    <dgm:pt modelId="{7EA38711-DB02-451D-8E0A-E7A26E0C25A3}" type="parTrans" cxnId="{49507A2C-1B51-430D-BAAE-31B9F44C060E}">
      <dgm:prSet/>
      <dgm:spPr/>
      <dgm:t>
        <a:bodyPr/>
        <a:lstStyle/>
        <a:p>
          <a:endParaRPr lang="en-US"/>
        </a:p>
      </dgm:t>
    </dgm:pt>
    <dgm:pt modelId="{B0D1D0D1-A933-41A1-A794-6646D82535D8}" type="sibTrans" cxnId="{49507A2C-1B51-430D-BAAE-31B9F44C060E}">
      <dgm:prSet/>
      <dgm:spPr/>
      <dgm:t>
        <a:bodyPr/>
        <a:lstStyle/>
        <a:p>
          <a:endParaRPr lang="en-US"/>
        </a:p>
      </dgm:t>
    </dgm:pt>
    <dgm:pt modelId="{D532B707-9128-490B-9EDC-31EEFF4DF517}">
      <dgm:prSet/>
      <dgm:spPr/>
      <dgm:t>
        <a:bodyPr/>
        <a:lstStyle/>
        <a:p>
          <a:r>
            <a:rPr lang="en-US"/>
            <a:t>Entries are called </a:t>
          </a:r>
          <a:r>
            <a:rPr lang="en-US" b="1"/>
            <a:t>Directory Service Entries (DSEs)</a:t>
          </a:r>
          <a:endParaRPr lang="en-US"/>
        </a:p>
      </dgm:t>
    </dgm:pt>
    <dgm:pt modelId="{70FD4C81-C440-4E49-896A-9B353D9A78C3}" type="parTrans" cxnId="{F14387B0-351B-4627-81A9-7F8C874661EE}">
      <dgm:prSet/>
      <dgm:spPr/>
      <dgm:t>
        <a:bodyPr/>
        <a:lstStyle/>
        <a:p>
          <a:endParaRPr lang="en-US"/>
        </a:p>
      </dgm:t>
    </dgm:pt>
    <dgm:pt modelId="{D6EF0837-BBD0-4077-93BA-9D7B568020EE}" type="sibTrans" cxnId="{F14387B0-351B-4627-81A9-7F8C874661EE}">
      <dgm:prSet/>
      <dgm:spPr/>
      <dgm:t>
        <a:bodyPr/>
        <a:lstStyle/>
        <a:p>
          <a:endParaRPr lang="en-US"/>
        </a:p>
      </dgm:t>
    </dgm:pt>
    <dgm:pt modelId="{37F40836-B166-4026-B218-D1BFE3997836}">
      <dgm:prSet/>
      <dgm:spPr/>
      <dgm:t>
        <a:bodyPr/>
        <a:lstStyle/>
        <a:p>
          <a:r>
            <a:rPr lang="en-US"/>
            <a:t>Each entry has a </a:t>
          </a:r>
          <a:r>
            <a:rPr lang="en-US" b="1"/>
            <a:t>Distinguished Name (DN)</a:t>
          </a:r>
          <a:endParaRPr lang="en-US"/>
        </a:p>
      </dgm:t>
    </dgm:pt>
    <dgm:pt modelId="{D70E8521-5FC5-43E5-BF11-27FB457F6A05}" type="parTrans" cxnId="{527019AB-FC9B-41F9-A569-B013C1233FFA}">
      <dgm:prSet/>
      <dgm:spPr/>
      <dgm:t>
        <a:bodyPr/>
        <a:lstStyle/>
        <a:p>
          <a:endParaRPr lang="en-US"/>
        </a:p>
      </dgm:t>
    </dgm:pt>
    <dgm:pt modelId="{981F6A30-0BF6-4EAF-A41D-947BA5EBF131}" type="sibTrans" cxnId="{527019AB-FC9B-41F9-A569-B013C1233FFA}">
      <dgm:prSet/>
      <dgm:spPr/>
      <dgm:t>
        <a:bodyPr/>
        <a:lstStyle/>
        <a:p>
          <a:endParaRPr lang="en-US"/>
        </a:p>
      </dgm:t>
    </dgm:pt>
    <dgm:pt modelId="{9CFE84B3-A48A-4E84-8578-921FA9D216DC}" type="pres">
      <dgm:prSet presAssocID="{FAF7072F-7459-478E-94DF-A0BF5131ACCD}" presName="root" presStyleCnt="0">
        <dgm:presLayoutVars>
          <dgm:dir/>
          <dgm:resizeHandles val="exact"/>
        </dgm:presLayoutVars>
      </dgm:prSet>
      <dgm:spPr/>
    </dgm:pt>
    <dgm:pt modelId="{0126DE51-2893-4028-A2E5-0E918D25E4E8}" type="pres">
      <dgm:prSet presAssocID="{3C6F19A0-E477-4D6A-85B3-A0B9393B1713}" presName="compNode" presStyleCnt="0"/>
      <dgm:spPr/>
    </dgm:pt>
    <dgm:pt modelId="{6BCCD7F5-1A33-4BB5-AF4E-36D245C22BBE}" type="pres">
      <dgm:prSet presAssocID="{3C6F19A0-E477-4D6A-85B3-A0B9393B1713}" presName="bgRect" presStyleLbl="bgShp" presStyleIdx="0" presStyleCnt="3"/>
      <dgm:spPr/>
    </dgm:pt>
    <dgm:pt modelId="{82787590-3DF8-48C0-9605-2A0CA2DD8911}" type="pres">
      <dgm:prSet presAssocID="{3C6F19A0-E477-4D6A-85B3-A0B9393B17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AA69309-C15D-4520-8787-66FF3963182F}" type="pres">
      <dgm:prSet presAssocID="{3C6F19A0-E477-4D6A-85B3-A0B9393B1713}" presName="spaceRect" presStyleCnt="0"/>
      <dgm:spPr/>
    </dgm:pt>
    <dgm:pt modelId="{C2F02E44-822E-4C66-8B49-D51BA431070B}" type="pres">
      <dgm:prSet presAssocID="{3C6F19A0-E477-4D6A-85B3-A0B9393B1713}" presName="parTx" presStyleLbl="revTx" presStyleIdx="0" presStyleCnt="3">
        <dgm:presLayoutVars>
          <dgm:chMax val="0"/>
          <dgm:chPref val="0"/>
        </dgm:presLayoutVars>
      </dgm:prSet>
      <dgm:spPr/>
    </dgm:pt>
    <dgm:pt modelId="{F4F1ACC9-254A-4C1C-BBB8-2C39CDF351A7}" type="pres">
      <dgm:prSet presAssocID="{B0D1D0D1-A933-41A1-A794-6646D82535D8}" presName="sibTrans" presStyleCnt="0"/>
      <dgm:spPr/>
    </dgm:pt>
    <dgm:pt modelId="{00A867BA-F25B-4E14-9D6F-1D4B8024C36D}" type="pres">
      <dgm:prSet presAssocID="{D532B707-9128-490B-9EDC-31EEFF4DF517}" presName="compNode" presStyleCnt="0"/>
      <dgm:spPr/>
    </dgm:pt>
    <dgm:pt modelId="{B4D5C357-88E3-4A8A-9941-0F9768E72341}" type="pres">
      <dgm:prSet presAssocID="{D532B707-9128-490B-9EDC-31EEFF4DF517}" presName="bgRect" presStyleLbl="bgShp" presStyleIdx="1" presStyleCnt="3"/>
      <dgm:spPr/>
    </dgm:pt>
    <dgm:pt modelId="{5B390D27-C0FA-4845-8324-F922D5DF854A}" type="pres">
      <dgm:prSet presAssocID="{D532B707-9128-490B-9EDC-31EEFF4DF5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303355D-BA40-4DB1-8A4E-57FA02DE1860}" type="pres">
      <dgm:prSet presAssocID="{D532B707-9128-490B-9EDC-31EEFF4DF517}" presName="spaceRect" presStyleCnt="0"/>
      <dgm:spPr/>
    </dgm:pt>
    <dgm:pt modelId="{5DAEAA22-1CBF-44FB-AAE6-E50E87763ECE}" type="pres">
      <dgm:prSet presAssocID="{D532B707-9128-490B-9EDC-31EEFF4DF517}" presName="parTx" presStyleLbl="revTx" presStyleIdx="1" presStyleCnt="3">
        <dgm:presLayoutVars>
          <dgm:chMax val="0"/>
          <dgm:chPref val="0"/>
        </dgm:presLayoutVars>
      </dgm:prSet>
      <dgm:spPr/>
    </dgm:pt>
    <dgm:pt modelId="{2ED23881-4273-445C-8BA2-D0D933E19632}" type="pres">
      <dgm:prSet presAssocID="{D6EF0837-BBD0-4077-93BA-9D7B568020EE}" presName="sibTrans" presStyleCnt="0"/>
      <dgm:spPr/>
    </dgm:pt>
    <dgm:pt modelId="{2645B4F5-D357-4083-A9A8-A620D186B8C7}" type="pres">
      <dgm:prSet presAssocID="{37F40836-B166-4026-B218-D1BFE3997836}" presName="compNode" presStyleCnt="0"/>
      <dgm:spPr/>
    </dgm:pt>
    <dgm:pt modelId="{99061261-5111-4434-A458-E4F0C6737F46}" type="pres">
      <dgm:prSet presAssocID="{37F40836-B166-4026-B218-D1BFE3997836}" presName="bgRect" presStyleLbl="bgShp" presStyleIdx="2" presStyleCnt="3"/>
      <dgm:spPr/>
    </dgm:pt>
    <dgm:pt modelId="{F30A88C8-5170-4FC3-BE66-C39C05AAE0E6}" type="pres">
      <dgm:prSet presAssocID="{37F40836-B166-4026-B218-D1BFE39978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3E07A428-654B-451F-B267-2C375D754671}" type="pres">
      <dgm:prSet presAssocID="{37F40836-B166-4026-B218-D1BFE3997836}" presName="spaceRect" presStyleCnt="0"/>
      <dgm:spPr/>
    </dgm:pt>
    <dgm:pt modelId="{DB814BE0-7A43-4D58-821B-8F45517ADF3A}" type="pres">
      <dgm:prSet presAssocID="{37F40836-B166-4026-B218-D1BFE399783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A3DF729-9DF5-49C3-B13B-D7864AD06FAA}" type="presOf" srcId="{37F40836-B166-4026-B218-D1BFE3997836}" destId="{DB814BE0-7A43-4D58-821B-8F45517ADF3A}" srcOrd="0" destOrd="0" presId="urn:microsoft.com/office/officeart/2018/2/layout/IconVerticalSolidList"/>
    <dgm:cxn modelId="{49507A2C-1B51-430D-BAAE-31B9F44C060E}" srcId="{FAF7072F-7459-478E-94DF-A0BF5131ACCD}" destId="{3C6F19A0-E477-4D6A-85B3-A0B9393B1713}" srcOrd="0" destOrd="0" parTransId="{7EA38711-DB02-451D-8E0A-E7A26E0C25A3}" sibTransId="{B0D1D0D1-A933-41A1-A794-6646D82535D8}"/>
    <dgm:cxn modelId="{1B381992-43CC-4505-B90F-1055EABF56D1}" type="presOf" srcId="{D532B707-9128-490B-9EDC-31EEFF4DF517}" destId="{5DAEAA22-1CBF-44FB-AAE6-E50E87763ECE}" srcOrd="0" destOrd="0" presId="urn:microsoft.com/office/officeart/2018/2/layout/IconVerticalSolidList"/>
    <dgm:cxn modelId="{7BFA8896-A7A6-4673-BFA1-79601649EDCC}" type="presOf" srcId="{3C6F19A0-E477-4D6A-85B3-A0B9393B1713}" destId="{C2F02E44-822E-4C66-8B49-D51BA431070B}" srcOrd="0" destOrd="0" presId="urn:microsoft.com/office/officeart/2018/2/layout/IconVerticalSolidList"/>
    <dgm:cxn modelId="{527019AB-FC9B-41F9-A569-B013C1233FFA}" srcId="{FAF7072F-7459-478E-94DF-A0BF5131ACCD}" destId="{37F40836-B166-4026-B218-D1BFE3997836}" srcOrd="2" destOrd="0" parTransId="{D70E8521-5FC5-43E5-BF11-27FB457F6A05}" sibTransId="{981F6A30-0BF6-4EAF-A41D-947BA5EBF131}"/>
    <dgm:cxn modelId="{F14387B0-351B-4627-81A9-7F8C874661EE}" srcId="{FAF7072F-7459-478E-94DF-A0BF5131ACCD}" destId="{D532B707-9128-490B-9EDC-31EEFF4DF517}" srcOrd="1" destOrd="0" parTransId="{70FD4C81-C440-4E49-896A-9B353D9A78C3}" sibTransId="{D6EF0837-BBD0-4077-93BA-9D7B568020EE}"/>
    <dgm:cxn modelId="{72ED0FFA-C88B-4873-B57B-3CFFEC1125AB}" type="presOf" srcId="{FAF7072F-7459-478E-94DF-A0BF5131ACCD}" destId="{9CFE84B3-A48A-4E84-8578-921FA9D216DC}" srcOrd="0" destOrd="0" presId="urn:microsoft.com/office/officeart/2018/2/layout/IconVerticalSolidList"/>
    <dgm:cxn modelId="{B6550BD3-AD76-41D8-A9B4-F907B07BD63F}" type="presParOf" srcId="{9CFE84B3-A48A-4E84-8578-921FA9D216DC}" destId="{0126DE51-2893-4028-A2E5-0E918D25E4E8}" srcOrd="0" destOrd="0" presId="urn:microsoft.com/office/officeart/2018/2/layout/IconVerticalSolidList"/>
    <dgm:cxn modelId="{EFA2368D-171E-4891-95D2-1D10EA201303}" type="presParOf" srcId="{0126DE51-2893-4028-A2E5-0E918D25E4E8}" destId="{6BCCD7F5-1A33-4BB5-AF4E-36D245C22BBE}" srcOrd="0" destOrd="0" presId="urn:microsoft.com/office/officeart/2018/2/layout/IconVerticalSolidList"/>
    <dgm:cxn modelId="{325DF7C0-C5FE-4636-90BA-CBE7E53806A1}" type="presParOf" srcId="{0126DE51-2893-4028-A2E5-0E918D25E4E8}" destId="{82787590-3DF8-48C0-9605-2A0CA2DD8911}" srcOrd="1" destOrd="0" presId="urn:microsoft.com/office/officeart/2018/2/layout/IconVerticalSolidList"/>
    <dgm:cxn modelId="{D8D04F3A-3C34-455E-81D3-30A1D1055892}" type="presParOf" srcId="{0126DE51-2893-4028-A2E5-0E918D25E4E8}" destId="{2AA69309-C15D-4520-8787-66FF3963182F}" srcOrd="2" destOrd="0" presId="urn:microsoft.com/office/officeart/2018/2/layout/IconVerticalSolidList"/>
    <dgm:cxn modelId="{F4AC77FF-E130-4BC6-9217-12F6D05C5371}" type="presParOf" srcId="{0126DE51-2893-4028-A2E5-0E918D25E4E8}" destId="{C2F02E44-822E-4C66-8B49-D51BA431070B}" srcOrd="3" destOrd="0" presId="urn:microsoft.com/office/officeart/2018/2/layout/IconVerticalSolidList"/>
    <dgm:cxn modelId="{9892302F-03A5-47A9-AB62-93F8EBB2552F}" type="presParOf" srcId="{9CFE84B3-A48A-4E84-8578-921FA9D216DC}" destId="{F4F1ACC9-254A-4C1C-BBB8-2C39CDF351A7}" srcOrd="1" destOrd="0" presId="urn:microsoft.com/office/officeart/2018/2/layout/IconVerticalSolidList"/>
    <dgm:cxn modelId="{E94553B6-10FE-4032-9B2A-70AB9DEBD628}" type="presParOf" srcId="{9CFE84B3-A48A-4E84-8578-921FA9D216DC}" destId="{00A867BA-F25B-4E14-9D6F-1D4B8024C36D}" srcOrd="2" destOrd="0" presId="urn:microsoft.com/office/officeart/2018/2/layout/IconVerticalSolidList"/>
    <dgm:cxn modelId="{93D859F3-3CA2-43A7-8BFA-D232D6E5414E}" type="presParOf" srcId="{00A867BA-F25B-4E14-9D6F-1D4B8024C36D}" destId="{B4D5C357-88E3-4A8A-9941-0F9768E72341}" srcOrd="0" destOrd="0" presId="urn:microsoft.com/office/officeart/2018/2/layout/IconVerticalSolidList"/>
    <dgm:cxn modelId="{ED1FA3F9-4D8D-402E-8FC8-F1DC8F8368BB}" type="presParOf" srcId="{00A867BA-F25B-4E14-9D6F-1D4B8024C36D}" destId="{5B390D27-C0FA-4845-8324-F922D5DF854A}" srcOrd="1" destOrd="0" presId="urn:microsoft.com/office/officeart/2018/2/layout/IconVerticalSolidList"/>
    <dgm:cxn modelId="{79464446-1E6E-4684-B07F-78AEFB18122A}" type="presParOf" srcId="{00A867BA-F25B-4E14-9D6F-1D4B8024C36D}" destId="{0303355D-BA40-4DB1-8A4E-57FA02DE1860}" srcOrd="2" destOrd="0" presId="urn:microsoft.com/office/officeart/2018/2/layout/IconVerticalSolidList"/>
    <dgm:cxn modelId="{860B2B26-3C43-4E27-8B70-66F55E88CDE9}" type="presParOf" srcId="{00A867BA-F25B-4E14-9D6F-1D4B8024C36D}" destId="{5DAEAA22-1CBF-44FB-AAE6-E50E87763ECE}" srcOrd="3" destOrd="0" presId="urn:microsoft.com/office/officeart/2018/2/layout/IconVerticalSolidList"/>
    <dgm:cxn modelId="{E65B66CF-4720-4AF6-8B9F-E258FE6E442C}" type="presParOf" srcId="{9CFE84B3-A48A-4E84-8578-921FA9D216DC}" destId="{2ED23881-4273-445C-8BA2-D0D933E19632}" srcOrd="3" destOrd="0" presId="urn:microsoft.com/office/officeart/2018/2/layout/IconVerticalSolidList"/>
    <dgm:cxn modelId="{A93B44F3-217F-4D3E-A9B0-B689FA34CD5D}" type="presParOf" srcId="{9CFE84B3-A48A-4E84-8578-921FA9D216DC}" destId="{2645B4F5-D357-4083-A9A8-A620D186B8C7}" srcOrd="4" destOrd="0" presId="urn:microsoft.com/office/officeart/2018/2/layout/IconVerticalSolidList"/>
    <dgm:cxn modelId="{E00D97CD-4A59-4DE2-ACE5-13A2CA829914}" type="presParOf" srcId="{2645B4F5-D357-4083-A9A8-A620D186B8C7}" destId="{99061261-5111-4434-A458-E4F0C6737F46}" srcOrd="0" destOrd="0" presId="urn:microsoft.com/office/officeart/2018/2/layout/IconVerticalSolidList"/>
    <dgm:cxn modelId="{21166427-0DF6-411F-9AE7-ABE0B3815EE0}" type="presParOf" srcId="{2645B4F5-D357-4083-A9A8-A620D186B8C7}" destId="{F30A88C8-5170-4FC3-BE66-C39C05AAE0E6}" srcOrd="1" destOrd="0" presId="urn:microsoft.com/office/officeart/2018/2/layout/IconVerticalSolidList"/>
    <dgm:cxn modelId="{0127E7E3-137A-44E8-BC1C-4F131A7A037D}" type="presParOf" srcId="{2645B4F5-D357-4083-A9A8-A620D186B8C7}" destId="{3E07A428-654B-451F-B267-2C375D754671}" srcOrd="2" destOrd="0" presId="urn:microsoft.com/office/officeart/2018/2/layout/IconVerticalSolidList"/>
    <dgm:cxn modelId="{BBF27D45-700A-4E7B-B2FA-0330ABF36BA5}" type="presParOf" srcId="{2645B4F5-D357-4083-A9A8-A620D186B8C7}" destId="{DB814BE0-7A43-4D58-821B-8F45517ADF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374EC-77EE-49C4-A9FA-8743170FC8C0}">
      <dsp:nvSpPr>
        <dsp:cNvPr id="0" name=""/>
        <dsp:cNvSpPr/>
      </dsp:nvSpPr>
      <dsp:spPr>
        <a:xfrm>
          <a:off x="1416391" y="40037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20FDF-2CC9-4A11-B8B9-8442D0026340}">
      <dsp:nvSpPr>
        <dsp:cNvPr id="0" name=""/>
        <dsp:cNvSpPr/>
      </dsp:nvSpPr>
      <dsp:spPr>
        <a:xfrm>
          <a:off x="1716204" y="339849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38D75-6AC8-45CD-B1AE-31D6EC157222}">
      <dsp:nvSpPr>
        <dsp:cNvPr id="0" name=""/>
        <dsp:cNvSpPr/>
      </dsp:nvSpPr>
      <dsp:spPr>
        <a:xfrm>
          <a:off x="966673" y="1885037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X.500 is a standard for directory services developed by ITU-T</a:t>
          </a:r>
        </a:p>
      </dsp:txBody>
      <dsp:txXfrm>
        <a:off x="966673" y="1885037"/>
        <a:ext cx="2306250" cy="720000"/>
      </dsp:txXfrm>
    </dsp:sp>
    <dsp:sp modelId="{20F2A1A3-3C68-40E9-BD9C-A38F40AD14A9}">
      <dsp:nvSpPr>
        <dsp:cNvPr id="0" name=""/>
        <dsp:cNvSpPr/>
      </dsp:nvSpPr>
      <dsp:spPr>
        <a:xfrm>
          <a:off x="4126235" y="40037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88D01-68F4-49C4-B6E0-4CBEABE71745}">
      <dsp:nvSpPr>
        <dsp:cNvPr id="0" name=""/>
        <dsp:cNvSpPr/>
      </dsp:nvSpPr>
      <dsp:spPr>
        <a:xfrm>
          <a:off x="4426048" y="339849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DCFF5-8DA8-4C6D-9DE1-7ED7C4B828AF}">
      <dsp:nvSpPr>
        <dsp:cNvPr id="0" name=""/>
        <dsp:cNvSpPr/>
      </dsp:nvSpPr>
      <dsp:spPr>
        <a:xfrm>
          <a:off x="3676516" y="1885037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Provides a framework for storing and retrieving identity information</a:t>
          </a:r>
        </a:p>
      </dsp:txBody>
      <dsp:txXfrm>
        <a:off x="3676516" y="1885037"/>
        <a:ext cx="2306250" cy="720000"/>
      </dsp:txXfrm>
    </dsp:sp>
    <dsp:sp modelId="{89452F8E-9002-4E57-BACB-5D2AE9269F75}">
      <dsp:nvSpPr>
        <dsp:cNvPr id="0" name=""/>
        <dsp:cNvSpPr/>
      </dsp:nvSpPr>
      <dsp:spPr>
        <a:xfrm>
          <a:off x="2771313" y="3181599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5DE1F-EBEC-48C2-9E89-4A840429D21D}">
      <dsp:nvSpPr>
        <dsp:cNvPr id="0" name=""/>
        <dsp:cNvSpPr/>
      </dsp:nvSpPr>
      <dsp:spPr>
        <a:xfrm>
          <a:off x="3071126" y="3481412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24BF0-87D0-402A-BF64-608490114995}">
      <dsp:nvSpPr>
        <dsp:cNvPr id="0" name=""/>
        <dsp:cNvSpPr/>
      </dsp:nvSpPr>
      <dsp:spPr>
        <a:xfrm>
          <a:off x="2321595" y="502659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Basis for LDAP (Lightweight Directory Access Protocol)</a:t>
          </a:r>
        </a:p>
      </dsp:txBody>
      <dsp:txXfrm>
        <a:off x="2321595" y="5026599"/>
        <a:ext cx="23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CD7F5-1A33-4BB5-AF4E-36D245C22BBE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87590-3DF8-48C0-9605-2A0CA2DD8911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02E44-822E-4C66-8B49-D51BA431070B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Organized as a </a:t>
          </a:r>
          <a:r>
            <a:rPr lang="en-US" sz="2500" b="1" kern="1200"/>
            <a:t>hierarchical tree</a:t>
          </a:r>
          <a:r>
            <a:rPr lang="en-US" sz="2500" kern="1200"/>
            <a:t> (Directory Information Tree - DIT)</a:t>
          </a:r>
        </a:p>
      </dsp:txBody>
      <dsp:txXfrm>
        <a:off x="1909124" y="706"/>
        <a:ext cx="5040315" cy="1652921"/>
      </dsp:txXfrm>
    </dsp:sp>
    <dsp:sp modelId="{B4D5C357-88E3-4A8A-9941-0F9768E72341}">
      <dsp:nvSpPr>
        <dsp:cNvPr id="0" name=""/>
        <dsp:cNvSpPr/>
      </dsp:nvSpPr>
      <dsp:spPr>
        <a:xfrm>
          <a:off x="0" y="2066857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90D27-C0FA-4845-8324-F922D5DF854A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EAA22-1CBF-44FB-AAE6-E50E87763ECE}">
      <dsp:nvSpPr>
        <dsp:cNvPr id="0" name=""/>
        <dsp:cNvSpPr/>
      </dsp:nvSpPr>
      <dsp:spPr>
        <a:xfrm>
          <a:off x="1909124" y="2066857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Entries are called </a:t>
          </a:r>
          <a:r>
            <a:rPr lang="en-US" sz="2500" b="1" kern="1200"/>
            <a:t>Directory Service Entries (DSEs)</a:t>
          </a:r>
          <a:endParaRPr lang="en-US" sz="2500" kern="1200"/>
        </a:p>
      </dsp:txBody>
      <dsp:txXfrm>
        <a:off x="1909124" y="2066857"/>
        <a:ext cx="5040315" cy="1652921"/>
      </dsp:txXfrm>
    </dsp:sp>
    <dsp:sp modelId="{99061261-5111-4434-A458-E4F0C6737F46}">
      <dsp:nvSpPr>
        <dsp:cNvPr id="0" name=""/>
        <dsp:cNvSpPr/>
      </dsp:nvSpPr>
      <dsp:spPr>
        <a:xfrm>
          <a:off x="0" y="4133009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A88C8-5170-4FC3-BE66-C39C05AAE0E6}">
      <dsp:nvSpPr>
        <dsp:cNvPr id="0" name=""/>
        <dsp:cNvSpPr/>
      </dsp:nvSpPr>
      <dsp:spPr>
        <a:xfrm>
          <a:off x="500008" y="4504916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14BE0-7A43-4D58-821B-8F45517ADF3A}">
      <dsp:nvSpPr>
        <dsp:cNvPr id="0" name=""/>
        <dsp:cNvSpPr/>
      </dsp:nvSpPr>
      <dsp:spPr>
        <a:xfrm>
          <a:off x="1909124" y="4133009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Each entry has a </a:t>
          </a:r>
          <a:r>
            <a:rPr lang="en-US" sz="2500" b="1" kern="1200"/>
            <a:t>Distinguished Name (DN)</a:t>
          </a:r>
          <a:endParaRPr lang="en-US" sz="2500" kern="1200"/>
        </a:p>
      </dsp:txBody>
      <dsp:txXfrm>
        <a:off x="1909124" y="4133009"/>
        <a:ext cx="5040315" cy="1652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4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7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2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3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0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5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5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9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8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tal tic-tac-toe game pieces">
            <a:extLst>
              <a:ext uri="{FF2B5EF4-FFF2-40B4-BE49-F238E27FC236}">
                <a16:creationId xmlns:a16="http://schemas.microsoft.com/office/drawing/2014/main" id="{E21DF580-AE15-B297-AD92-67E0E07F86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9874" r="-2" b="5174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283" y="1431802"/>
            <a:ext cx="7588155" cy="2236264"/>
          </a:xfrm>
        </p:spPr>
        <p:txBody>
          <a:bodyPr>
            <a:normAutofit/>
          </a:bodyPr>
          <a:lstStyle/>
          <a:p>
            <a:r>
              <a:rPr lang="en-US" b="0" dirty="0">
                <a:latin typeface="Univers"/>
                <a:ea typeface="+mj-lt"/>
                <a:cs typeface="+mj-lt"/>
              </a:rPr>
              <a:t>SSL AND X.500</a:t>
            </a:r>
            <a:endParaRPr lang="en-US" b="0" dirty="0">
              <a:latin typeface="Univer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63" y="3631377"/>
            <a:ext cx="7588155" cy="14140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Univers"/>
                <a:ea typeface="+mn-lt"/>
                <a:cs typeface="+mn-lt"/>
              </a:rPr>
              <a:t>SECURING COMMUNICATION AND DIRECTORY SERVICES</a:t>
            </a:r>
            <a:endParaRPr lang="en-US" sz="2200" b="1" dirty="0">
              <a:solidFill>
                <a:srgbClr val="FFFFFF"/>
              </a:solidFill>
              <a:latin typeface="Univers"/>
            </a:endParaRPr>
          </a:p>
        </p:txBody>
      </p:sp>
      <p:pic>
        <p:nvPicPr>
          <p:cNvPr id="5" name="Graphic 6" descr="Lock">
            <a:extLst>
              <a:ext uri="{FF2B5EF4-FFF2-40B4-BE49-F238E27FC236}">
                <a16:creationId xmlns:a16="http://schemas.microsoft.com/office/drawing/2014/main" id="{7D1345BE-13F2-4D9E-A276-8F3322B19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6521" y="2132833"/>
            <a:ext cx="3072840" cy="307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6D1B2-1112-541B-4EA1-DA73CCE45C0E}"/>
              </a:ext>
            </a:extLst>
          </p:cNvPr>
          <p:cNvSpPr txBox="1"/>
          <p:nvPr/>
        </p:nvSpPr>
        <p:spPr>
          <a:xfrm>
            <a:off x="7123007" y="603501"/>
            <a:ext cx="4361693" cy="1527049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AGENDA</a:t>
            </a:r>
            <a:r>
              <a:rPr lang="en-US" sz="4000" kern="1200" dirty="0">
                <a:latin typeface="Univers Condensed"/>
                <a:ea typeface="+mj-ea"/>
                <a:cs typeface="+mj-cs"/>
              </a:rPr>
              <a:t> </a:t>
            </a:r>
            <a:endParaRPr lang="en-US" sz="4000" dirty="0">
              <a:latin typeface="Univers Condensed"/>
              <a:ea typeface="+mj-ea"/>
              <a:cs typeface="+mj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3726F64-C9BC-DE5B-A42C-FEE2338A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8" r="37519" b="-3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908C3F-2021-F22A-C7B6-F163952EECFE}"/>
              </a:ext>
            </a:extLst>
          </p:cNvPr>
          <p:cNvSpPr txBox="1"/>
          <p:nvPr/>
        </p:nvSpPr>
        <p:spPr>
          <a:xfrm>
            <a:off x="7123007" y="2212846"/>
            <a:ext cx="4361693" cy="40965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WHAT IS SSL?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HOW SSL WORKS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SSL KEY COMPONENTS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WHAT IS X.500?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X.500 DIRECTORY STRUCTURE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SSL vs X.500</a:t>
            </a:r>
          </a:p>
          <a:p>
            <a:pPr marL="3429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11163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3DB7F4-7D01-ED00-43FE-991310BC1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1458D-AE13-F6EA-6981-E72744D4EDFE}"/>
              </a:ext>
            </a:extLst>
          </p:cNvPr>
          <p:cNvSpPr txBox="1"/>
          <p:nvPr/>
        </p:nvSpPr>
        <p:spPr>
          <a:xfrm>
            <a:off x="612648" y="825754"/>
            <a:ext cx="5862396" cy="8920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WHAT IS SSL?</a:t>
            </a:r>
            <a:endParaRPr lang="en-US" sz="4000" dirty="0">
              <a:solidFill>
                <a:srgbClr val="FA6389"/>
              </a:solidFill>
              <a:latin typeface="Univers Condensed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04D6D-A871-0495-E445-A57DF00C5F0F}"/>
              </a:ext>
            </a:extLst>
          </p:cNvPr>
          <p:cNvSpPr txBox="1"/>
          <p:nvPr/>
        </p:nvSpPr>
        <p:spPr>
          <a:xfrm>
            <a:off x="612648" y="2212848"/>
            <a:ext cx="5862396" cy="40965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Univers"/>
              </a:rPr>
              <a:t>SSL (Secure Sockets Layer) is a security protocol for establishing encrypted links between web servers and browsers</a:t>
            </a:r>
            <a:endParaRPr lang="en-US"/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Univers"/>
              </a:rPr>
              <a:t>Ensures data confidentiality, integrity, and authentication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Univers"/>
              </a:rPr>
              <a:t>Replaced by TLS (Transport Layer Security) in modern systems</a:t>
            </a:r>
            <a:endParaRPr lang="en-US" sz="2000">
              <a:latin typeface="Univers"/>
            </a:endParaRPr>
          </a:p>
        </p:txBody>
      </p:sp>
      <p:pic>
        <p:nvPicPr>
          <p:cNvPr id="4" name="Picture 3" descr="A green shield with a lock and a check mark&#10;&#10;AI-generated content may be incorrect.">
            <a:extLst>
              <a:ext uri="{FF2B5EF4-FFF2-40B4-BE49-F238E27FC236}">
                <a16:creationId xmlns:a16="http://schemas.microsoft.com/office/drawing/2014/main" id="{154238C5-F1E5-32CC-0481-3DCEACF68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80" y="2063750"/>
            <a:ext cx="4531360" cy="260858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5366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AA15E-9CAC-1161-6A07-FE476FA3E0D6}"/>
              </a:ext>
            </a:extLst>
          </p:cNvPr>
          <p:cNvSpPr txBox="1"/>
          <p:nvPr/>
        </p:nvSpPr>
        <p:spPr>
          <a:xfrm>
            <a:off x="614679" y="548640"/>
            <a:ext cx="4779572" cy="20677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HOW SSL WORKS</a:t>
            </a:r>
            <a:endParaRPr lang="en-US" sz="4000" dirty="0">
              <a:solidFill>
                <a:srgbClr val="FA6389"/>
              </a:solidFill>
              <a:latin typeface="Univers Condensed"/>
              <a:ea typeface="+mj-ea"/>
              <a:cs typeface="+mj-cs"/>
            </a:endParaRPr>
          </a:p>
        </p:txBody>
      </p:sp>
      <p:pic>
        <p:nvPicPr>
          <p:cNvPr id="4" name="Picture 3" descr="A diagram of a computer browser&#10;&#10;AI-generated content may be incorrect.">
            <a:extLst>
              <a:ext uri="{FF2B5EF4-FFF2-40B4-BE49-F238E27FC236}">
                <a16:creationId xmlns:a16="http://schemas.microsoft.com/office/drawing/2014/main" id="{456AE909-BCFA-3018-22B3-9FD36456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03" y="3022848"/>
            <a:ext cx="4721628" cy="340292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2332F4-63F4-C9E8-B0C6-459F7EB3D002}"/>
              </a:ext>
            </a:extLst>
          </p:cNvPr>
          <p:cNvSpPr txBox="1"/>
          <p:nvPr/>
        </p:nvSpPr>
        <p:spPr>
          <a:xfrm>
            <a:off x="6094051" y="792055"/>
            <a:ext cx="5483270" cy="18237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Handshake between client and server</a:t>
            </a:r>
            <a:endParaRPr lang="en-US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Exchange of digital certificates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Session key generation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Encrypted communication begins</a:t>
            </a:r>
          </a:p>
        </p:txBody>
      </p:sp>
      <p:pic>
        <p:nvPicPr>
          <p:cNvPr id="5" name="Picture 4" descr="A person sitting at a desk with a computer and a server&#10;&#10;AI-generated content may be incorrect.">
            <a:extLst>
              <a:ext uri="{FF2B5EF4-FFF2-40B4-BE49-F238E27FC236}">
                <a16:creationId xmlns:a16="http://schemas.microsoft.com/office/drawing/2014/main" id="{5CF9FED1-1272-544B-95D5-E6BECE8D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25" y="3023870"/>
            <a:ext cx="5055870" cy="34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3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2177B-56A2-0F31-03DC-AA5494D1B153}"/>
              </a:ext>
            </a:extLst>
          </p:cNvPr>
          <p:cNvSpPr txBox="1"/>
          <p:nvPr/>
        </p:nvSpPr>
        <p:spPr>
          <a:xfrm>
            <a:off x="485649" y="2728806"/>
            <a:ext cx="3494314" cy="1426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WHAT IS X.500?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8D7F0F7C-227F-0379-703D-466A3904DB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038484"/>
              </p:ext>
            </p:extLst>
          </p:nvPr>
        </p:nvGraphicFramePr>
        <p:xfrm>
          <a:off x="4724663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760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92114-1EA2-B530-429B-E49E5E1B90E3}"/>
              </a:ext>
            </a:extLst>
          </p:cNvPr>
          <p:cNvSpPr txBox="1"/>
          <p:nvPr/>
        </p:nvSpPr>
        <p:spPr>
          <a:xfrm>
            <a:off x="612649" y="548639"/>
            <a:ext cx="3494314" cy="19978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X.500 DIRECTORY STRUCTURE</a:t>
            </a:r>
            <a:endParaRPr lang="en-US" sz="4000" dirty="0">
              <a:solidFill>
                <a:srgbClr val="FA6389"/>
              </a:solidFill>
              <a:latin typeface="Univers Condensed"/>
              <a:ea typeface="+mj-ea"/>
              <a:cs typeface="+mj-cs"/>
            </a:endParaRP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2BF4CE3-6449-791D-6356-AB762476C6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9298615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4704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D27876-614E-CCD5-5142-A650DBF0B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DCBD5-8EC5-A378-0CA7-651EA3A3C609}"/>
              </a:ext>
            </a:extLst>
          </p:cNvPr>
          <p:cNvSpPr txBox="1"/>
          <p:nvPr/>
        </p:nvSpPr>
        <p:spPr>
          <a:xfrm>
            <a:off x="-2191780" y="565536"/>
            <a:ext cx="8203720" cy="7321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SSL vs X.500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8E2A29-3EA1-46A8-EFC3-D47866E8C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331338"/>
              </p:ext>
            </p:extLst>
          </p:nvPr>
        </p:nvGraphicFramePr>
        <p:xfrm>
          <a:off x="2550160" y="1869440"/>
          <a:ext cx="7540986" cy="45670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6559">
                  <a:extLst>
                    <a:ext uri="{9D8B030D-6E8A-4147-A177-3AD203B41FA5}">
                      <a16:colId xmlns:a16="http://schemas.microsoft.com/office/drawing/2014/main" val="1371313284"/>
                    </a:ext>
                  </a:extLst>
                </a:gridCol>
                <a:gridCol w="2754415">
                  <a:extLst>
                    <a:ext uri="{9D8B030D-6E8A-4147-A177-3AD203B41FA5}">
                      <a16:colId xmlns:a16="http://schemas.microsoft.com/office/drawing/2014/main" val="3668038371"/>
                    </a:ext>
                  </a:extLst>
                </a:gridCol>
                <a:gridCol w="3100012">
                  <a:extLst>
                    <a:ext uri="{9D8B030D-6E8A-4147-A177-3AD203B41FA5}">
                      <a16:colId xmlns:a16="http://schemas.microsoft.com/office/drawing/2014/main" val="1588191156"/>
                    </a:ext>
                  </a:extLst>
                </a:gridCol>
              </a:tblGrid>
              <a:tr h="617411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b="0" dirty="0">
                          <a:effectLst/>
                        </a:rPr>
                        <a:t>Feature</a:t>
                      </a:r>
                    </a:p>
                  </a:txBody>
                  <a:tcPr marL="155519" marR="103679" marT="103679" marB="9071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b="0" dirty="0">
                          <a:effectLst/>
                        </a:rPr>
                        <a:t>SSL</a:t>
                      </a:r>
                    </a:p>
                  </a:txBody>
                  <a:tcPr marL="155519" marR="103679" marT="103679" marB="9071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b="0" dirty="0">
                          <a:effectLst/>
                        </a:rPr>
                        <a:t>X.500</a:t>
                      </a:r>
                    </a:p>
                  </a:txBody>
                  <a:tcPr marL="155519" marR="103679" marT="103679" marB="9071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48735"/>
                  </a:ext>
                </a:extLst>
              </a:tr>
              <a:tr h="99065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dirty="0">
                          <a:effectLst/>
                        </a:rPr>
                        <a:t>Purpose</a:t>
                      </a:r>
                    </a:p>
                  </a:txBody>
                  <a:tcPr marL="155519" marR="103679" marT="103679" marB="9071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dirty="0">
                          <a:effectLst/>
                        </a:rPr>
                        <a:t>Secure communication</a:t>
                      </a:r>
                    </a:p>
                  </a:txBody>
                  <a:tcPr marL="155519" marR="103679" marT="103679" marB="9071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dirty="0">
                          <a:effectLst/>
                        </a:rPr>
                        <a:t>Directory services</a:t>
                      </a:r>
                    </a:p>
                  </a:txBody>
                  <a:tcPr marL="155519" marR="103679" marT="103679" marB="9071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20643"/>
                  </a:ext>
                </a:extLst>
              </a:tr>
              <a:tr h="99065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dirty="0">
                          <a:effectLst/>
                        </a:rPr>
                        <a:t>Protocol Type</a:t>
                      </a:r>
                    </a:p>
                  </a:txBody>
                  <a:tcPr marL="155519" marR="103679" marT="103679" marB="9071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dirty="0">
                          <a:effectLst/>
                        </a:rPr>
                        <a:t>Security protocol</a:t>
                      </a:r>
                    </a:p>
                  </a:txBody>
                  <a:tcPr marL="155519" marR="103679" marT="103679" marB="9071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dirty="0">
                          <a:effectLst/>
                        </a:rPr>
                        <a:t>Directory access model</a:t>
                      </a:r>
                    </a:p>
                  </a:txBody>
                  <a:tcPr marL="155519" marR="103679" marT="103679" marB="9071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618841"/>
                  </a:ext>
                </a:extLst>
              </a:tr>
              <a:tr h="99065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dirty="0">
                          <a:effectLst/>
                        </a:rPr>
                        <a:t>Usage</a:t>
                      </a:r>
                    </a:p>
                  </a:txBody>
                  <a:tcPr marL="155519" marR="103679" marT="103679" marB="9071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dirty="0">
                          <a:effectLst/>
                        </a:rPr>
                        <a:t>Web encryption (HTTPS)</a:t>
                      </a:r>
                    </a:p>
                  </a:txBody>
                  <a:tcPr marL="155519" marR="103679" marT="103679" marB="9071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dirty="0">
                          <a:effectLst/>
                        </a:rPr>
                        <a:t>Identity and access management</a:t>
                      </a:r>
                    </a:p>
                  </a:txBody>
                  <a:tcPr marL="155519" marR="103679" marT="103679" marB="90719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775373"/>
                  </a:ext>
                </a:extLst>
              </a:tr>
              <a:tr h="97769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dirty="0">
                          <a:effectLst/>
                        </a:rPr>
                        <a:t>Related Standard</a:t>
                      </a:r>
                    </a:p>
                  </a:txBody>
                  <a:tcPr marL="155519" marR="103679" marT="103679" marB="7776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dirty="0">
                          <a:effectLst/>
                        </a:rPr>
                        <a:t>TLS, X.509</a:t>
                      </a:r>
                    </a:p>
                  </a:txBody>
                  <a:tcPr marL="155519" marR="103679" marT="103679" marB="7776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400" dirty="0">
                          <a:effectLst/>
                        </a:rPr>
                        <a:t>LDAP, DAP</a:t>
                      </a:r>
                    </a:p>
                  </a:txBody>
                  <a:tcPr marL="155519" marR="103679" marT="103679" marB="7776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55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7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" name="Picture 5" descr="An electronic circuit board in blue color">
            <a:extLst>
              <a:ext uri="{FF2B5EF4-FFF2-40B4-BE49-F238E27FC236}">
                <a16:creationId xmlns:a16="http://schemas.microsoft.com/office/drawing/2014/main" id="{A4A8C088-70E3-BE10-EABC-A78A42DFE8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937" b="-3"/>
          <a:stretch>
            <a:fillRect/>
          </a:stretch>
        </p:blipFill>
        <p:spPr>
          <a:xfrm>
            <a:off x="20" y="10"/>
            <a:ext cx="7723393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161F2-2225-840F-5CA2-1DFC1E9C0AB9}"/>
              </a:ext>
            </a:extLst>
          </p:cNvPr>
          <p:cNvSpPr txBox="1"/>
          <p:nvPr/>
        </p:nvSpPr>
        <p:spPr>
          <a:xfrm>
            <a:off x="8270420" y="3412998"/>
            <a:ext cx="3212502" cy="27673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SSL secures data transmission over networks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X.500 organizes and manages identity information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Both are essential in enterprise security and communication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64222-A5E1-7FC7-F35D-E435961FD439}"/>
              </a:ext>
            </a:extLst>
          </p:cNvPr>
          <p:cNvSpPr txBox="1"/>
          <p:nvPr/>
        </p:nvSpPr>
        <p:spPr>
          <a:xfrm>
            <a:off x="8138160" y="2550160"/>
            <a:ext cx="36779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FA6389"/>
                </a:solidFill>
                <a:latin typeface="Univers Condensed"/>
              </a:rPr>
              <a:t>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402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VanillaVTI</vt:lpstr>
      <vt:lpstr>SSL AND X.500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148</cp:revision>
  <dcterms:created xsi:type="dcterms:W3CDTF">2025-06-09T15:37:08Z</dcterms:created>
  <dcterms:modified xsi:type="dcterms:W3CDTF">2025-06-09T16:09:13Z</dcterms:modified>
</cp:coreProperties>
</file>