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92" r:id="rId5"/>
    <p:sldId id="294" r:id="rId6"/>
    <p:sldId id="295" r:id="rId7"/>
    <p:sldId id="276" r:id="rId8"/>
    <p:sldId id="278" r:id="rId9"/>
    <p:sldId id="297" r:id="rId10"/>
    <p:sldId id="298" r:id="rId11"/>
    <p:sldId id="296" r:id="rId12"/>
    <p:sldId id="281" r:id="rId13"/>
    <p:sldId id="288" r:id="rId14"/>
    <p:sldId id="28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4/22/2024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4/22/2024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913200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1387706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313824" y="2546859"/>
            <a:ext cx="5439747" cy="1616299"/>
          </a:xfrm>
        </p:spPr>
        <p:txBody>
          <a:bodyPr/>
          <a:lstStyle/>
          <a:p>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Employee Onboarding System</a:t>
            </a:r>
            <a:br>
              <a:rPr lang="en-US" dirty="0"/>
            </a:br>
            <a:r>
              <a:rPr lang="en-US" dirty="0"/>
              <a:t> </a:t>
            </a:r>
            <a:br>
              <a:rPr lang="en-US" dirty="0"/>
            </a:b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398693" y="3694919"/>
            <a:ext cx="3306536" cy="1616299"/>
          </a:xfrm>
        </p:spPr>
        <p:txBody>
          <a:bodyPr/>
          <a:lstStyle/>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Presented By</a:t>
            </a:r>
          </a:p>
          <a:p>
            <a:pPr marL="285750" indent="-285750">
              <a:buFont typeface="Arial" panose="020B0604020202020204" pitchFamily="34" charset="0"/>
              <a:buChar char="•"/>
            </a:pPr>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Jakker</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Noor</a:t>
            </a:r>
          </a:p>
          <a:p>
            <a:pPr marL="285750" indent="-285750">
              <a:buFont typeface="Arial" panose="020B0604020202020204" pitchFamily="34" charset="0"/>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Simhadri Patapanthula</a:t>
            </a:r>
          </a:p>
          <a:p>
            <a:endParaRPr lang="en-US" dirty="0"/>
          </a:p>
        </p:txBody>
      </p:sp>
      <p:pic>
        <p:nvPicPr>
          <p:cNvPr id="30" name="Picture placeholder 29" descr="People in an office discussing work over a laptop&#10;">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rotWithShape="1">
          <a:blip r:embed="rId3">
            <a:extLst>
              <a:ext uri="{28A0092B-C50C-407E-A947-70E740481C1C}">
                <a14:useLocalDpi xmlns:a14="http://schemas.microsoft.com/office/drawing/2010/main"/>
              </a:ext>
            </a:extLst>
          </a:blip>
          <a:srcRect t="1875" r="1875"/>
          <a:stretch/>
        </p:blipFill>
        <p:spPr>
          <a:xfrm>
            <a:off x="6742557" y="821836"/>
            <a:ext cx="4405503" cy="5066346"/>
          </a:xfrm>
        </p:spPr>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TextBox 1">
            <a:extLst>
              <a:ext uri="{FF2B5EF4-FFF2-40B4-BE49-F238E27FC236}">
                <a16:creationId xmlns:a16="http://schemas.microsoft.com/office/drawing/2014/main" id="{B2CAA0F9-F58A-630F-E6DD-73F8CCCD5CA4}"/>
              </a:ext>
            </a:extLst>
          </p:cNvPr>
          <p:cNvSpPr txBox="1"/>
          <p:nvPr/>
        </p:nvSpPr>
        <p:spPr>
          <a:xfrm>
            <a:off x="3646884" y="5311218"/>
            <a:ext cx="3965510" cy="369332"/>
          </a:xfrm>
          <a:prstGeom prst="rect">
            <a:avLst/>
          </a:prstGeom>
        </p:spPr>
        <p:txBody>
          <a:bodyPr wrap="square" rtlCol="0">
            <a:spAutoFit/>
          </a:bodyPr>
          <a:lstStyle/>
          <a:p>
            <a:pPr marL="0" indent="0" algn="ctr">
              <a:lnSpc>
                <a:spcPct val="100000"/>
              </a:lnSpc>
              <a:spcBef>
                <a:spcPts val="0"/>
              </a:spcBef>
              <a:buFontTx/>
              <a:buNone/>
            </a:pPr>
            <a:r>
              <a:rPr lang="en-IN" sz="18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 JNN INSTITUTE OF ENGINEERING </a:t>
            </a:r>
          </a:p>
        </p:txBody>
      </p:sp>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a:xfrm>
            <a:off x="484632" y="1569150"/>
            <a:ext cx="9823998" cy="1325563"/>
          </a:xfrm>
        </p:spPr>
        <p:txBody>
          <a:bodyPr/>
          <a:lstStyle/>
          <a:p>
            <a:r>
              <a:rPr lang="en-US" altLang="zh-CN" sz="3600" dirty="0">
                <a:latin typeface="Times New Roman" panose="02020603050405020304" pitchFamily="18" charset="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a:xfrm>
            <a:off x="601402" y="2425420"/>
            <a:ext cx="5086333" cy="2575787"/>
          </a:xfrm>
        </p:spPr>
        <p:txBody>
          <a:bodyPr/>
          <a:lstStyle/>
          <a:p>
            <a:pPr algn="just">
              <a:lnSpc>
                <a:spcPct val="150000"/>
              </a:lnSpc>
            </a:pPr>
            <a:r>
              <a:rPr lang="en-US" altLang="zh-CN" sz="1800" dirty="0">
                <a:latin typeface="Times New Roman" panose="02020603050405020304" pitchFamily="18" charset="0"/>
                <a:cs typeface="Times New Roman" panose="02020603050405020304" pitchFamily="18" charset="0"/>
              </a:rPr>
              <a:t>Our Employee Onboarding System is designed to revolutionize the way we welcome and integrate new team members. With a focus on efficiency, effectiveness, and employee experience, our project aims to streamline the onboarding process and enhance organizational performance.”</a:t>
            </a:r>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sz="1200">
                <a:latin typeface="Times New Roman" panose="02020603050405020304" pitchFamily="18" charset="0"/>
                <a:cs typeface="Times New Roman" panose="02020603050405020304" pitchFamily="18" charset="0"/>
              </a:rPr>
              <a:t>Employee </a:t>
            </a:r>
            <a:r>
              <a:rPr lang="en-US" sz="1200">
                <a:solidFill>
                  <a:schemeClr val="tx1">
                    <a:lumMod val="85000"/>
                    <a:lumOff val="15000"/>
                  </a:schemeClr>
                </a:solidFill>
                <a:latin typeface="Times New Roman" panose="02020603050405020304" pitchFamily="18" charset="0"/>
                <a:cs typeface="Times New Roman" panose="02020603050405020304" pitchFamily="18" charset="0"/>
              </a:rPr>
              <a:t>O</a:t>
            </a:r>
            <a:r>
              <a:rPr lang="en-US" sz="1200">
                <a:latin typeface="Times New Roman" panose="02020603050405020304" pitchFamily="18" charset="0"/>
                <a:cs typeface="Times New Roman" panose="02020603050405020304" pitchFamily="18" charset="0"/>
              </a:rPr>
              <a:t>nboarding System</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10</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err="1"/>
              <a:t>Jakker</a:t>
            </a:r>
            <a:r>
              <a:rPr lang="en-US" dirty="0"/>
              <a:t> Noor</a:t>
            </a:r>
          </a:p>
          <a:p>
            <a:pPr lvl="0"/>
            <a:r>
              <a:rPr lang="en-US" dirty="0"/>
              <a:t>jakeernoor742@gmail.com</a:t>
            </a:r>
          </a:p>
          <a:p>
            <a:pPr lvl="0"/>
            <a:r>
              <a:rPr lang="en-US" dirty="0"/>
              <a:t>Simhadri Patapanthula</a:t>
            </a:r>
          </a:p>
          <a:p>
            <a:pPr lvl="0"/>
            <a:r>
              <a:rPr lang="en-IN" dirty="0"/>
              <a:t>simhadri3759@gmail.com</a:t>
            </a:r>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439747" y="923997"/>
            <a:ext cx="4449666" cy="596628"/>
          </a:xfrm>
        </p:spPr>
        <p:txBody>
          <a:bodyPr/>
          <a:lstStyle/>
          <a:p>
            <a:r>
              <a:rPr lang="en-US" sz="3600" dirty="0">
                <a:latin typeface="Times New Roman" panose="02020603050405020304" pitchFamily="18" charset="0"/>
                <a:cs typeface="Times New Roman" panose="02020603050405020304" pitchFamily="18" charset="0"/>
              </a:rPr>
              <a:t>Table Of Content</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5573485" y="1800899"/>
            <a:ext cx="4643535" cy="3834790"/>
          </a:xfrm>
        </p:spPr>
        <p:txBody>
          <a:bodyPr/>
          <a:lstStyle/>
          <a:p>
            <a:pPr marL="285750" indent="-285750">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What Is Employee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Onboarding </a:t>
            </a:r>
          </a:p>
          <a:p>
            <a:pPr marL="285750" indent="-285750">
              <a:buFont typeface="Wingdings" panose="05000000000000000000" pitchFamily="2" charset="2"/>
              <a:buChar char="§"/>
            </a:pPr>
            <a:r>
              <a:rPr lang="en-US" sz="2000" b="0" dirty="0">
                <a:solidFill>
                  <a:schemeClr val="tx1">
                    <a:lumMod val="95000"/>
                    <a:lumOff val="5000"/>
                  </a:schemeClr>
                </a:solidFill>
                <a:latin typeface="Times New Roman" panose="02020603050405020304" pitchFamily="18" charset="0"/>
                <a:cs typeface="Times New Roman" panose="02020603050405020304" pitchFamily="18" charset="0"/>
              </a:rPr>
              <a:t>Project Overview </a:t>
            </a:r>
          </a:p>
          <a:p>
            <a:pPr marL="285750" indent="-285750">
              <a:buFont typeface="Wingdings" panose="05000000000000000000" pitchFamily="2" charset="2"/>
              <a:buChar char="§"/>
            </a:pPr>
            <a:r>
              <a:rPr lang="en-US" sz="2000" b="0" dirty="0">
                <a:solidFill>
                  <a:schemeClr val="tx1">
                    <a:lumMod val="95000"/>
                    <a:lumOff val="5000"/>
                  </a:schemeClr>
                </a:solidFill>
                <a:latin typeface="Times New Roman" panose="02020603050405020304" pitchFamily="18" charset="0"/>
                <a:cs typeface="Times New Roman" panose="02020603050405020304" pitchFamily="18" charset="0"/>
              </a:rPr>
              <a:t>Proposed</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b="0" dirty="0">
                <a:solidFill>
                  <a:schemeClr val="tx1">
                    <a:lumMod val="95000"/>
                    <a:lumOff val="5000"/>
                  </a:schemeClr>
                </a:solidFill>
                <a:latin typeface="Times New Roman" panose="02020603050405020304" pitchFamily="18" charset="0"/>
                <a:cs typeface="Times New Roman" panose="02020603050405020304" pitchFamily="18" charset="0"/>
              </a:rPr>
              <a:t>Statement</a:t>
            </a:r>
          </a:p>
          <a:p>
            <a:pPr marL="285750" indent="-285750">
              <a:buFont typeface="Wingdings" panose="05000000000000000000" pitchFamily="2" charset="2"/>
              <a:buChar char="§"/>
            </a:pPr>
            <a:r>
              <a:rPr lang="en-US" sz="2000" b="0" dirty="0">
                <a:solidFill>
                  <a:schemeClr val="tx1">
                    <a:lumMod val="95000"/>
                    <a:lumOff val="5000"/>
                  </a:schemeClr>
                </a:solidFill>
                <a:latin typeface="Times New Roman" panose="02020603050405020304" pitchFamily="18" charset="0"/>
                <a:cs typeface="Times New Roman" panose="02020603050405020304" pitchFamily="18" charset="0"/>
              </a:rPr>
              <a:t>Optimizing Employee Onboarding</a:t>
            </a:r>
          </a:p>
          <a:p>
            <a:pPr marL="285750" indent="-285750">
              <a:buFont typeface="Wingdings" panose="05000000000000000000" pitchFamily="2" charset="2"/>
              <a:buChar char="§"/>
            </a:pPr>
            <a:r>
              <a:rPr lang="en-US" sz="2000" b="0" dirty="0">
                <a:solidFill>
                  <a:schemeClr val="tx1">
                    <a:lumMod val="95000"/>
                    <a:lumOff val="5000"/>
                  </a:schemeClr>
                </a:solidFill>
                <a:latin typeface="Times New Roman" panose="02020603050405020304" pitchFamily="18" charset="0"/>
                <a:cs typeface="Times New Roman" panose="02020603050405020304" pitchFamily="18" charset="0"/>
              </a:rPr>
              <a:t>Data Report for Management Team</a:t>
            </a:r>
          </a:p>
          <a:p>
            <a:pPr marL="285750" indent="-285750">
              <a:buFont typeface="Wingdings" panose="05000000000000000000" pitchFamily="2" charset="2"/>
              <a:buChar char="§"/>
            </a:pPr>
            <a:r>
              <a:rPr lang="en-US" sz="2000" b="0" dirty="0">
                <a:solidFill>
                  <a:schemeClr val="tx1">
                    <a:lumMod val="95000"/>
                    <a:lumOff val="5000"/>
                  </a:schemeClr>
                </a:solidFill>
                <a:latin typeface="Times New Roman" panose="02020603050405020304" pitchFamily="18" charset="0"/>
                <a:cs typeface="Times New Roman" panose="02020603050405020304" pitchFamily="18" charset="0"/>
              </a:rPr>
              <a:t>Technology Used</a:t>
            </a:r>
          </a:p>
          <a:p>
            <a:pPr marL="285750" indent="-285750">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Meet Our Team</a:t>
            </a:r>
          </a:p>
          <a:p>
            <a:pPr marL="285750" indent="-285750">
              <a:buFont typeface="Wingdings" panose="05000000000000000000" pitchFamily="2" charset="2"/>
              <a:buChar char="§"/>
            </a:pPr>
            <a:r>
              <a:rPr lang="en-US" altLang="zh-CN" sz="2000" dirty="0">
                <a:solidFill>
                  <a:schemeClr val="tx1">
                    <a:lumMod val="95000"/>
                    <a:lumOff val="5000"/>
                  </a:schemeClr>
                </a:solidFill>
                <a:latin typeface="Times New Roman" panose="02020603050405020304" pitchFamily="18" charset="0"/>
                <a:cs typeface="Times New Roman" panose="02020603050405020304" pitchFamily="18" charset="0"/>
              </a:rPr>
              <a:t>Summary</a:t>
            </a:r>
            <a:endParaRPr lang="en-IN" sz="2000" b="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IN" sz="18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1800" dirty="0"/>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8798-7998-A106-B039-4552DC804035}"/>
              </a:ext>
            </a:extLst>
          </p:cNvPr>
          <p:cNvSpPr>
            <a:spLocks noGrp="1"/>
          </p:cNvSpPr>
          <p:nvPr>
            <p:ph type="title"/>
          </p:nvPr>
        </p:nvSpPr>
        <p:spPr>
          <a:xfrm>
            <a:off x="5272545" y="2208439"/>
            <a:ext cx="5814588" cy="2441122"/>
          </a:xfrm>
        </p:spPr>
        <p:txBody>
          <a:bodyPr/>
          <a:lstStyle/>
          <a:p>
            <a:pPr algn="just">
              <a:lnSpc>
                <a:spcPct val="150000"/>
              </a:lnSpc>
            </a:pPr>
            <a:r>
              <a:rPr lang="en-IN" sz="2000" b="0" dirty="0">
                <a:solidFill>
                  <a:schemeClr val="tx1">
                    <a:lumMod val="95000"/>
                    <a:lumOff val="5000"/>
                  </a:schemeClr>
                </a:solidFill>
                <a:latin typeface="Times New Roman" panose="02020603050405020304" pitchFamily="18" charset="0"/>
                <a:cs typeface="Times New Roman" panose="02020603050405020304" pitchFamily="18" charset="0"/>
              </a:rPr>
              <a:t>Mechanism through which new employees acquire the necessary knowledge, skills, </a:t>
            </a:r>
            <a:r>
              <a:rPr lang="en-IN" sz="2000" b="0" dirty="0" err="1">
                <a:solidFill>
                  <a:schemeClr val="tx1">
                    <a:lumMod val="95000"/>
                    <a:lumOff val="5000"/>
                  </a:schemeClr>
                </a:solidFill>
                <a:latin typeface="Times New Roman" panose="02020603050405020304" pitchFamily="18" charset="0"/>
                <a:cs typeface="Times New Roman" panose="02020603050405020304" pitchFamily="18" charset="0"/>
              </a:rPr>
              <a:t>behaviors</a:t>
            </a:r>
            <a:r>
              <a:rPr lang="en-IN" sz="2000" b="0" dirty="0">
                <a:solidFill>
                  <a:schemeClr val="tx1">
                    <a:lumMod val="95000"/>
                    <a:lumOff val="5000"/>
                  </a:schemeClr>
                </a:solidFill>
                <a:latin typeface="Times New Roman" panose="02020603050405020304" pitchFamily="18" charset="0"/>
                <a:cs typeface="Times New Roman" panose="02020603050405020304" pitchFamily="18" charset="0"/>
              </a:rPr>
              <a:t>, and relationships to become effective organizational members and insiders</a:t>
            </a:r>
          </a:p>
        </p:txBody>
      </p:sp>
      <p:sp>
        <p:nvSpPr>
          <p:cNvPr id="6" name="TextBox 5">
            <a:extLst>
              <a:ext uri="{FF2B5EF4-FFF2-40B4-BE49-F238E27FC236}">
                <a16:creationId xmlns:a16="http://schemas.microsoft.com/office/drawing/2014/main" id="{D52FD16F-C452-076F-6DCF-98B71E6C274C}"/>
              </a:ext>
            </a:extLst>
          </p:cNvPr>
          <p:cNvSpPr txBox="1"/>
          <p:nvPr/>
        </p:nvSpPr>
        <p:spPr>
          <a:xfrm>
            <a:off x="2127379" y="2875002"/>
            <a:ext cx="1884784" cy="1477328"/>
          </a:xfrm>
          <a:prstGeom prst="rect">
            <a:avLst/>
          </a:prstGeom>
        </p:spPr>
        <p:txBody>
          <a:bodyPr wrap="square" rtlCol="0">
            <a:spAutoFit/>
          </a:bodyPr>
          <a:lstStyle/>
          <a:p>
            <a:pPr algn="ct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What Is Employee </a:t>
            </a: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Onboarding </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84227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84632" y="626986"/>
            <a:ext cx="3657343" cy="1134664"/>
          </a:xfrm>
        </p:spPr>
        <p:txBody>
          <a:bodyPr/>
          <a:lstStyle/>
          <a:p>
            <a:r>
              <a:rPr lang="en-US" sz="3600" b="0" dirty="0">
                <a:solidFill>
                  <a:schemeClr val="tx1">
                    <a:lumMod val="95000"/>
                    <a:lumOff val="5000"/>
                  </a:schemeClr>
                </a:solidFill>
                <a:latin typeface="Times New Roman" panose="02020603050405020304" pitchFamily="18" charset="0"/>
                <a:cs typeface="Times New Roman" panose="02020603050405020304" pitchFamily="18" charset="0"/>
              </a:rPr>
              <a:t>Project Overview </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84632" y="1610525"/>
            <a:ext cx="6578081" cy="4267300"/>
          </a:xfrm>
        </p:spPr>
        <p:txBody>
          <a:bodyPr/>
          <a:lstStyle/>
          <a:p>
            <a:pPr algn="just">
              <a:lnSpc>
                <a:spcPct val="15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Our Employee Onboarding System is designed to revolutionize the way we welcome and integrate new team members</a:t>
            </a:r>
          </a:p>
          <a:p>
            <a:pPr algn="just">
              <a:lnSpc>
                <a:spcPct val="150000"/>
              </a:lnSpc>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Here's why it's crucial :</a:t>
            </a:r>
          </a:p>
          <a:p>
            <a:pPr marL="342900" indent="-342900" algn="just">
              <a:lnSpc>
                <a:spcPct val="150000"/>
              </a:lnSpc>
              <a:buFont typeface="Wingdings" panose="05000000000000000000" pitchFamily="2" charset="2"/>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Smooth Transitions</a:t>
            </a:r>
          </a:p>
          <a:p>
            <a:pPr marL="342900" indent="-342900" algn="just">
              <a:lnSpc>
                <a:spcPct val="150000"/>
              </a:lnSpc>
              <a:buFont typeface="Wingdings" panose="05000000000000000000" pitchFamily="2" charset="2"/>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Enhanced Engagement</a:t>
            </a:r>
          </a:p>
          <a:p>
            <a:pPr marL="342900" indent="-342900" algn="just">
              <a:lnSpc>
                <a:spcPct val="150000"/>
              </a:lnSpc>
              <a:buFont typeface="Wingdings" panose="05000000000000000000" pitchFamily="2" charset="2"/>
              <a:buChar char="§"/>
            </a:pP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Improved Organizational Performance</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sz="1200" dirty="0">
                <a:latin typeface="Times New Roman" panose="02020603050405020304" pitchFamily="18" charset="0"/>
                <a:cs typeface="Times New Roman" panose="02020603050405020304" pitchFamily="18" charset="0"/>
              </a:rPr>
              <a:t>Employee </a:t>
            </a:r>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O</a:t>
            </a:r>
            <a:r>
              <a:rPr lang="en-US" sz="1200" dirty="0">
                <a:latin typeface="Times New Roman" panose="02020603050405020304" pitchFamily="18" charset="0"/>
                <a:cs typeface="Times New Roman" panose="02020603050405020304" pitchFamily="18" charset="0"/>
              </a:rPr>
              <a:t>nboarding System</a:t>
            </a:r>
            <a:endParaRPr lang="en-US" dirty="0"/>
          </a:p>
        </p:txBody>
      </p:sp>
      <p:pic>
        <p:nvPicPr>
          <p:cNvPr id="12" name="Picture Placeholder 11" descr="People around a table on their laptops">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cstate="print">
            <a:extLst>
              <a:ext uri="{28A0092B-C50C-407E-A947-70E740481C1C}">
                <a14:useLocalDpi xmlns:a14="http://schemas.microsoft.com/office/drawing/2010/main"/>
              </a:ext>
            </a:extLst>
          </a:blip>
          <a:srcRect/>
          <a:stretch/>
        </p:blipFill>
        <p:spPr>
          <a:xfrm>
            <a:off x="7799820" y="1194318"/>
            <a:ext cx="4011561" cy="4267300"/>
          </a:xfrm>
        </p:spPr>
      </p:pic>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0527" y="324514"/>
            <a:ext cx="4329404" cy="1115434"/>
          </a:xfrm>
        </p:spPr>
        <p:txBody>
          <a:bodyPr/>
          <a:lstStyle/>
          <a:p>
            <a:r>
              <a:rPr lang="en-US" sz="3600" b="0" dirty="0">
                <a:solidFill>
                  <a:schemeClr val="tx1">
                    <a:lumMod val="95000"/>
                    <a:lumOff val="5000"/>
                  </a:schemeClr>
                </a:solidFill>
                <a:latin typeface="Times New Roman" panose="02020603050405020304" pitchFamily="18" charset="0"/>
                <a:cs typeface="Times New Roman" panose="02020603050405020304" pitchFamily="18" charset="0"/>
              </a:rPr>
              <a:t>Proposed</a:t>
            </a:r>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600" b="0" dirty="0">
                <a:solidFill>
                  <a:schemeClr val="tx1">
                    <a:lumMod val="95000"/>
                    <a:lumOff val="5000"/>
                  </a:schemeClr>
                </a:solidFill>
                <a:latin typeface="Times New Roman" panose="02020603050405020304" pitchFamily="18" charset="0"/>
                <a:cs typeface="Times New Roman" panose="02020603050405020304" pitchFamily="18" charset="0"/>
              </a:rPr>
              <a:t>Statement</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587829" y="6168361"/>
            <a:ext cx="4114800" cy="365125"/>
          </a:xfrm>
        </p:spPr>
        <p:txBody>
          <a:bodyPr/>
          <a:lstStyle/>
          <a:p>
            <a:r>
              <a:rPr lang="en-US" sz="1200" dirty="0">
                <a:latin typeface="Times New Roman" panose="02020603050405020304" pitchFamily="18" charset="0"/>
                <a:cs typeface="Times New Roman" panose="02020603050405020304" pitchFamily="18" charset="0"/>
              </a:rPr>
              <a:t>Employee </a:t>
            </a:r>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O</a:t>
            </a:r>
            <a:r>
              <a:rPr lang="en-US" sz="1200" dirty="0">
                <a:latin typeface="Times New Roman" panose="02020603050405020304" pitchFamily="18" charset="0"/>
                <a:cs typeface="Times New Roman" panose="02020603050405020304" pitchFamily="18" charset="0"/>
              </a:rPr>
              <a:t>nboarding System</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5</a:t>
            </a:fld>
            <a:endParaRPr lang="en-US" altLang="zh-CN" dirty="0"/>
          </a:p>
        </p:txBody>
      </p:sp>
      <p:sp>
        <p:nvSpPr>
          <p:cNvPr id="8" name="TextBox 7">
            <a:extLst>
              <a:ext uri="{FF2B5EF4-FFF2-40B4-BE49-F238E27FC236}">
                <a16:creationId xmlns:a16="http://schemas.microsoft.com/office/drawing/2014/main" id="{567E3918-300B-0D4F-9857-692EC6C00257}"/>
              </a:ext>
            </a:extLst>
          </p:cNvPr>
          <p:cNvSpPr txBox="1"/>
          <p:nvPr/>
        </p:nvSpPr>
        <p:spPr>
          <a:xfrm>
            <a:off x="1096347" y="1985995"/>
            <a:ext cx="7301204" cy="384721"/>
          </a:xfrm>
          <a:prstGeom prst="rect">
            <a:avLst/>
          </a:prstGeom>
        </p:spPr>
        <p:txBody>
          <a:bodyPr wrap="square" rtlCol="0">
            <a:spAutoFit/>
          </a:bodyPr>
          <a:lstStyle/>
          <a:p>
            <a:pPr marL="0" indent="0" algn="ctr">
              <a:lnSpc>
                <a:spcPct val="100000"/>
              </a:lnSpc>
              <a:spcBef>
                <a:spcPts val="0"/>
              </a:spcBef>
              <a:buFontTx/>
              <a:buNone/>
            </a:pPr>
            <a:r>
              <a:rPr lang="en-IN" sz="19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endParaRPr lang="en-IN" sz="1900" dirty="0">
              <a:solidFill>
                <a:prstClr val="white"/>
              </a:solidFill>
              <a:latin typeface="Times New Roman" panose="02020603050405020304" pitchFamily="18" charset="0"/>
              <a:ea typeface="微软雅黑"/>
              <a:cs typeface="Times New Roman" panose="02020603050405020304" pitchFamily="18" charset="0"/>
            </a:endParaRPr>
          </a:p>
        </p:txBody>
      </p:sp>
      <p:sp>
        <p:nvSpPr>
          <p:cNvPr id="16" name="TextBox 15">
            <a:extLst>
              <a:ext uri="{FF2B5EF4-FFF2-40B4-BE49-F238E27FC236}">
                <a16:creationId xmlns:a16="http://schemas.microsoft.com/office/drawing/2014/main" id="{E438F43E-0BE7-76C1-1772-02D192477B74}"/>
              </a:ext>
            </a:extLst>
          </p:cNvPr>
          <p:cNvSpPr txBox="1"/>
          <p:nvPr/>
        </p:nvSpPr>
        <p:spPr>
          <a:xfrm>
            <a:off x="878633" y="1255282"/>
            <a:ext cx="3931298" cy="369332"/>
          </a:xfrm>
          <a:prstGeom prst="rect">
            <a:avLst/>
          </a:prstGeom>
        </p:spPr>
        <p:txBody>
          <a:bodyPr wrap="square" rtlCol="0">
            <a:spAutoFit/>
          </a:bodyPr>
          <a:lstStyle/>
          <a:p>
            <a:pPr marL="0" indent="0" algn="ctr">
              <a:lnSpc>
                <a:spcPct val="100000"/>
              </a:lnSpc>
              <a:spcBef>
                <a:spcPts val="0"/>
              </a:spcBef>
              <a:buFontTx/>
              <a:buNone/>
            </a:pPr>
            <a:r>
              <a:rPr lang="en-IN" sz="1800" dirty="0">
                <a:solidFill>
                  <a:schemeClr val="tx1">
                    <a:lumMod val="95000"/>
                    <a:lumOff val="5000"/>
                  </a:schemeClr>
                </a:solidFill>
                <a:highlight>
                  <a:srgbClr val="FFFF00"/>
                </a:highlight>
                <a:latin typeface="Posterama" panose="020B0504020200020000" pitchFamily="34" charset="0"/>
                <a:ea typeface="微软雅黑"/>
                <a:cs typeface="Posterama" panose="020B0504020200020000" pitchFamily="34" charset="0"/>
              </a:rPr>
              <a:t> </a:t>
            </a:r>
          </a:p>
        </p:txBody>
      </p:sp>
      <p:sp>
        <p:nvSpPr>
          <p:cNvPr id="17" name="TextBox 16">
            <a:extLst>
              <a:ext uri="{FF2B5EF4-FFF2-40B4-BE49-F238E27FC236}">
                <a16:creationId xmlns:a16="http://schemas.microsoft.com/office/drawing/2014/main" id="{E4F4D2CA-56DC-9488-508B-8CFFEC77F8AE}"/>
              </a:ext>
            </a:extLst>
          </p:cNvPr>
          <p:cNvSpPr txBox="1"/>
          <p:nvPr/>
        </p:nvSpPr>
        <p:spPr>
          <a:xfrm>
            <a:off x="29547" y="1258476"/>
            <a:ext cx="2006082" cy="461665"/>
          </a:xfrm>
          <a:prstGeom prst="rect">
            <a:avLst/>
          </a:prstGeom>
        </p:spPr>
        <p:txBody>
          <a:bodyPr wrap="square" rtlCol="0">
            <a:spAutoFit/>
          </a:bodyPr>
          <a:lstStyle/>
          <a:p>
            <a:pPr marL="0" indent="0" algn="ctr">
              <a:lnSpc>
                <a:spcPct val="100000"/>
              </a:lnSpc>
              <a:spcBef>
                <a:spcPts val="0"/>
              </a:spcBef>
              <a:buFontTx/>
              <a:buNone/>
            </a:pPr>
            <a:r>
              <a:rPr lang="en-IN" sz="24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Objective</a:t>
            </a:r>
          </a:p>
        </p:txBody>
      </p:sp>
      <p:sp>
        <p:nvSpPr>
          <p:cNvPr id="19" name="TextBox 18">
            <a:extLst>
              <a:ext uri="{FF2B5EF4-FFF2-40B4-BE49-F238E27FC236}">
                <a16:creationId xmlns:a16="http://schemas.microsoft.com/office/drawing/2014/main" id="{C39C0D30-F202-C0E8-571D-444D4D9B4359}"/>
              </a:ext>
            </a:extLst>
          </p:cNvPr>
          <p:cNvSpPr txBox="1"/>
          <p:nvPr/>
        </p:nvSpPr>
        <p:spPr>
          <a:xfrm>
            <a:off x="480527" y="1806145"/>
            <a:ext cx="10834968" cy="5080622"/>
          </a:xfrm>
          <a:prstGeom prst="rect">
            <a:avLst/>
          </a:prstGeom>
        </p:spPr>
        <p:txBody>
          <a:bodyPr wrap="square" rtlCol="0">
            <a:spAutoFit/>
          </a:bodyPr>
          <a:lstStyle/>
          <a:p>
            <a:pPr marL="0" indent="0" algn="just">
              <a:lnSpc>
                <a:spcPct val="150000"/>
              </a:lnSpc>
              <a:spcBef>
                <a:spcPts val="0"/>
              </a:spcBef>
              <a:buFontTx/>
              <a:buNone/>
            </a:pPr>
            <a:r>
              <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Our project facilitates the seamless transfer of new employee data to the management team, ensuring efficient communication and information flow within the organization.</a:t>
            </a:r>
          </a:p>
          <a:p>
            <a:pPr marL="0" indent="0" algn="just">
              <a:lnSpc>
                <a:spcPct val="150000"/>
              </a:lnSpc>
              <a:spcBef>
                <a:spcPts val="0"/>
              </a:spcBef>
              <a:buFontTx/>
              <a:buNone/>
            </a:pPr>
            <a:endParaRPr lang="en-IN"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
            </a:pPr>
            <a:r>
              <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Personal information, job role, and contact details are captured during new employee onboarding</a:t>
            </a:r>
          </a:p>
          <a:p>
            <a:pPr marL="285750" indent="-285750" algn="just">
              <a:lnSpc>
                <a:spcPct val="150000"/>
              </a:lnSpc>
              <a:spcBef>
                <a:spcPts val="0"/>
              </a:spcBef>
              <a:buFont typeface="Wingdings" panose="05000000000000000000" pitchFamily="2" charset="2"/>
              <a:buChar char="§"/>
            </a:pPr>
            <a:endPar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
            </a:pPr>
            <a:r>
              <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The captured data is securely transmitted to the management team</a:t>
            </a:r>
          </a:p>
          <a:p>
            <a:pPr marL="285750" indent="-285750" algn="just">
              <a:lnSpc>
                <a:spcPct val="150000"/>
              </a:lnSpc>
              <a:spcBef>
                <a:spcPts val="0"/>
              </a:spcBef>
              <a:buFont typeface="Wingdings" panose="05000000000000000000" pitchFamily="2" charset="2"/>
              <a:buChar char="§"/>
            </a:pPr>
            <a:endPar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
            </a:pPr>
            <a:r>
              <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These actions enhance the onboarding experience by ensuring that new employees receive support and resources promptly, facilitating a smooth transition into their roles</a:t>
            </a:r>
          </a:p>
          <a:p>
            <a:pPr marL="0" indent="0" algn="just">
              <a:lnSpc>
                <a:spcPct val="150000"/>
              </a:lnSpc>
              <a:spcBef>
                <a:spcPts val="0"/>
              </a:spcBef>
              <a:buFontTx/>
              <a:buNone/>
            </a:pPr>
            <a:endParaRPr lang="en-US" sz="20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0" indent="0" algn="just">
              <a:lnSpc>
                <a:spcPct val="150000"/>
              </a:lnSpc>
              <a:spcBef>
                <a:spcPts val="0"/>
              </a:spcBef>
              <a:buFontTx/>
              <a:buNone/>
            </a:pPr>
            <a:endParaRPr lang="en-US" dirty="0">
              <a:solidFill>
                <a:schemeClr val="tx1">
                  <a:lumMod val="95000"/>
                  <a:lumOff val="5000"/>
                </a:schemeClr>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6402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EC56F4A6-B88C-D116-EA29-EF5E7502B393}"/>
              </a:ext>
            </a:extLst>
          </p:cNvPr>
          <p:cNvSpPr>
            <a:spLocks noGrp="1"/>
          </p:cNvSpPr>
          <p:nvPr>
            <p:ph type="sldNum" sz="quarter" idx="40"/>
          </p:nvPr>
        </p:nvSpPr>
        <p:spPr/>
        <p:txBody>
          <a:bodyPr/>
          <a:lstStyle/>
          <a:p>
            <a:fld id="{47FEACEE-25B4-4A2D-B147-27296E36371D}" type="slidenum">
              <a:rPr lang="en-US" altLang="zh-CN" smtClean="0"/>
              <a:pPr/>
              <a:t>6</a:t>
            </a:fld>
            <a:endParaRPr lang="en-US" altLang="zh-CN" dirty="0"/>
          </a:p>
        </p:txBody>
      </p:sp>
      <p:sp>
        <p:nvSpPr>
          <p:cNvPr id="13" name="TextBox 12">
            <a:extLst>
              <a:ext uri="{FF2B5EF4-FFF2-40B4-BE49-F238E27FC236}">
                <a16:creationId xmlns:a16="http://schemas.microsoft.com/office/drawing/2014/main" id="{D6B4E1D1-FBB0-7B38-C74A-6F14A7FB0BCF}"/>
              </a:ext>
            </a:extLst>
          </p:cNvPr>
          <p:cNvSpPr txBox="1"/>
          <p:nvPr/>
        </p:nvSpPr>
        <p:spPr>
          <a:xfrm>
            <a:off x="625151" y="615821"/>
            <a:ext cx="7427167" cy="646331"/>
          </a:xfrm>
          <a:prstGeom prst="rect">
            <a:avLst/>
          </a:prstGeom>
        </p:spPr>
        <p:txBody>
          <a:bodyPr wrap="square" rtlCol="0">
            <a:spAutoFit/>
          </a:bodyPr>
          <a:lstStyle/>
          <a:p>
            <a:pPr marL="0" indent="0" algn="ctr">
              <a:lnSpc>
                <a:spcPct val="100000"/>
              </a:lnSpc>
              <a:spcBef>
                <a:spcPts val="0"/>
              </a:spcBef>
              <a:buFontTx/>
              <a:buNone/>
            </a:pPr>
            <a:r>
              <a:rPr lang="en-IN" sz="36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Optimizing Employee Onboarding</a:t>
            </a:r>
          </a:p>
        </p:txBody>
      </p:sp>
      <p:pic>
        <p:nvPicPr>
          <p:cNvPr id="17" name="Picture 16">
            <a:extLst>
              <a:ext uri="{FF2B5EF4-FFF2-40B4-BE49-F238E27FC236}">
                <a16:creationId xmlns:a16="http://schemas.microsoft.com/office/drawing/2014/main" id="{E0C4DC67-B165-92B3-D29F-F9CD049E686F}"/>
              </a:ext>
            </a:extLst>
          </p:cNvPr>
          <p:cNvPicPr>
            <a:picLocks noChangeAspect="1"/>
          </p:cNvPicPr>
          <p:nvPr/>
        </p:nvPicPr>
        <p:blipFill rotWithShape="1">
          <a:blip r:embed="rId2"/>
          <a:srcRect t="4273" r="14219" b="5024"/>
          <a:stretch/>
        </p:blipFill>
        <p:spPr>
          <a:xfrm>
            <a:off x="233263" y="1585915"/>
            <a:ext cx="2920484" cy="5354790"/>
          </a:xfrm>
          <a:prstGeom prst="rect">
            <a:avLst/>
          </a:prstGeom>
        </p:spPr>
      </p:pic>
      <p:sp>
        <p:nvSpPr>
          <p:cNvPr id="18" name="TextBox 17">
            <a:extLst>
              <a:ext uri="{FF2B5EF4-FFF2-40B4-BE49-F238E27FC236}">
                <a16:creationId xmlns:a16="http://schemas.microsoft.com/office/drawing/2014/main" id="{74C85ABF-4CDC-69BD-9BC6-9E0434EE4206}"/>
              </a:ext>
            </a:extLst>
          </p:cNvPr>
          <p:cNvSpPr txBox="1"/>
          <p:nvPr/>
        </p:nvSpPr>
        <p:spPr>
          <a:xfrm>
            <a:off x="4506684" y="2685185"/>
            <a:ext cx="6568751" cy="2246769"/>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
            </a:pPr>
            <a:r>
              <a:rPr lang="en-US" sz="18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Ensuring Completeness of Employee Data</a:t>
            </a:r>
          </a:p>
          <a:p>
            <a:pPr marL="285750" indent="-285750">
              <a:lnSpc>
                <a:spcPct val="100000"/>
              </a:lnSpc>
              <a:spcBef>
                <a:spcPts val="0"/>
              </a:spcBef>
              <a:buFont typeface="Wingdings" panose="05000000000000000000" pitchFamily="2" charset="2"/>
              <a:buChar char="§"/>
            </a:pPr>
            <a:endPar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endParaRPr>
          </a:p>
          <a:p>
            <a:pPr marL="285750" indent="-285750">
              <a:lnSpc>
                <a:spcPct val="100000"/>
              </a:lnSpc>
              <a:spcBef>
                <a:spcPts val="0"/>
              </a:spcBef>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Required Fields Highlight Mandatory Information</a:t>
            </a:r>
          </a:p>
          <a:p>
            <a:pPr marL="285750" indent="-285750">
              <a:lnSpc>
                <a:spcPct val="100000"/>
              </a:lnSpc>
              <a:spcBef>
                <a:spcPts val="0"/>
              </a:spcBef>
              <a:buFont typeface="Wingdings" panose="05000000000000000000" pitchFamily="2" charset="2"/>
              <a:buChar char="§"/>
            </a:pPr>
            <a:endPar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endParaRPr>
          </a:p>
          <a:p>
            <a:pPr marL="285750" indent="-285750">
              <a:lnSpc>
                <a:spcPct val="100000"/>
              </a:lnSpc>
              <a:spcBef>
                <a:spcPts val="0"/>
              </a:spcBef>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Reduced Errors by Preventing Missing Data</a:t>
            </a:r>
          </a:p>
          <a:p>
            <a:pPr marL="285750" indent="-285750">
              <a:lnSpc>
                <a:spcPct val="100000"/>
              </a:lnSpc>
              <a:spcBef>
                <a:spcPts val="0"/>
              </a:spcBef>
              <a:buFont typeface="Wingdings" panose="05000000000000000000" pitchFamily="2" charset="2"/>
              <a:buChar char="§"/>
            </a:pPr>
            <a:endPar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endParaRPr>
          </a:p>
          <a:p>
            <a:pPr marL="285750" indent="-285750">
              <a:lnSpc>
                <a:spcPct val="100000"/>
              </a:lnSpc>
              <a:spcBef>
                <a:spcPts val="0"/>
              </a:spcBef>
              <a:buFont typeface="Wingdings" panose="05000000000000000000" pitchFamily="2" charset="2"/>
              <a:buChar char="§"/>
            </a:pPr>
            <a:r>
              <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Enhancing Onboarding Experience for New Employees</a:t>
            </a:r>
            <a:endParaRPr lang="en-IN"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111736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05882" y="532156"/>
            <a:ext cx="6825342" cy="496580"/>
          </a:xfrm>
        </p:spPr>
        <p:txBody>
          <a:bodyPr/>
          <a:lstStyle/>
          <a:p>
            <a:r>
              <a:rPr lang="en-US" sz="3600" b="0" dirty="0">
                <a:solidFill>
                  <a:schemeClr val="tx1">
                    <a:lumMod val="95000"/>
                    <a:lumOff val="5000"/>
                  </a:schemeClr>
                </a:solidFill>
                <a:latin typeface="Times New Roman" panose="02020603050405020304" pitchFamily="18" charset="0"/>
                <a:cs typeface="Times New Roman" panose="02020603050405020304" pitchFamily="18" charset="0"/>
              </a:rPr>
              <a:t>Data Report for Management Team</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587829" y="6168361"/>
            <a:ext cx="4114800" cy="365125"/>
          </a:xfrm>
        </p:spPr>
        <p:txBody>
          <a:bodyPr/>
          <a:lstStyle/>
          <a:p>
            <a:r>
              <a:rPr lang="en-US" sz="1200" dirty="0">
                <a:latin typeface="Times New Roman" panose="02020603050405020304" pitchFamily="18" charset="0"/>
                <a:cs typeface="Times New Roman" panose="02020603050405020304" pitchFamily="18" charset="0"/>
              </a:rPr>
              <a:t>Employee </a:t>
            </a:r>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O</a:t>
            </a:r>
            <a:r>
              <a:rPr lang="en-US" sz="1200" dirty="0">
                <a:latin typeface="Times New Roman" panose="02020603050405020304" pitchFamily="18" charset="0"/>
                <a:cs typeface="Times New Roman" panose="02020603050405020304" pitchFamily="18" charset="0"/>
              </a:rPr>
              <a:t>nboarding System</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
        <p:nvSpPr>
          <p:cNvPr id="8" name="TextBox 7">
            <a:extLst>
              <a:ext uri="{FF2B5EF4-FFF2-40B4-BE49-F238E27FC236}">
                <a16:creationId xmlns:a16="http://schemas.microsoft.com/office/drawing/2014/main" id="{567E3918-300B-0D4F-9857-692EC6C00257}"/>
              </a:ext>
            </a:extLst>
          </p:cNvPr>
          <p:cNvSpPr txBox="1"/>
          <p:nvPr/>
        </p:nvSpPr>
        <p:spPr>
          <a:xfrm>
            <a:off x="1096347" y="1985995"/>
            <a:ext cx="7301204" cy="384721"/>
          </a:xfrm>
          <a:prstGeom prst="rect">
            <a:avLst/>
          </a:prstGeom>
        </p:spPr>
        <p:txBody>
          <a:bodyPr wrap="square" rtlCol="0">
            <a:spAutoFit/>
          </a:bodyPr>
          <a:lstStyle/>
          <a:p>
            <a:pPr marL="0" indent="0" algn="ctr">
              <a:lnSpc>
                <a:spcPct val="100000"/>
              </a:lnSpc>
              <a:spcBef>
                <a:spcPts val="0"/>
              </a:spcBef>
              <a:buFontTx/>
              <a:buNone/>
            </a:pPr>
            <a:r>
              <a:rPr lang="en-US" sz="19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endParaRPr lang="en-IN" sz="1900" dirty="0">
              <a:solidFill>
                <a:prstClr val="white"/>
              </a:solidFill>
              <a:latin typeface="Times New Roman" panose="02020603050405020304" pitchFamily="18" charset="0"/>
              <a:ea typeface="微软雅黑"/>
              <a:cs typeface="Times New Roman" panose="02020603050405020304" pitchFamily="18" charset="0"/>
            </a:endParaRPr>
          </a:p>
        </p:txBody>
      </p:sp>
      <p:sp>
        <p:nvSpPr>
          <p:cNvPr id="16" name="TextBox 15">
            <a:extLst>
              <a:ext uri="{FF2B5EF4-FFF2-40B4-BE49-F238E27FC236}">
                <a16:creationId xmlns:a16="http://schemas.microsoft.com/office/drawing/2014/main" id="{E438F43E-0BE7-76C1-1772-02D192477B74}"/>
              </a:ext>
            </a:extLst>
          </p:cNvPr>
          <p:cNvSpPr txBox="1"/>
          <p:nvPr/>
        </p:nvSpPr>
        <p:spPr>
          <a:xfrm>
            <a:off x="878633" y="1255282"/>
            <a:ext cx="3931298" cy="369332"/>
          </a:xfrm>
          <a:prstGeom prst="rect">
            <a:avLst/>
          </a:prstGeom>
        </p:spPr>
        <p:txBody>
          <a:bodyPr wrap="square" rtlCol="0">
            <a:spAutoFit/>
          </a:bodyPr>
          <a:lstStyle/>
          <a:p>
            <a:pPr marL="0" indent="0" algn="ctr">
              <a:lnSpc>
                <a:spcPct val="100000"/>
              </a:lnSpc>
              <a:spcBef>
                <a:spcPts val="0"/>
              </a:spcBef>
              <a:buFontTx/>
              <a:buNone/>
            </a:pPr>
            <a:r>
              <a:rPr lang="en-IN" sz="1800" dirty="0">
                <a:solidFill>
                  <a:schemeClr val="tx1">
                    <a:lumMod val="95000"/>
                    <a:lumOff val="5000"/>
                  </a:schemeClr>
                </a:solidFill>
                <a:highlight>
                  <a:srgbClr val="FFFF00"/>
                </a:highlight>
                <a:latin typeface="Posterama" panose="020B0504020200020000" pitchFamily="34" charset="0"/>
                <a:ea typeface="微软雅黑"/>
                <a:cs typeface="Posterama" panose="020B0504020200020000" pitchFamily="34" charset="0"/>
              </a:rPr>
              <a:t> </a:t>
            </a:r>
          </a:p>
        </p:txBody>
      </p:sp>
      <p:sp>
        <p:nvSpPr>
          <p:cNvPr id="19" name="TextBox 18">
            <a:extLst>
              <a:ext uri="{FF2B5EF4-FFF2-40B4-BE49-F238E27FC236}">
                <a16:creationId xmlns:a16="http://schemas.microsoft.com/office/drawing/2014/main" id="{C39C0D30-F202-C0E8-571D-444D4D9B4359}"/>
              </a:ext>
            </a:extLst>
          </p:cNvPr>
          <p:cNvSpPr txBox="1"/>
          <p:nvPr/>
        </p:nvSpPr>
        <p:spPr>
          <a:xfrm>
            <a:off x="480527" y="1806145"/>
            <a:ext cx="10834968" cy="1294970"/>
          </a:xfrm>
          <a:prstGeom prst="rect">
            <a:avLst/>
          </a:prstGeom>
        </p:spPr>
        <p:txBody>
          <a:bodyPr wrap="square" rtlCol="0">
            <a:spAutoFit/>
          </a:bodyPr>
          <a:lstStyle/>
          <a:p>
            <a:pPr marL="0" indent="0" algn="just">
              <a:lnSpc>
                <a:spcPct val="150000"/>
              </a:lnSpc>
              <a:spcBef>
                <a:spcPts val="0"/>
              </a:spcBef>
              <a:buFontTx/>
              <a:buNone/>
            </a:pPr>
            <a:r>
              <a:rPr lang="en-US" sz="18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 </a:t>
            </a:r>
            <a:endParaRPr lang="en-US"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0" indent="0" algn="just">
              <a:lnSpc>
                <a:spcPct val="150000"/>
              </a:lnSpc>
              <a:spcBef>
                <a:spcPts val="0"/>
              </a:spcBef>
              <a:buFontTx/>
              <a:buNone/>
            </a:pPr>
            <a:endParaRPr lang="en-US"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0" indent="0" algn="just">
              <a:lnSpc>
                <a:spcPct val="150000"/>
              </a:lnSpc>
              <a:spcBef>
                <a:spcPts val="0"/>
              </a:spcBef>
              <a:buFontTx/>
              <a:buNone/>
            </a:pPr>
            <a:endParaRPr lang="en-US" dirty="0">
              <a:solidFill>
                <a:schemeClr val="tx1">
                  <a:lumMod val="95000"/>
                  <a:lumOff val="5000"/>
                </a:schemeClr>
              </a:solidFill>
              <a:latin typeface="Posterama" panose="020B0504020200020000" pitchFamily="34" charset="0"/>
              <a:ea typeface="微软雅黑"/>
              <a:cs typeface="Posterama" panose="020B0504020200020000" pitchFamily="34" charset="0"/>
            </a:endParaRPr>
          </a:p>
        </p:txBody>
      </p:sp>
      <p:sp>
        <p:nvSpPr>
          <p:cNvPr id="2" name="TextBox 1">
            <a:extLst>
              <a:ext uri="{FF2B5EF4-FFF2-40B4-BE49-F238E27FC236}">
                <a16:creationId xmlns:a16="http://schemas.microsoft.com/office/drawing/2014/main" id="{6992E653-80A6-DFBF-8FE8-9C4730DBE2C6}"/>
              </a:ext>
            </a:extLst>
          </p:cNvPr>
          <p:cNvSpPr txBox="1"/>
          <p:nvPr/>
        </p:nvSpPr>
        <p:spPr>
          <a:xfrm>
            <a:off x="856083" y="1408485"/>
            <a:ext cx="5115509" cy="3273781"/>
          </a:xfrm>
          <a:prstGeom prst="rect">
            <a:avLst/>
          </a:prstGeom>
        </p:spPr>
        <p:txBody>
          <a:bodyPr wrap="square" rtlCol="0">
            <a:spAutoFit/>
          </a:bodyPr>
          <a:lstStyle/>
          <a:p>
            <a:pPr marL="0" indent="0" algn="just">
              <a:lnSpc>
                <a:spcPct val="150000"/>
              </a:lnSpc>
              <a:spcBef>
                <a:spcPts val="0"/>
              </a:spcBef>
              <a:buFontTx/>
              <a:buNone/>
            </a:pPr>
            <a:r>
              <a:rPr lang="en-US" sz="20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Upon onboarding, new employee data entered into the website is efficiently relayed to the management team via email, facilitating prompt access to essential information. This streamlined process promotes effective communication and informed decision-making throughout the onboarding journey.</a:t>
            </a:r>
            <a:r>
              <a:rPr lang="en-US" sz="2000" dirty="0">
                <a:solidFill>
                  <a:prstClr val="white"/>
                </a:solidFill>
                <a:latin typeface="Posterama" panose="020B0504020200020000" pitchFamily="34" charset="0"/>
                <a:ea typeface="微软雅黑"/>
                <a:cs typeface="Posterama" panose="020B0504020200020000" pitchFamily="34" charset="0"/>
              </a:rPr>
              <a:t>.</a:t>
            </a:r>
            <a:endParaRPr lang="en-IN" sz="2000" dirty="0">
              <a:solidFill>
                <a:prstClr val="white"/>
              </a:solidFill>
              <a:latin typeface="Posterama" panose="020B0504020200020000" pitchFamily="34" charset="0"/>
              <a:ea typeface="微软雅黑"/>
              <a:cs typeface="Posterama" panose="020B0504020200020000" pitchFamily="34" charset="0"/>
            </a:endParaRPr>
          </a:p>
        </p:txBody>
      </p:sp>
      <p:pic>
        <p:nvPicPr>
          <p:cNvPr id="6" name="Picture 5">
            <a:extLst>
              <a:ext uri="{FF2B5EF4-FFF2-40B4-BE49-F238E27FC236}">
                <a16:creationId xmlns:a16="http://schemas.microsoft.com/office/drawing/2014/main" id="{49C26AD7-CD0D-2AAC-94DE-080FCCB35142}"/>
              </a:ext>
            </a:extLst>
          </p:cNvPr>
          <p:cNvPicPr>
            <a:picLocks noChangeAspect="1"/>
          </p:cNvPicPr>
          <p:nvPr/>
        </p:nvPicPr>
        <p:blipFill rotWithShape="1">
          <a:blip r:embed="rId3"/>
          <a:srcRect t="14246" b="19214"/>
          <a:stretch/>
        </p:blipFill>
        <p:spPr>
          <a:xfrm>
            <a:off x="6778187" y="1098764"/>
            <a:ext cx="4114799" cy="5484281"/>
          </a:xfrm>
          <a:prstGeom prst="rect">
            <a:avLst/>
          </a:prstGeom>
        </p:spPr>
      </p:pic>
    </p:spTree>
    <p:extLst>
      <p:ext uri="{BB962C8B-B14F-4D97-AF65-F5344CB8AC3E}">
        <p14:creationId xmlns:p14="http://schemas.microsoft.com/office/powerpoint/2010/main" val="3440584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a:xfrm>
            <a:off x="480527" y="172370"/>
            <a:ext cx="3931298" cy="985775"/>
          </a:xfrm>
        </p:spPr>
        <p:txBody>
          <a:bodyPr/>
          <a:lstStyle/>
          <a:p>
            <a:r>
              <a:rPr lang="en-US" sz="3600" b="0" dirty="0">
                <a:solidFill>
                  <a:schemeClr val="tx1">
                    <a:lumMod val="95000"/>
                    <a:lumOff val="5000"/>
                  </a:schemeClr>
                </a:solidFill>
                <a:latin typeface="Times New Roman" panose="02020603050405020304" pitchFamily="18" charset="0"/>
                <a:cs typeface="Times New Roman" panose="02020603050405020304" pitchFamily="18" charset="0"/>
              </a:rPr>
              <a:t> Technology Used</a:t>
            </a:r>
          </a:p>
        </p:txBody>
      </p:sp>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a:xfrm>
            <a:off x="587829" y="6168361"/>
            <a:ext cx="4114800" cy="365125"/>
          </a:xfrm>
        </p:spPr>
        <p:txBody>
          <a:bodyPr/>
          <a:lstStyle/>
          <a:p>
            <a:r>
              <a:rPr lang="en-US" sz="1200" dirty="0">
                <a:latin typeface="Times New Roman" panose="02020603050405020304" pitchFamily="18" charset="0"/>
                <a:cs typeface="Times New Roman" panose="02020603050405020304" pitchFamily="18" charset="0"/>
              </a:rPr>
              <a:t>Employee </a:t>
            </a:r>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O</a:t>
            </a:r>
            <a:r>
              <a:rPr lang="en-US" sz="1200" dirty="0">
                <a:latin typeface="Times New Roman" panose="02020603050405020304" pitchFamily="18" charset="0"/>
                <a:cs typeface="Times New Roman" panose="02020603050405020304" pitchFamily="18" charset="0"/>
              </a:rPr>
              <a:t>nboarding System</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8</a:t>
            </a:fld>
            <a:endParaRPr lang="en-US" altLang="zh-CN" dirty="0"/>
          </a:p>
        </p:txBody>
      </p:sp>
      <p:sp>
        <p:nvSpPr>
          <p:cNvPr id="8" name="TextBox 7">
            <a:extLst>
              <a:ext uri="{FF2B5EF4-FFF2-40B4-BE49-F238E27FC236}">
                <a16:creationId xmlns:a16="http://schemas.microsoft.com/office/drawing/2014/main" id="{567E3918-300B-0D4F-9857-692EC6C00257}"/>
              </a:ext>
            </a:extLst>
          </p:cNvPr>
          <p:cNvSpPr txBox="1"/>
          <p:nvPr/>
        </p:nvSpPr>
        <p:spPr>
          <a:xfrm>
            <a:off x="1096347" y="1985995"/>
            <a:ext cx="7301204" cy="400110"/>
          </a:xfrm>
          <a:prstGeom prst="rect">
            <a:avLst/>
          </a:prstGeom>
        </p:spPr>
        <p:txBody>
          <a:bodyPr wrap="square" rtlCol="0">
            <a:spAutoFit/>
          </a:bodyPr>
          <a:lstStyle/>
          <a:p>
            <a:pPr marL="0" indent="0" algn="ctr">
              <a:lnSpc>
                <a:spcPct val="100000"/>
              </a:lnSpc>
              <a:spcBef>
                <a:spcPts val="0"/>
              </a:spcBef>
              <a:buFontTx/>
              <a:buNone/>
            </a:pPr>
            <a:r>
              <a:rPr lang="en-US" sz="2000" b="1" dirty="0">
                <a:solidFill>
                  <a:srgbClr val="0D0D0D"/>
                </a:solidFill>
                <a:highlight>
                  <a:srgbClr val="FFFFFF"/>
                </a:highlight>
                <a:latin typeface="Söhne"/>
                <a:ea typeface="微软雅黑"/>
                <a:cs typeface="Times New Roman" panose="02020603050405020304" pitchFamily="18" charset="0"/>
              </a:rPr>
              <a:t> </a:t>
            </a:r>
            <a:endParaRPr lang="en-IN" sz="1900" dirty="0">
              <a:solidFill>
                <a:prstClr val="white"/>
              </a:solidFill>
              <a:latin typeface="Times New Roman" panose="02020603050405020304" pitchFamily="18" charset="0"/>
              <a:ea typeface="微软雅黑"/>
              <a:cs typeface="Times New Roman" panose="02020603050405020304" pitchFamily="18" charset="0"/>
            </a:endParaRPr>
          </a:p>
        </p:txBody>
      </p:sp>
      <p:sp>
        <p:nvSpPr>
          <p:cNvPr id="16" name="TextBox 15">
            <a:extLst>
              <a:ext uri="{FF2B5EF4-FFF2-40B4-BE49-F238E27FC236}">
                <a16:creationId xmlns:a16="http://schemas.microsoft.com/office/drawing/2014/main" id="{E438F43E-0BE7-76C1-1772-02D192477B74}"/>
              </a:ext>
            </a:extLst>
          </p:cNvPr>
          <p:cNvSpPr txBox="1"/>
          <p:nvPr/>
        </p:nvSpPr>
        <p:spPr>
          <a:xfrm>
            <a:off x="878633" y="1255282"/>
            <a:ext cx="3931298" cy="369332"/>
          </a:xfrm>
          <a:prstGeom prst="rect">
            <a:avLst/>
          </a:prstGeom>
        </p:spPr>
        <p:txBody>
          <a:bodyPr wrap="square" rtlCol="0">
            <a:spAutoFit/>
          </a:bodyPr>
          <a:lstStyle/>
          <a:p>
            <a:pPr marL="0" indent="0" algn="ctr">
              <a:lnSpc>
                <a:spcPct val="100000"/>
              </a:lnSpc>
              <a:spcBef>
                <a:spcPts val="0"/>
              </a:spcBef>
              <a:buFontTx/>
              <a:buNone/>
            </a:pPr>
            <a:r>
              <a:rPr lang="en-IN" sz="1800" dirty="0">
                <a:solidFill>
                  <a:schemeClr val="tx1">
                    <a:lumMod val="95000"/>
                    <a:lumOff val="5000"/>
                  </a:schemeClr>
                </a:solidFill>
                <a:highlight>
                  <a:srgbClr val="FFFF00"/>
                </a:highlight>
                <a:latin typeface="Posterama" panose="020B0504020200020000" pitchFamily="34" charset="0"/>
                <a:ea typeface="微软雅黑"/>
                <a:cs typeface="Posterama" panose="020B0504020200020000" pitchFamily="34" charset="0"/>
              </a:rPr>
              <a:t> </a:t>
            </a:r>
          </a:p>
        </p:txBody>
      </p:sp>
      <p:sp>
        <p:nvSpPr>
          <p:cNvPr id="19" name="TextBox 18">
            <a:extLst>
              <a:ext uri="{FF2B5EF4-FFF2-40B4-BE49-F238E27FC236}">
                <a16:creationId xmlns:a16="http://schemas.microsoft.com/office/drawing/2014/main" id="{C39C0D30-F202-C0E8-571D-444D4D9B4359}"/>
              </a:ext>
            </a:extLst>
          </p:cNvPr>
          <p:cNvSpPr txBox="1"/>
          <p:nvPr/>
        </p:nvSpPr>
        <p:spPr>
          <a:xfrm>
            <a:off x="480527" y="1806145"/>
            <a:ext cx="10834968" cy="1294970"/>
          </a:xfrm>
          <a:prstGeom prst="rect">
            <a:avLst/>
          </a:prstGeom>
        </p:spPr>
        <p:txBody>
          <a:bodyPr wrap="square" rtlCol="0">
            <a:spAutoFit/>
          </a:bodyPr>
          <a:lstStyle/>
          <a:p>
            <a:pPr marL="0" indent="0" algn="just">
              <a:lnSpc>
                <a:spcPct val="150000"/>
              </a:lnSpc>
              <a:spcBef>
                <a:spcPts val="0"/>
              </a:spcBef>
              <a:buFontTx/>
              <a:buNone/>
            </a:pPr>
            <a:r>
              <a:rPr lang="en-US" sz="18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 </a:t>
            </a:r>
            <a:endParaRPr lang="en-US"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0" indent="0" algn="just">
              <a:lnSpc>
                <a:spcPct val="150000"/>
              </a:lnSpc>
              <a:spcBef>
                <a:spcPts val="0"/>
              </a:spcBef>
              <a:buFontTx/>
              <a:buNone/>
            </a:pPr>
            <a:endParaRPr lang="en-US"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a:p>
            <a:pPr marL="0" indent="0" algn="just">
              <a:lnSpc>
                <a:spcPct val="150000"/>
              </a:lnSpc>
              <a:spcBef>
                <a:spcPts val="0"/>
              </a:spcBef>
              <a:buFontTx/>
              <a:buNone/>
            </a:pPr>
            <a:endParaRPr lang="en-US" dirty="0">
              <a:solidFill>
                <a:schemeClr val="tx1">
                  <a:lumMod val="95000"/>
                  <a:lumOff val="5000"/>
                </a:schemeClr>
              </a:solidFill>
              <a:latin typeface="Posterama" panose="020B0504020200020000" pitchFamily="34" charset="0"/>
              <a:ea typeface="微软雅黑"/>
              <a:cs typeface="Posterama" panose="020B0504020200020000" pitchFamily="34" charset="0"/>
            </a:endParaRPr>
          </a:p>
        </p:txBody>
      </p:sp>
      <p:sp>
        <p:nvSpPr>
          <p:cNvPr id="2" name="TextBox 1">
            <a:extLst>
              <a:ext uri="{FF2B5EF4-FFF2-40B4-BE49-F238E27FC236}">
                <a16:creationId xmlns:a16="http://schemas.microsoft.com/office/drawing/2014/main" id="{490546BF-F9D3-0264-A4D6-AAE1D4587A33}"/>
              </a:ext>
            </a:extLst>
          </p:cNvPr>
          <p:cNvSpPr txBox="1"/>
          <p:nvPr/>
        </p:nvSpPr>
        <p:spPr>
          <a:xfrm>
            <a:off x="626707" y="1158145"/>
            <a:ext cx="11280711" cy="5405582"/>
          </a:xfrm>
          <a:prstGeom prst="rect">
            <a:avLst/>
          </a:prstGeom>
        </p:spPr>
        <p:txBody>
          <a:bodyPr wrap="square" rtlCol="0">
            <a:spAutoFit/>
          </a:bodyPr>
          <a:lstStyle/>
          <a:p>
            <a:pPr marL="0" indent="0">
              <a:lnSpc>
                <a:spcPct val="100000"/>
              </a:lnSpc>
              <a:spcBef>
                <a:spcPts val="0"/>
              </a:spcBef>
              <a:buFontTx/>
              <a:buNone/>
            </a:pPr>
            <a:r>
              <a:rPr lang="en-IN" sz="19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HTML(Hyper Text Markup Language)</a:t>
            </a:r>
          </a:p>
          <a:p>
            <a:pPr marL="0" indent="0">
              <a:lnSpc>
                <a:spcPct val="100000"/>
              </a:lnSpc>
              <a:spcBef>
                <a:spcPts val="0"/>
              </a:spcBef>
              <a:buFontTx/>
              <a:buNone/>
            </a:pPr>
            <a:endParaRPr lang="en-IN" sz="1900" dirty="0">
              <a:solidFill>
                <a:schemeClr val="tx1">
                  <a:lumMod val="95000"/>
                  <a:lumOff val="5000"/>
                </a:schemeClr>
              </a:solidFill>
              <a:latin typeface="Times New Roman" panose="02020603050405020304" pitchFamily="18" charset="0"/>
              <a:ea typeface="微软雅黑"/>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
            </a:pPr>
            <a:r>
              <a:rPr lang="en-US" sz="19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HTML is a foundational language used for structuring and presenting content on the web, employing tags to define elements such as headings, paragraphs, links, and images.</a:t>
            </a:r>
          </a:p>
          <a:p>
            <a:pPr algn="just">
              <a:lnSpc>
                <a:spcPct val="150000"/>
              </a:lnSpc>
              <a:spcBef>
                <a:spcPts val="0"/>
              </a:spcBef>
            </a:pPr>
            <a:r>
              <a:rPr lang="en-US" sz="1900" dirty="0">
                <a:solidFill>
                  <a:schemeClr val="tx1">
                    <a:lumMod val="95000"/>
                    <a:lumOff val="5000"/>
                  </a:schemeClr>
                </a:solidFill>
                <a:latin typeface="Times New Roman" panose="02020603050405020304" pitchFamily="18" charset="0"/>
                <a:ea typeface="微软雅黑"/>
                <a:cs typeface="Times New Roman" panose="02020603050405020304" pitchFamily="18" charset="0"/>
              </a:rPr>
              <a:t>CSS(Cascading Style Sheets)</a:t>
            </a:r>
          </a:p>
          <a:p>
            <a:pPr marL="285750" indent="-285750" algn="just">
              <a:lnSpc>
                <a:spcPct val="150000"/>
              </a:lnSpc>
              <a:spcBef>
                <a:spcPts val="0"/>
              </a:spcBef>
              <a:buFont typeface="Wingdings" panose="05000000000000000000" pitchFamily="2" charset="2"/>
              <a:buChar char="§"/>
            </a:pPr>
            <a:r>
              <a:rPr lang="en-US" sz="19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CSS is a styling language used to control the presentation and layout of HTML documents, allowing designers to specify aspects like colors, fonts, spacing, and positioning to enhance the visual appearance of web pages.</a:t>
            </a:r>
          </a:p>
          <a:p>
            <a:pPr algn="just">
              <a:lnSpc>
                <a:spcPct val="150000"/>
              </a:lnSpc>
              <a:spcBef>
                <a:spcPts val="0"/>
              </a:spcBef>
            </a:pPr>
            <a:r>
              <a:rPr lang="en-US" sz="19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JS(Java Script)</a:t>
            </a:r>
          </a:p>
          <a:p>
            <a:pPr marL="285750" indent="-285750" algn="just">
              <a:lnSpc>
                <a:spcPct val="150000"/>
              </a:lnSpc>
              <a:spcBef>
                <a:spcPts val="0"/>
              </a:spcBef>
              <a:buFont typeface="Wingdings" panose="05000000000000000000" pitchFamily="2" charset="2"/>
              <a:buChar char="§"/>
            </a:pPr>
            <a:r>
              <a:rPr lang="en-US" sz="19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rPr>
              <a:t>JavaScript (is a versatile programming language primarily used for adding interactivity and functionality to web pages, enabling developers to create dynamic content, handle user interactions, and manipulate HTML elements in real-time.</a:t>
            </a:r>
          </a:p>
          <a:p>
            <a:pPr marL="285750" indent="-285750" algn="just">
              <a:lnSpc>
                <a:spcPct val="150000"/>
              </a:lnSpc>
              <a:spcBef>
                <a:spcPts val="0"/>
              </a:spcBef>
              <a:buFont typeface="Wingdings" panose="05000000000000000000" pitchFamily="2" charset="2"/>
              <a:buChar char="§"/>
            </a:pPr>
            <a:endParaRPr lang="en-US" sz="1800" dirty="0">
              <a:solidFill>
                <a:schemeClr val="tx1">
                  <a:lumMod val="95000"/>
                  <a:lumOff val="5000"/>
                </a:schemeClr>
              </a:solidFill>
              <a:latin typeface="Times New Roman" panose="02020603050405020304" pitchFamily="18" charset="0"/>
              <a:ea typeface="微软雅黑"/>
              <a:cs typeface="Times New Roman" panose="02020603050405020304" pitchFamily="18" charset="0"/>
            </a:endParaRPr>
          </a:p>
          <a:p>
            <a:pPr marL="0" indent="0" algn="just">
              <a:lnSpc>
                <a:spcPct val="150000"/>
              </a:lnSpc>
              <a:spcBef>
                <a:spcPts val="0"/>
              </a:spcBef>
              <a:buFontTx/>
              <a:buNone/>
            </a:pPr>
            <a:endParaRPr lang="en-IN" sz="1800" dirty="0">
              <a:solidFill>
                <a:schemeClr val="tx1">
                  <a:lumMod val="85000"/>
                  <a:lumOff val="15000"/>
                </a:schemeClr>
              </a:solidFill>
              <a:latin typeface="Times New Roman" panose="02020603050405020304" pitchFamily="18" charset="0"/>
              <a:ea typeface="微软雅黑"/>
              <a:cs typeface="Times New Roman" panose="02020603050405020304" pitchFamily="18" charset="0"/>
            </a:endParaRPr>
          </a:p>
        </p:txBody>
      </p:sp>
      <p:pic>
        <p:nvPicPr>
          <p:cNvPr id="1030" name="Picture 6" descr="HTML - Wikipedia">
            <a:extLst>
              <a:ext uri="{FF2B5EF4-FFF2-40B4-BE49-F238E27FC236}">
                <a16:creationId xmlns:a16="http://schemas.microsoft.com/office/drawing/2014/main" id="{5C99A7D3-883B-389B-A485-45058D9BD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833" y="1226460"/>
            <a:ext cx="426976" cy="4269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SS logo and symbol, meaning, history, PNG">
            <a:extLst>
              <a:ext uri="{FF2B5EF4-FFF2-40B4-BE49-F238E27FC236}">
                <a16:creationId xmlns:a16="http://schemas.microsoft.com/office/drawing/2014/main" id="{9B5FD03A-05CA-B2A9-2770-BDE5C5016A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318" y="2684968"/>
            <a:ext cx="436693" cy="4089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A9F1A5F-714A-02F3-F44E-8683B90668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6175" y="4074817"/>
            <a:ext cx="400002" cy="408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64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569337"/>
            <a:ext cx="10515600" cy="1325563"/>
          </a:xfrm>
        </p:spPr>
        <p:txBody>
          <a:bodyPr/>
          <a:lstStyle/>
          <a:p>
            <a:r>
              <a:rPr lang="en-US" sz="3600" dirty="0">
                <a:latin typeface="Times New Roman" panose="02020603050405020304" pitchFamily="18" charset="0"/>
                <a:cs typeface="Times New Roman" panose="02020603050405020304" pitchFamily="18" charset="0"/>
              </a:rPr>
              <a:t>Meet Our Team</a:t>
            </a:r>
          </a:p>
        </p:txBody>
      </p:sp>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p:txBody>
          <a:bodyPr/>
          <a:lstStyle/>
          <a:p>
            <a:r>
              <a:rPr lang="en-US" dirty="0"/>
              <a:t> </a:t>
            </a:r>
          </a:p>
        </p:txBody>
      </p:sp>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p:txBody>
          <a:bodyPr/>
          <a:lstStyle/>
          <a:p>
            <a:r>
              <a:rPr lang="en-US" dirty="0" err="1">
                <a:latin typeface="Times New Roman" panose="02020603050405020304" pitchFamily="18" charset="0"/>
                <a:cs typeface="Times New Roman" panose="02020603050405020304" pitchFamily="18" charset="0"/>
              </a:rPr>
              <a:t>Jakker</a:t>
            </a:r>
            <a:r>
              <a:rPr lang="en-US" dirty="0">
                <a:latin typeface="Times New Roman" panose="02020603050405020304" pitchFamily="18" charset="0"/>
                <a:cs typeface="Times New Roman" panose="02020603050405020304" pitchFamily="18" charset="0"/>
              </a:rPr>
              <a:t> Noor</a:t>
            </a:r>
          </a:p>
        </p:txBody>
      </p:sp>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6055283" y="4847157"/>
            <a:ext cx="2580057" cy="423531"/>
          </a:xfrm>
        </p:spPr>
        <p:txBody>
          <a:bodyPr/>
          <a:lstStyle/>
          <a:p>
            <a:r>
              <a:rPr lang="en-US" dirty="0">
                <a:latin typeface="Times New Roman" panose="02020603050405020304" pitchFamily="18" charset="0"/>
                <a:cs typeface="Times New Roman" panose="02020603050405020304" pitchFamily="18" charset="0"/>
              </a:rPr>
              <a:t>Simhadri Patapanthula</a:t>
            </a:r>
          </a:p>
        </p:txBody>
      </p:sp>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p:txBody>
          <a:bodyPr/>
          <a:lstStyle/>
          <a:p>
            <a:r>
              <a:rPr lang="en-US" dirty="0"/>
              <a:t> </a:t>
            </a:r>
          </a:p>
        </p:txBody>
      </p:sp>
      <p:sp>
        <p:nvSpPr>
          <p:cNvPr id="30" name="Text Placeholder 29">
            <a:extLst>
              <a:ext uri="{FF2B5EF4-FFF2-40B4-BE49-F238E27FC236}">
                <a16:creationId xmlns:a16="http://schemas.microsoft.com/office/drawing/2014/main" id="{78DDF0BA-462B-C044-14AF-F2FD2BFBAE3B}"/>
              </a:ext>
            </a:extLst>
          </p:cNvPr>
          <p:cNvSpPr>
            <a:spLocks noGrp="1"/>
          </p:cNvSpPr>
          <p:nvPr>
            <p:ph type="body" sz="quarter" idx="57"/>
          </p:nvPr>
        </p:nvSpPr>
        <p:spPr/>
        <p:txBody>
          <a:bodyPr/>
          <a:lstStyle/>
          <a:p>
            <a:r>
              <a:rPr lang="en-US" dirty="0"/>
              <a:t> </a:t>
            </a:r>
          </a:p>
        </p:txBody>
      </p:sp>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p:txBody>
          <a:bodyPr/>
          <a:lstStyle/>
          <a:p>
            <a:r>
              <a:rPr lang="en-US" sz="1200" dirty="0">
                <a:latin typeface="Times New Roman" panose="02020603050405020304" pitchFamily="18" charset="0"/>
                <a:cs typeface="Times New Roman" panose="02020603050405020304" pitchFamily="18" charset="0"/>
              </a:rPr>
              <a:t>Employee </a:t>
            </a:r>
            <a:r>
              <a:rPr lang="en-US" sz="1200" dirty="0">
                <a:solidFill>
                  <a:schemeClr val="tx1">
                    <a:lumMod val="85000"/>
                    <a:lumOff val="15000"/>
                  </a:schemeClr>
                </a:solidFill>
                <a:latin typeface="Times New Roman" panose="02020603050405020304" pitchFamily="18" charset="0"/>
                <a:cs typeface="Times New Roman" panose="02020603050405020304" pitchFamily="18" charset="0"/>
              </a:rPr>
              <a:t>O</a:t>
            </a:r>
            <a:r>
              <a:rPr lang="en-US" sz="1200" dirty="0">
                <a:latin typeface="Times New Roman" panose="02020603050405020304" pitchFamily="18" charset="0"/>
                <a:cs typeface="Times New Roman" panose="02020603050405020304" pitchFamily="18" charset="0"/>
              </a:rPr>
              <a:t>nboarding System</a:t>
            </a:r>
            <a:endParaRPr lang="en-US" dirty="0"/>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9</a:t>
            </a:fld>
            <a:endParaRPr lang="en-US" altLang="zh-CN" dirty="0"/>
          </a:p>
        </p:txBody>
      </p:sp>
      <p:pic>
        <p:nvPicPr>
          <p:cNvPr id="14" name="Picture Placeholder 13">
            <a:extLst>
              <a:ext uri="{FF2B5EF4-FFF2-40B4-BE49-F238E27FC236}">
                <a16:creationId xmlns:a16="http://schemas.microsoft.com/office/drawing/2014/main" id="{0B7D8AC2-0066-1DD3-ED0D-8A79DC31E63B}"/>
              </a:ext>
            </a:extLst>
          </p:cNvPr>
          <p:cNvPicPr>
            <a:picLocks noGrp="1" noChangeAspect="1"/>
          </p:cNvPicPr>
          <p:nvPr>
            <p:ph type="pic" sz="quarter" idx="49"/>
          </p:nvPr>
        </p:nvPicPr>
        <p:blipFill rotWithShape="1">
          <a:blip r:embed="rId3"/>
          <a:srcRect l="-7355" t="-4860" r="2469" b="19487"/>
          <a:stretch/>
        </p:blipFill>
        <p:spPr>
          <a:xfrm>
            <a:off x="5973291" y="2727745"/>
            <a:ext cx="2483793" cy="2102177"/>
          </a:xfrm>
        </p:spPr>
      </p:pic>
      <p:pic>
        <p:nvPicPr>
          <p:cNvPr id="20" name="Picture Placeholder 19">
            <a:extLst>
              <a:ext uri="{FF2B5EF4-FFF2-40B4-BE49-F238E27FC236}">
                <a16:creationId xmlns:a16="http://schemas.microsoft.com/office/drawing/2014/main" id="{A03DAB96-FD2D-5CB9-B3EF-17FB023A7344}"/>
              </a:ext>
            </a:extLst>
          </p:cNvPr>
          <p:cNvPicPr>
            <a:picLocks noGrp="1" noChangeAspect="1"/>
          </p:cNvPicPr>
          <p:nvPr>
            <p:ph type="pic" sz="quarter" idx="50"/>
          </p:nvPr>
        </p:nvPicPr>
        <p:blipFill rotWithShape="1">
          <a:blip r:embed="rId4"/>
          <a:srcRect l="860" t="154" r="-860" b="23616"/>
          <a:stretch/>
        </p:blipFill>
        <p:spPr>
          <a:xfrm>
            <a:off x="3606329" y="1999669"/>
            <a:ext cx="2366962" cy="2103438"/>
          </a:xfrm>
        </p:spPr>
      </p:pic>
      <p:sp>
        <p:nvSpPr>
          <p:cNvPr id="4" name="TextBox 3">
            <a:extLst>
              <a:ext uri="{FF2B5EF4-FFF2-40B4-BE49-F238E27FC236}">
                <a16:creationId xmlns:a16="http://schemas.microsoft.com/office/drawing/2014/main" id="{CBF817DD-E4AC-1EDF-2BC2-E21A36509C81}"/>
              </a:ext>
            </a:extLst>
          </p:cNvPr>
          <p:cNvSpPr txBox="1"/>
          <p:nvPr/>
        </p:nvSpPr>
        <p:spPr>
          <a:xfrm>
            <a:off x="6825400" y="5233345"/>
            <a:ext cx="779573" cy="307777"/>
          </a:xfrm>
          <a:prstGeom prst="rect">
            <a:avLst/>
          </a:prstGeom>
        </p:spPr>
        <p:txBody>
          <a:bodyPr wrap="square" rtlCol="0">
            <a:spAutoFit/>
          </a:bodyPr>
          <a:lstStyle/>
          <a:p>
            <a:pPr marL="0" indent="0" algn="ctr">
              <a:lnSpc>
                <a:spcPct val="100000"/>
              </a:lnSpc>
              <a:spcBef>
                <a:spcPts val="0"/>
              </a:spcBef>
              <a:buFontTx/>
              <a:buNone/>
            </a:pPr>
            <a:r>
              <a:rPr lang="en-US" sz="1400" dirty="0">
                <a:solidFill>
                  <a:schemeClr val="tx1">
                    <a:lumMod val="75000"/>
                    <a:lumOff val="25000"/>
                  </a:schemeClr>
                </a:solidFill>
                <a:latin typeface="Posterama" panose="020B0504020200020000" pitchFamily="34" charset="0"/>
                <a:ea typeface="微软雅黑"/>
                <a:cs typeface="Posterama" panose="020B0504020200020000" pitchFamily="34" charset="0"/>
              </a:rPr>
              <a:t>ECE</a:t>
            </a:r>
            <a:endParaRPr lang="en-IN" sz="1400" dirty="0">
              <a:solidFill>
                <a:schemeClr val="tx1">
                  <a:lumMod val="75000"/>
                  <a:lumOff val="25000"/>
                </a:schemeClr>
              </a:solidFill>
              <a:latin typeface="Posterama" panose="020B0504020200020000" pitchFamily="34" charset="0"/>
              <a:ea typeface="微软雅黑"/>
              <a:cs typeface="Posterama" panose="020B0504020200020000" pitchFamily="34" charset="0"/>
            </a:endParaRPr>
          </a:p>
        </p:txBody>
      </p:sp>
      <p:sp>
        <p:nvSpPr>
          <p:cNvPr id="5" name="TextBox 4">
            <a:extLst>
              <a:ext uri="{FF2B5EF4-FFF2-40B4-BE49-F238E27FC236}">
                <a16:creationId xmlns:a16="http://schemas.microsoft.com/office/drawing/2014/main" id="{F78FA567-4FBE-7520-9941-59A9A63CF5F6}"/>
              </a:ext>
            </a:extLst>
          </p:cNvPr>
          <p:cNvSpPr txBox="1"/>
          <p:nvPr/>
        </p:nvSpPr>
        <p:spPr>
          <a:xfrm>
            <a:off x="4478695" y="4552231"/>
            <a:ext cx="513184" cy="307777"/>
          </a:xfrm>
          <a:prstGeom prst="rect">
            <a:avLst/>
          </a:prstGeom>
        </p:spPr>
        <p:txBody>
          <a:bodyPr wrap="square" rtlCol="0">
            <a:spAutoFit/>
          </a:bodyPr>
          <a:lstStyle/>
          <a:p>
            <a:pPr marL="0" indent="0" algn="ctr">
              <a:lnSpc>
                <a:spcPct val="100000"/>
              </a:lnSpc>
              <a:spcBef>
                <a:spcPts val="0"/>
              </a:spcBef>
              <a:buFontTx/>
              <a:buNone/>
            </a:pPr>
            <a:r>
              <a:rPr lang="en-US" sz="1400" dirty="0">
                <a:solidFill>
                  <a:schemeClr val="tx1">
                    <a:lumMod val="75000"/>
                    <a:lumOff val="25000"/>
                  </a:schemeClr>
                </a:solidFill>
                <a:latin typeface="Posterama" panose="020B0504020200020000" pitchFamily="34" charset="0"/>
                <a:ea typeface="微软雅黑"/>
                <a:cs typeface="Posterama" panose="020B0504020200020000" pitchFamily="34" charset="0"/>
              </a:rPr>
              <a:t>ECE</a:t>
            </a:r>
            <a:endParaRPr lang="en-IN" sz="1400" dirty="0">
              <a:solidFill>
                <a:schemeClr val="tx1">
                  <a:lumMod val="75000"/>
                  <a:lumOff val="25000"/>
                </a:schemeClr>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107888131"/>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458</TotalTime>
  <Words>493</Words>
  <Application>Microsoft Office PowerPoint</Application>
  <PresentationFormat>Widescreen</PresentationFormat>
  <Paragraphs>98</Paragraphs>
  <Slides>11</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等线</vt:lpstr>
      <vt:lpstr>Abadi</vt:lpstr>
      <vt:lpstr>Arial</vt:lpstr>
      <vt:lpstr>Calibri</vt:lpstr>
      <vt:lpstr>Posterama</vt:lpstr>
      <vt:lpstr>Posterama Text Black</vt:lpstr>
      <vt:lpstr>Posterama Text SemiBold</vt:lpstr>
      <vt:lpstr>Söhne</vt:lpstr>
      <vt:lpstr>Times New Roman</vt:lpstr>
      <vt:lpstr>Wingdings</vt:lpstr>
      <vt:lpstr>Custom​​</vt:lpstr>
      <vt:lpstr>Employee Onboarding System   </vt:lpstr>
      <vt:lpstr>Table Of Content</vt:lpstr>
      <vt:lpstr>Mechanism through which new employees acquire the necessary knowledge, skills, behaviors, and relationships to become effective organizational members and insiders</vt:lpstr>
      <vt:lpstr>Project Overview </vt:lpstr>
      <vt:lpstr>Proposed Statement</vt:lpstr>
      <vt:lpstr>PowerPoint Presentation</vt:lpstr>
      <vt:lpstr>Data Report for Management Team</vt:lpstr>
      <vt:lpstr> Technology Used</vt:lpstr>
      <vt:lpstr>Meet Our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Onboarding System   </dc:title>
  <dc:creator>simhadri patapanthula</dc:creator>
  <cp:lastModifiedBy>simhadri patapanthula</cp:lastModifiedBy>
  <cp:revision>8</cp:revision>
  <dcterms:created xsi:type="dcterms:W3CDTF">2024-04-19T03:34:33Z</dcterms:created>
  <dcterms:modified xsi:type="dcterms:W3CDTF">2024-04-22T07:40:41Z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