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52F0A60-8DFB-4577-A101-241E8BE9FAFB}">
          <p14:sldIdLst>
            <p14:sldId id="256"/>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33C77-E6D3-4F2E-BDB5-3E9082CB05BF}" type="datetimeFigureOut">
              <a:rPr lang="en-IN" smtClean="0"/>
              <a:t>18-10-2022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2DE98-C673-457D-AA26-C85887002D6C}" type="slidenum">
              <a:rPr lang="en-IN" smtClean="0"/>
              <a:t>‹#›</a:t>
            </a:fld>
            <a:endParaRPr lang="en-IN"/>
          </a:p>
        </p:txBody>
      </p:sp>
    </p:spTree>
    <p:extLst>
      <p:ext uri="{BB962C8B-B14F-4D97-AF65-F5344CB8AC3E}">
        <p14:creationId xmlns:p14="http://schemas.microsoft.com/office/powerpoint/2010/main" val="323112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10/18/2022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10/18/2022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D5AB-90BC-C6E3-2549-5F0607F0C960}"/>
              </a:ext>
            </a:extLst>
          </p:cNvPr>
          <p:cNvSpPr>
            <a:spLocks noGrp="1"/>
          </p:cNvSpPr>
          <p:nvPr>
            <p:ph type="ctrTitle"/>
          </p:nvPr>
        </p:nvSpPr>
        <p:spPr/>
        <p:txBody>
          <a:bodyPr/>
          <a:lstStyle/>
          <a:p>
            <a:r>
              <a:rPr lang="en-IN" dirty="0"/>
              <a:t>Lead Score case study</a:t>
            </a:r>
          </a:p>
        </p:txBody>
      </p:sp>
      <p:sp>
        <p:nvSpPr>
          <p:cNvPr id="3" name="Subtitle 2">
            <a:extLst>
              <a:ext uri="{FF2B5EF4-FFF2-40B4-BE49-F238E27FC236}">
                <a16:creationId xmlns:a16="http://schemas.microsoft.com/office/drawing/2014/main" id="{C36BADD9-1235-2071-D805-D062097C08E3}"/>
              </a:ext>
            </a:extLst>
          </p:cNvPr>
          <p:cNvSpPr>
            <a:spLocks noGrp="1"/>
          </p:cNvSpPr>
          <p:nvPr>
            <p:ph type="subTitle" idx="1"/>
          </p:nvPr>
        </p:nvSpPr>
        <p:spPr>
          <a:xfrm>
            <a:off x="2023933" y="4832189"/>
            <a:ext cx="8144134" cy="1117687"/>
          </a:xfrm>
        </p:spPr>
        <p:txBody>
          <a:bodyPr>
            <a:normAutofit lnSpcReduction="10000"/>
          </a:bodyPr>
          <a:lstStyle/>
          <a:p>
            <a:r>
              <a:rPr lang="en-IN" dirty="0">
                <a:solidFill>
                  <a:srgbClr val="002060"/>
                </a:solidFill>
              </a:rPr>
              <a:t>GROUP MEMBERS:</a:t>
            </a:r>
          </a:p>
          <a:p>
            <a:r>
              <a:rPr lang="en-IN" dirty="0">
                <a:solidFill>
                  <a:srgbClr val="002060"/>
                </a:solidFill>
              </a:rPr>
              <a:t>1.Sravya Simhadri</a:t>
            </a:r>
          </a:p>
          <a:p>
            <a:r>
              <a:rPr lang="en-IN" dirty="0">
                <a:solidFill>
                  <a:srgbClr val="002060"/>
                </a:solidFill>
              </a:rPr>
              <a:t>2.Ananya Utkarsh</a:t>
            </a:r>
          </a:p>
          <a:p>
            <a:endParaRPr lang="en-IN" dirty="0"/>
          </a:p>
        </p:txBody>
      </p:sp>
    </p:spTree>
    <p:extLst>
      <p:ext uri="{BB962C8B-B14F-4D97-AF65-F5344CB8AC3E}">
        <p14:creationId xmlns:p14="http://schemas.microsoft.com/office/powerpoint/2010/main" val="54736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111CA-D468-1568-3429-69DC793913CB}"/>
              </a:ext>
            </a:extLst>
          </p:cNvPr>
          <p:cNvSpPr>
            <a:spLocks noGrp="1"/>
          </p:cNvSpPr>
          <p:nvPr>
            <p:ph type="title"/>
          </p:nvPr>
        </p:nvSpPr>
        <p:spPr/>
        <p:txBody>
          <a:bodyPr/>
          <a:lstStyle/>
          <a:p>
            <a:r>
              <a:rPr lang="en-IN" dirty="0"/>
              <a:t>Module building and Evaluation</a:t>
            </a:r>
          </a:p>
        </p:txBody>
      </p:sp>
      <p:sp>
        <p:nvSpPr>
          <p:cNvPr id="3" name="Content Placeholder 2">
            <a:extLst>
              <a:ext uri="{FF2B5EF4-FFF2-40B4-BE49-F238E27FC236}">
                <a16:creationId xmlns:a16="http://schemas.microsoft.com/office/drawing/2014/main" id="{2C3D3C9A-5D70-1FF9-8EA9-E775DD5E5967}"/>
              </a:ext>
            </a:extLst>
          </p:cNvPr>
          <p:cNvSpPr>
            <a:spLocks noGrp="1"/>
          </p:cNvSpPr>
          <p:nvPr>
            <p:ph idx="1"/>
          </p:nvPr>
        </p:nvSpPr>
        <p:spPr>
          <a:xfrm>
            <a:off x="680321" y="2336872"/>
            <a:ext cx="9613861" cy="4159177"/>
          </a:xfrm>
        </p:spPr>
        <p:txBody>
          <a:bodyPr>
            <a:normAutofit lnSpcReduction="10000"/>
          </a:bodyPr>
          <a:lstStyle/>
          <a:p>
            <a:r>
              <a:rPr lang="en-US" dirty="0">
                <a:solidFill>
                  <a:schemeClr val="bg1"/>
                </a:solidFill>
              </a:rPr>
              <a:t>Splitting the Data into Training and Testing Sets </a:t>
            </a:r>
          </a:p>
          <a:p>
            <a:r>
              <a:rPr lang="en-US" dirty="0">
                <a:solidFill>
                  <a:schemeClr val="bg1"/>
                </a:solidFill>
              </a:rPr>
              <a:t>The first basic step for regression is performing a train-test split, we have chosen 70:30 ratio. </a:t>
            </a:r>
          </a:p>
          <a:p>
            <a:r>
              <a:rPr lang="en-US" dirty="0">
                <a:solidFill>
                  <a:schemeClr val="bg1"/>
                </a:solidFill>
              </a:rPr>
              <a:t>Use RFE for Feature Selection </a:t>
            </a:r>
          </a:p>
          <a:p>
            <a:r>
              <a:rPr lang="en-US" dirty="0">
                <a:solidFill>
                  <a:schemeClr val="bg1"/>
                </a:solidFill>
              </a:rPr>
              <a:t>Running RFE with 15 variables as output </a:t>
            </a:r>
          </a:p>
          <a:p>
            <a:r>
              <a:rPr lang="en-US" dirty="0">
                <a:solidFill>
                  <a:schemeClr val="bg1"/>
                </a:solidFill>
              </a:rPr>
              <a:t> Finalizing Model by removing the variable whose p- value is greater than 0.05 and </a:t>
            </a:r>
            <a:r>
              <a:rPr lang="en-US" dirty="0" err="1">
                <a:solidFill>
                  <a:schemeClr val="bg1"/>
                </a:solidFill>
              </a:rPr>
              <a:t>vif</a:t>
            </a:r>
            <a:r>
              <a:rPr lang="en-US" dirty="0">
                <a:solidFill>
                  <a:schemeClr val="bg1"/>
                </a:solidFill>
              </a:rPr>
              <a:t> value is greater than 5 </a:t>
            </a:r>
          </a:p>
          <a:p>
            <a:r>
              <a:rPr lang="en-US" dirty="0">
                <a:solidFill>
                  <a:schemeClr val="bg1"/>
                </a:solidFill>
              </a:rPr>
              <a:t>Predictions on test and training dataset:</a:t>
            </a:r>
          </a:p>
          <a:p>
            <a:pPr marL="0" indent="0">
              <a:buNone/>
            </a:pPr>
            <a:r>
              <a:rPr lang="en-US" dirty="0">
                <a:solidFill>
                  <a:schemeClr val="bg1"/>
                </a:solidFill>
              </a:rPr>
              <a:t>   accuracy score(Training dataset):0.795 </a:t>
            </a:r>
          </a:p>
          <a:p>
            <a:pPr marL="0" indent="0">
              <a:buNone/>
            </a:pPr>
            <a:r>
              <a:rPr lang="en-US" dirty="0">
                <a:solidFill>
                  <a:schemeClr val="bg1"/>
                </a:solidFill>
              </a:rPr>
              <a:t>   accuracy score(Test dataset):0.7875</a:t>
            </a:r>
          </a:p>
          <a:p>
            <a:pPr marL="0" indent="0">
              <a:buNone/>
            </a:pPr>
            <a:endParaRPr lang="en-IN" dirty="0">
              <a:solidFill>
                <a:schemeClr val="bg1"/>
              </a:solidFill>
            </a:endParaRPr>
          </a:p>
        </p:txBody>
      </p:sp>
    </p:spTree>
    <p:extLst>
      <p:ext uri="{BB962C8B-B14F-4D97-AF65-F5344CB8AC3E}">
        <p14:creationId xmlns:p14="http://schemas.microsoft.com/office/powerpoint/2010/main" val="102036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CEC0-0943-FA00-C9DE-1341D7C75374}"/>
              </a:ext>
            </a:extLst>
          </p:cNvPr>
          <p:cNvSpPr>
            <a:spLocks noGrp="1"/>
          </p:cNvSpPr>
          <p:nvPr>
            <p:ph type="title"/>
          </p:nvPr>
        </p:nvSpPr>
        <p:spPr/>
        <p:txBody>
          <a:bodyPr/>
          <a:lstStyle/>
          <a:p>
            <a:r>
              <a:rPr lang="en-IN" dirty="0"/>
              <a:t>ROC CURVE </a:t>
            </a:r>
          </a:p>
        </p:txBody>
      </p:sp>
      <p:pic>
        <p:nvPicPr>
          <p:cNvPr id="5124" name="Picture 4">
            <a:extLst>
              <a:ext uri="{FF2B5EF4-FFF2-40B4-BE49-F238E27FC236}">
                <a16:creationId xmlns:a16="http://schemas.microsoft.com/office/drawing/2014/main" id="{C569FE25-D5D5-E795-5F79-066FC8EAA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59818"/>
            <a:ext cx="4198182" cy="3133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87AFFF-6C4B-A42B-5284-E1E1508E57D0}"/>
              </a:ext>
            </a:extLst>
          </p:cNvPr>
          <p:cNvSpPr txBox="1"/>
          <p:nvPr/>
        </p:nvSpPr>
        <p:spPr>
          <a:xfrm>
            <a:off x="1000125" y="5657671"/>
            <a:ext cx="8610600" cy="1200329"/>
          </a:xfrm>
          <a:prstGeom prst="rect">
            <a:avLst/>
          </a:prstGeom>
          <a:noFill/>
        </p:spPr>
        <p:txBody>
          <a:bodyPr wrap="square" rtlCol="0">
            <a:spAutoFit/>
          </a:bodyPr>
          <a:lstStyle/>
          <a:p>
            <a:r>
              <a:rPr lang="en-US" dirty="0">
                <a:solidFill>
                  <a:schemeClr val="bg1"/>
                </a:solidFill>
              </a:rPr>
              <a:t>Finding Optimal Cut off Point :</a:t>
            </a:r>
          </a:p>
          <a:p>
            <a:r>
              <a:rPr lang="en-US" dirty="0">
                <a:solidFill>
                  <a:schemeClr val="bg1"/>
                </a:solidFill>
              </a:rPr>
              <a:t>Optimal cut off probability is the probability where we get balanced sensitivity and specificity. From the first graph it is visible that the optimal cut off is at 0.41.</a:t>
            </a:r>
            <a:endParaRPr lang="en-IN" dirty="0">
              <a:solidFill>
                <a:schemeClr val="bg1"/>
              </a:solidFill>
            </a:endParaRPr>
          </a:p>
        </p:txBody>
      </p:sp>
      <p:sp>
        <p:nvSpPr>
          <p:cNvPr id="3" name="Content Placeholder 2">
            <a:extLst>
              <a:ext uri="{FF2B5EF4-FFF2-40B4-BE49-F238E27FC236}">
                <a16:creationId xmlns:a16="http://schemas.microsoft.com/office/drawing/2014/main" id="{88259DD1-AAFF-F675-0B1B-33EA070ED12E}"/>
              </a:ext>
            </a:extLst>
          </p:cNvPr>
          <p:cNvSpPr>
            <a:spLocks noGrp="1"/>
          </p:cNvSpPr>
          <p:nvPr>
            <p:ph idx="1"/>
          </p:nvPr>
        </p:nvSpPr>
        <p:spPr/>
        <p:txBody>
          <a:bodyPr/>
          <a:lstStyle/>
          <a:p>
            <a:endParaRPr lang="en-US" dirty="0"/>
          </a:p>
        </p:txBody>
      </p:sp>
      <p:pic>
        <p:nvPicPr>
          <p:cNvPr id="6" name="Picture 2">
            <a:extLst>
              <a:ext uri="{FF2B5EF4-FFF2-40B4-BE49-F238E27FC236}">
                <a16:creationId xmlns:a16="http://schemas.microsoft.com/office/drawing/2014/main" id="{B5289827-CF50-60C1-51E9-0D85F0397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4" y="2359818"/>
            <a:ext cx="4549159"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0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BEAB-5DC1-9993-0232-4C3DA9462A0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4DD6779-0562-BFE0-1A3F-639F84E5287B}"/>
              </a:ext>
            </a:extLst>
          </p:cNvPr>
          <p:cNvSpPr>
            <a:spLocks noGrp="1"/>
          </p:cNvSpPr>
          <p:nvPr>
            <p:ph idx="1"/>
          </p:nvPr>
        </p:nvSpPr>
        <p:spPr/>
        <p:txBody>
          <a:bodyPr>
            <a:normAutofit lnSpcReduction="10000"/>
          </a:bodyPr>
          <a:lstStyle/>
          <a:p>
            <a:pPr marL="0" indent="0" algn="l">
              <a:buNone/>
            </a:pPr>
            <a:r>
              <a:rPr lang="en-US" b="0" i="0" dirty="0">
                <a:solidFill>
                  <a:srgbClr val="000000"/>
                </a:solidFill>
                <a:effectLst/>
                <a:latin typeface="Helvetica Neue"/>
              </a:rPr>
              <a:t>The major contributing variables are:</a:t>
            </a:r>
          </a:p>
          <a:p>
            <a:pPr algn="l"/>
            <a:r>
              <a:rPr lang="en-US" b="0" i="0" dirty="0">
                <a:solidFill>
                  <a:srgbClr val="000000"/>
                </a:solidFill>
                <a:effectLst/>
                <a:latin typeface="Helvetica Neue"/>
              </a:rPr>
              <a:t>1.The total time spend on the Website.</a:t>
            </a:r>
          </a:p>
          <a:p>
            <a:pPr algn="l"/>
            <a:r>
              <a:rPr lang="en-US" b="0" i="0" dirty="0">
                <a:solidFill>
                  <a:srgbClr val="000000"/>
                </a:solidFill>
                <a:effectLst/>
                <a:latin typeface="Helvetica Neue"/>
              </a:rPr>
              <a:t>2.Total number of visits.</a:t>
            </a:r>
          </a:p>
          <a:p>
            <a:pPr algn="l"/>
            <a:r>
              <a:rPr lang="en-US" b="0" i="0" dirty="0">
                <a:solidFill>
                  <a:srgbClr val="000000"/>
                </a:solidFill>
                <a:effectLst/>
                <a:latin typeface="Helvetica Neue"/>
              </a:rPr>
              <a:t>3.When the lead source was google, direct traffic and organic search.</a:t>
            </a:r>
          </a:p>
          <a:p>
            <a:pPr algn="l"/>
            <a:r>
              <a:rPr lang="en-US" b="0" i="0" dirty="0">
                <a:solidFill>
                  <a:srgbClr val="000000"/>
                </a:solidFill>
                <a:effectLst/>
                <a:latin typeface="Helvetica Neue"/>
              </a:rPr>
              <a:t>4.When the last activity was SMS and Olark chat conversation.</a:t>
            </a:r>
          </a:p>
          <a:p>
            <a:pPr algn="l"/>
            <a:r>
              <a:rPr lang="en-US" b="0" i="0" dirty="0">
                <a:solidFill>
                  <a:srgbClr val="000000"/>
                </a:solidFill>
                <a:effectLst/>
                <a:latin typeface="Helvetica Neue"/>
              </a:rPr>
              <a:t>5.When their current occupation is unemployed.</a:t>
            </a:r>
          </a:p>
          <a:p>
            <a:pPr algn="l"/>
            <a:r>
              <a:rPr lang="en-US" b="0" i="0" dirty="0">
                <a:solidFill>
                  <a:srgbClr val="000000"/>
                </a:solidFill>
                <a:effectLst/>
                <a:latin typeface="Helvetica Neue"/>
              </a:rPr>
              <a:t>6.And it is better to send emails and </a:t>
            </a:r>
            <a:r>
              <a:rPr lang="en-US" b="0" i="0" dirty="0" err="1">
                <a:solidFill>
                  <a:srgbClr val="000000"/>
                </a:solidFill>
                <a:effectLst/>
                <a:latin typeface="Helvetica Neue"/>
              </a:rPr>
              <a:t>sms</a:t>
            </a:r>
            <a:r>
              <a:rPr lang="en-US" b="0" i="0" dirty="0">
                <a:solidFill>
                  <a:srgbClr val="000000"/>
                </a:solidFill>
                <a:effectLst/>
                <a:latin typeface="Helvetica Neue"/>
              </a:rPr>
              <a:t> to the customers rather than direct calls.</a:t>
            </a:r>
          </a:p>
          <a:p>
            <a:endParaRPr lang="en-IN" dirty="0"/>
          </a:p>
        </p:txBody>
      </p:sp>
    </p:spTree>
    <p:extLst>
      <p:ext uri="{BB962C8B-B14F-4D97-AF65-F5344CB8AC3E}">
        <p14:creationId xmlns:p14="http://schemas.microsoft.com/office/powerpoint/2010/main" val="65904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BC82-C681-5EF3-44B6-3C241A8DD3D0}"/>
              </a:ext>
            </a:extLst>
          </p:cNvPr>
          <p:cNvSpPr>
            <a:spLocks noGrp="1"/>
          </p:cNvSpPr>
          <p:nvPr>
            <p:ph type="title"/>
          </p:nvPr>
        </p:nvSpPr>
        <p:spPr/>
        <p:txBody>
          <a:bodyPr/>
          <a:lstStyle/>
          <a:p>
            <a:r>
              <a:rPr lang="en-IN" dirty="0"/>
              <a:t>Problem Statement</a:t>
            </a:r>
          </a:p>
        </p:txBody>
      </p:sp>
      <p:sp>
        <p:nvSpPr>
          <p:cNvPr id="7" name="TextBox 6">
            <a:extLst>
              <a:ext uri="{FF2B5EF4-FFF2-40B4-BE49-F238E27FC236}">
                <a16:creationId xmlns:a16="http://schemas.microsoft.com/office/drawing/2014/main" id="{20819E3D-7942-91DA-30A6-629BC895F120}"/>
              </a:ext>
            </a:extLst>
          </p:cNvPr>
          <p:cNvSpPr txBox="1"/>
          <p:nvPr/>
        </p:nvSpPr>
        <p:spPr>
          <a:xfrm>
            <a:off x="564776" y="2895600"/>
            <a:ext cx="8839200" cy="2585323"/>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rgbClr val="002060"/>
                </a:solidFill>
              </a:rPr>
              <a:t>X Education sells online courses to industry professionals</a:t>
            </a:r>
          </a:p>
          <a:p>
            <a:pPr marL="285750" indent="-285750" algn="just">
              <a:buFont typeface="Wingdings" panose="05000000000000000000" pitchFamily="2" charset="2"/>
              <a:buChar char="Ø"/>
            </a:pPr>
            <a:r>
              <a:rPr lang="en-US" dirty="0">
                <a:solidFill>
                  <a:srgbClr val="002060"/>
                </a:solidFill>
              </a:rPr>
              <a:t>X Education gets a lot of leads, but its lead conversion rate is very poor. For example, if, say, they acquire 100 leads in a day, only about 30 of them are converted.</a:t>
            </a:r>
          </a:p>
          <a:p>
            <a:pPr marL="285750" indent="-285750" algn="just">
              <a:buFont typeface="Wingdings" panose="05000000000000000000" pitchFamily="2" charset="2"/>
              <a:buChar char="Ø"/>
            </a:pPr>
            <a:r>
              <a:rPr lang="en-US" dirty="0">
                <a:solidFill>
                  <a:srgbClr val="002060"/>
                </a:solidFill>
              </a:rPr>
              <a:t>To make this process more efficient, the company wishes to identify the most potential leads, also known as ‘Hot Leads’.</a:t>
            </a:r>
          </a:p>
          <a:p>
            <a:pPr marL="285750" indent="-285750" algn="just">
              <a:buFont typeface="Wingdings" panose="05000000000000000000" pitchFamily="2" charset="2"/>
              <a:buChar char="Ø"/>
            </a:pPr>
            <a:r>
              <a:rPr lang="en-US" dirty="0">
                <a:solidFill>
                  <a:srgbClr val="002060"/>
                </a:solidFill>
              </a:rPr>
              <a:t>they successfully identify this set of leads, the lead conversion rate should go up as the sales team will now be focusing more on communicating with the potential leads rather than making calls to everyone.</a:t>
            </a:r>
            <a:endParaRPr lang="en-IN" dirty="0">
              <a:solidFill>
                <a:srgbClr val="002060"/>
              </a:solidFill>
            </a:endParaRPr>
          </a:p>
        </p:txBody>
      </p:sp>
    </p:spTree>
    <p:extLst>
      <p:ext uri="{BB962C8B-B14F-4D97-AF65-F5344CB8AC3E}">
        <p14:creationId xmlns:p14="http://schemas.microsoft.com/office/powerpoint/2010/main" val="113821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DC3C2-4B2F-2F8C-AEC3-E1B331A6DB41}"/>
              </a:ext>
            </a:extLst>
          </p:cNvPr>
          <p:cNvSpPr>
            <a:spLocks noGrp="1"/>
          </p:cNvSpPr>
          <p:nvPr>
            <p:ph type="title"/>
          </p:nvPr>
        </p:nvSpPr>
        <p:spPr/>
        <p:txBody>
          <a:bodyPr/>
          <a:lstStyle/>
          <a:p>
            <a:r>
              <a:rPr lang="en-IN" dirty="0"/>
              <a:t>Business Objectives</a:t>
            </a:r>
          </a:p>
        </p:txBody>
      </p:sp>
      <p:sp>
        <p:nvSpPr>
          <p:cNvPr id="3" name="Content Placeholder 2">
            <a:extLst>
              <a:ext uri="{FF2B5EF4-FFF2-40B4-BE49-F238E27FC236}">
                <a16:creationId xmlns:a16="http://schemas.microsoft.com/office/drawing/2014/main" id="{2E193E2B-D975-FCCA-60F0-385FA741349C}"/>
              </a:ext>
            </a:extLst>
          </p:cNvPr>
          <p:cNvSpPr>
            <a:spLocks noGrp="1"/>
          </p:cNvSpPr>
          <p:nvPr>
            <p:ph idx="1"/>
          </p:nvPr>
        </p:nvSpPr>
        <p:spPr/>
        <p:txBody>
          <a:bodyPr/>
          <a:lstStyle/>
          <a:p>
            <a:pPr>
              <a:buFont typeface="Wingdings" panose="05000000000000000000" pitchFamily="2" charset="2"/>
              <a:buChar char="Ø"/>
            </a:pPr>
            <a:r>
              <a:rPr lang="en-US" dirty="0">
                <a:solidFill>
                  <a:schemeClr val="bg1"/>
                </a:solidFill>
              </a:rPr>
              <a:t>X education wants to know most promising leads.</a:t>
            </a:r>
          </a:p>
          <a:p>
            <a:pPr>
              <a:buFont typeface="Wingdings" panose="05000000000000000000" pitchFamily="2" charset="2"/>
              <a:buChar char="Ø"/>
            </a:pPr>
            <a:endParaRPr lang="en-US" dirty="0">
              <a:solidFill>
                <a:schemeClr val="bg1"/>
              </a:solidFill>
            </a:endParaRPr>
          </a:p>
          <a:p>
            <a:pPr>
              <a:buFont typeface="Wingdings" panose="05000000000000000000" pitchFamily="2" charset="2"/>
              <a:buChar char="Ø"/>
            </a:pPr>
            <a:r>
              <a:rPr lang="en-US" dirty="0">
                <a:solidFill>
                  <a:schemeClr val="bg1"/>
                </a:solidFill>
              </a:rPr>
              <a:t>For that they want to build a Model that identifies the hot leads.</a:t>
            </a:r>
          </a:p>
          <a:p>
            <a:pPr>
              <a:buFont typeface="Wingdings" panose="05000000000000000000" pitchFamily="2" charset="2"/>
              <a:buChar char="Ø"/>
            </a:pPr>
            <a:endParaRPr lang="en-US" dirty="0">
              <a:solidFill>
                <a:schemeClr val="bg1"/>
              </a:solidFill>
            </a:endParaRPr>
          </a:p>
          <a:p>
            <a:pPr>
              <a:buFont typeface="Wingdings" panose="05000000000000000000" pitchFamily="2" charset="2"/>
              <a:buChar char="Ø"/>
            </a:pPr>
            <a:r>
              <a:rPr lang="en-US" dirty="0">
                <a:solidFill>
                  <a:schemeClr val="bg1"/>
                </a:solidFill>
              </a:rPr>
              <a:t>Deployment of the model for the future use.</a:t>
            </a:r>
            <a:endParaRPr lang="en-IN" dirty="0">
              <a:solidFill>
                <a:schemeClr val="bg1"/>
              </a:solidFill>
            </a:endParaRPr>
          </a:p>
        </p:txBody>
      </p:sp>
    </p:spTree>
    <p:extLst>
      <p:ext uri="{BB962C8B-B14F-4D97-AF65-F5344CB8AC3E}">
        <p14:creationId xmlns:p14="http://schemas.microsoft.com/office/powerpoint/2010/main" val="406151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32A2B-8B21-5978-3563-F84BE11E648F}"/>
              </a:ext>
            </a:extLst>
          </p:cNvPr>
          <p:cNvSpPr>
            <a:spLocks noGrp="1"/>
          </p:cNvSpPr>
          <p:nvPr>
            <p:ph type="title"/>
          </p:nvPr>
        </p:nvSpPr>
        <p:spPr/>
        <p:txBody>
          <a:bodyPr/>
          <a:lstStyle/>
          <a:p>
            <a:r>
              <a:rPr lang="en-IN" dirty="0"/>
              <a:t>Solution Approach/Methodology</a:t>
            </a:r>
          </a:p>
        </p:txBody>
      </p:sp>
      <p:sp>
        <p:nvSpPr>
          <p:cNvPr id="3" name="Content Placeholder 2">
            <a:extLst>
              <a:ext uri="{FF2B5EF4-FFF2-40B4-BE49-F238E27FC236}">
                <a16:creationId xmlns:a16="http://schemas.microsoft.com/office/drawing/2014/main" id="{0FBDBEBF-8710-43EE-A1B3-8CEAA91A2C3F}"/>
              </a:ext>
            </a:extLst>
          </p:cNvPr>
          <p:cNvSpPr>
            <a:spLocks noGrp="1"/>
          </p:cNvSpPr>
          <p:nvPr>
            <p:ph idx="1"/>
          </p:nvPr>
        </p:nvSpPr>
        <p:spPr>
          <a:xfrm>
            <a:off x="680321" y="2274120"/>
            <a:ext cx="9613861" cy="3599316"/>
          </a:xfrm>
        </p:spPr>
        <p:txBody>
          <a:bodyPr>
            <a:normAutofit fontScale="85000" lnSpcReduction="10000"/>
          </a:bodyPr>
          <a:lstStyle/>
          <a:p>
            <a:r>
              <a:rPr lang="en-US" dirty="0">
                <a:solidFill>
                  <a:schemeClr val="bg1"/>
                </a:solidFill>
              </a:rPr>
              <a:t>Data cleaning and manipulation. </a:t>
            </a:r>
          </a:p>
          <a:p>
            <a:pPr marL="457200" indent="-457200">
              <a:buFont typeface="+mj-lt"/>
              <a:buAutoNum type="arabicPeriod"/>
            </a:pPr>
            <a:r>
              <a:rPr lang="en-US" sz="1900" dirty="0">
                <a:solidFill>
                  <a:schemeClr val="bg1"/>
                </a:solidFill>
              </a:rPr>
              <a:t>Check and handle duplicate data.</a:t>
            </a:r>
          </a:p>
          <a:p>
            <a:pPr marL="457200" indent="-457200">
              <a:buFont typeface="+mj-lt"/>
              <a:buAutoNum type="arabicPeriod"/>
            </a:pPr>
            <a:r>
              <a:rPr lang="en-US" sz="1900" dirty="0">
                <a:solidFill>
                  <a:schemeClr val="bg1"/>
                </a:solidFill>
              </a:rPr>
              <a:t>Check and handle NA and missing values.</a:t>
            </a:r>
          </a:p>
          <a:p>
            <a:pPr marL="457200" indent="-457200">
              <a:buFont typeface="+mj-lt"/>
              <a:buAutoNum type="arabicPeriod"/>
            </a:pPr>
            <a:r>
              <a:rPr lang="en-US" sz="1900" dirty="0">
                <a:solidFill>
                  <a:schemeClr val="bg1"/>
                </a:solidFill>
              </a:rPr>
              <a:t>Drop columns, if it contains large amount of missing values which are not useful for the analysis   </a:t>
            </a:r>
          </a:p>
          <a:p>
            <a:pPr marL="457200" indent="-457200">
              <a:buFont typeface="+mj-lt"/>
              <a:buAutoNum type="arabicPeriod"/>
            </a:pPr>
            <a:r>
              <a:rPr lang="en-US" sz="1900" dirty="0">
                <a:solidFill>
                  <a:schemeClr val="bg1"/>
                </a:solidFill>
              </a:rPr>
              <a:t>Imputation of the values, if necessary. </a:t>
            </a:r>
          </a:p>
          <a:p>
            <a:pPr marL="457200" indent="-457200">
              <a:buFont typeface="+mj-lt"/>
              <a:buAutoNum type="arabicPeriod"/>
            </a:pPr>
            <a:r>
              <a:rPr lang="en-US" sz="1900" dirty="0">
                <a:solidFill>
                  <a:schemeClr val="bg1"/>
                </a:solidFill>
              </a:rPr>
              <a:t>Handling outlier in data</a:t>
            </a:r>
          </a:p>
          <a:p>
            <a:r>
              <a:rPr lang="en-US" dirty="0">
                <a:solidFill>
                  <a:schemeClr val="bg1"/>
                </a:solidFill>
              </a:rPr>
              <a:t>EDA analysis</a:t>
            </a:r>
          </a:p>
          <a:p>
            <a:pPr marL="342900" indent="-342900">
              <a:buFont typeface="+mj-lt"/>
              <a:buAutoNum type="arabicPeriod"/>
            </a:pPr>
            <a:r>
              <a:rPr lang="en-US" sz="1900" dirty="0">
                <a:solidFill>
                  <a:schemeClr val="bg1"/>
                </a:solidFill>
              </a:rPr>
              <a:t>Univariate data analysis: value count, distribution of variable etc.</a:t>
            </a:r>
          </a:p>
          <a:p>
            <a:pPr marL="342900" indent="-342900">
              <a:buFont typeface="+mj-lt"/>
              <a:buAutoNum type="arabicPeriod"/>
            </a:pPr>
            <a:r>
              <a:rPr lang="en-US" sz="1900" dirty="0">
                <a:solidFill>
                  <a:schemeClr val="bg1"/>
                </a:solidFill>
              </a:rPr>
              <a:t>Bivariate data analysis: distribution/relation between two variables etc.</a:t>
            </a:r>
          </a:p>
          <a:p>
            <a:pPr marL="342900" indent="-342900">
              <a:buFont typeface="+mj-lt"/>
              <a:buAutoNum type="arabicPeriod"/>
            </a:pPr>
            <a:r>
              <a:rPr lang="en-US" sz="1900" dirty="0">
                <a:solidFill>
                  <a:schemeClr val="bg1"/>
                </a:solidFill>
              </a:rPr>
              <a:t>Multivariate data analysis: correlation coefficients and pattern between the variables etc.</a:t>
            </a:r>
          </a:p>
          <a:p>
            <a:pPr marL="0" indent="0">
              <a:buNone/>
            </a:pPr>
            <a:endParaRPr lang="en-US" sz="1900" dirty="0"/>
          </a:p>
          <a:p>
            <a:pPr marL="342900" indent="-342900">
              <a:buFont typeface="+mj-lt"/>
              <a:buAutoNum type="arabicPeriod"/>
            </a:pPr>
            <a:endParaRPr lang="en-US" sz="1800" dirty="0"/>
          </a:p>
        </p:txBody>
      </p:sp>
    </p:spTree>
    <p:extLst>
      <p:ext uri="{BB962C8B-B14F-4D97-AF65-F5344CB8AC3E}">
        <p14:creationId xmlns:p14="http://schemas.microsoft.com/office/powerpoint/2010/main" val="3459956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A816-F470-3BF6-076D-1CEFE276BEBE}"/>
              </a:ext>
            </a:extLst>
          </p:cNvPr>
          <p:cNvSpPr>
            <a:spLocks noGrp="1"/>
          </p:cNvSpPr>
          <p:nvPr>
            <p:ph type="title"/>
          </p:nvPr>
        </p:nvSpPr>
        <p:spPr/>
        <p:txBody>
          <a:bodyPr/>
          <a:lstStyle/>
          <a:p>
            <a:r>
              <a:rPr lang="en-IN" dirty="0"/>
              <a:t>Solution Approach/Methodology</a:t>
            </a:r>
          </a:p>
        </p:txBody>
      </p:sp>
      <p:sp>
        <p:nvSpPr>
          <p:cNvPr id="3" name="Content Placeholder 2">
            <a:extLst>
              <a:ext uri="{FF2B5EF4-FFF2-40B4-BE49-F238E27FC236}">
                <a16:creationId xmlns:a16="http://schemas.microsoft.com/office/drawing/2014/main" id="{AE626FD1-7C93-20ED-D2DE-AA7966FE2DDC}"/>
              </a:ext>
            </a:extLst>
          </p:cNvPr>
          <p:cNvSpPr>
            <a:spLocks noGrp="1"/>
          </p:cNvSpPr>
          <p:nvPr>
            <p:ph idx="1"/>
          </p:nvPr>
        </p:nvSpPr>
        <p:spPr/>
        <p:txBody>
          <a:bodyPr/>
          <a:lstStyle/>
          <a:p>
            <a:r>
              <a:rPr lang="en-US" dirty="0">
                <a:solidFill>
                  <a:schemeClr val="bg1"/>
                </a:solidFill>
              </a:rPr>
              <a:t>Feature Scaling &amp; Dummy Variables and encoding of the data</a:t>
            </a:r>
          </a:p>
          <a:p>
            <a:r>
              <a:rPr lang="en-US" dirty="0">
                <a:solidFill>
                  <a:schemeClr val="bg1"/>
                </a:solidFill>
              </a:rPr>
              <a:t>Classification technique: logistic regression used for the model making and prediction.</a:t>
            </a:r>
          </a:p>
          <a:p>
            <a:pPr algn="just"/>
            <a:r>
              <a:rPr lang="en-IN" dirty="0">
                <a:solidFill>
                  <a:schemeClr val="bg1"/>
                </a:solidFill>
              </a:rPr>
              <a:t>Validation of the model.</a:t>
            </a:r>
          </a:p>
          <a:p>
            <a:r>
              <a:rPr lang="en-IN" dirty="0">
                <a:solidFill>
                  <a:schemeClr val="bg1"/>
                </a:solidFill>
              </a:rPr>
              <a:t>Model presentation.</a:t>
            </a:r>
          </a:p>
          <a:p>
            <a:r>
              <a:rPr lang="en-IN" dirty="0">
                <a:solidFill>
                  <a:schemeClr val="bg1"/>
                </a:solidFill>
              </a:rPr>
              <a:t>Conclusions and recommendations.</a:t>
            </a:r>
          </a:p>
        </p:txBody>
      </p:sp>
    </p:spTree>
    <p:extLst>
      <p:ext uri="{BB962C8B-B14F-4D97-AF65-F5344CB8AC3E}">
        <p14:creationId xmlns:p14="http://schemas.microsoft.com/office/powerpoint/2010/main" val="130830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F10D-84EC-4E12-C731-A517469E81C0}"/>
              </a:ext>
            </a:extLst>
          </p:cNvPr>
          <p:cNvSpPr>
            <a:spLocks noGrp="1"/>
          </p:cNvSpPr>
          <p:nvPr>
            <p:ph type="title"/>
          </p:nvPr>
        </p:nvSpPr>
        <p:spPr/>
        <p:txBody>
          <a:bodyPr/>
          <a:lstStyle/>
          <a:p>
            <a:r>
              <a:rPr lang="en-IN" dirty="0"/>
              <a:t>Data Cleaning and </a:t>
            </a:r>
            <a:r>
              <a:rPr lang="en-IN" dirty="0" err="1"/>
              <a:t>manuplation</a:t>
            </a:r>
            <a:endParaRPr lang="en-IN" dirty="0"/>
          </a:p>
        </p:txBody>
      </p:sp>
      <p:sp>
        <p:nvSpPr>
          <p:cNvPr id="3" name="Content Placeholder 2">
            <a:extLst>
              <a:ext uri="{FF2B5EF4-FFF2-40B4-BE49-F238E27FC236}">
                <a16:creationId xmlns:a16="http://schemas.microsoft.com/office/drawing/2014/main" id="{563D06BD-E564-42A4-0DE4-34E474A591A8}"/>
              </a:ext>
            </a:extLst>
          </p:cNvPr>
          <p:cNvSpPr>
            <a:spLocks noGrp="1"/>
          </p:cNvSpPr>
          <p:nvPr>
            <p:ph idx="1"/>
          </p:nvPr>
        </p:nvSpPr>
        <p:spPr>
          <a:xfrm>
            <a:off x="680321" y="2157579"/>
            <a:ext cx="9613861" cy="3599316"/>
          </a:xfrm>
        </p:spPr>
        <p:txBody>
          <a:bodyPr>
            <a:noAutofit/>
          </a:bodyPr>
          <a:lstStyle/>
          <a:p>
            <a:r>
              <a:rPr lang="en-US" sz="2000" dirty="0">
                <a:solidFill>
                  <a:schemeClr val="bg1"/>
                </a:solidFill>
              </a:rPr>
              <a:t>Total Number of Rows =37, Total Number of Columns =9240</a:t>
            </a:r>
          </a:p>
          <a:p>
            <a:r>
              <a:rPr lang="en-IN" sz="2000" dirty="0">
                <a:solidFill>
                  <a:schemeClr val="bg1"/>
                </a:solidFill>
              </a:rPr>
              <a:t>Removing columns :How did you hear about X Education, Lead Profile, Lead Quality, </a:t>
            </a:r>
            <a:r>
              <a:rPr lang="en-IN" sz="2000" dirty="0" err="1">
                <a:solidFill>
                  <a:schemeClr val="bg1"/>
                </a:solidFill>
              </a:rPr>
              <a:t>Asymmetrique</a:t>
            </a:r>
            <a:r>
              <a:rPr lang="en-IN" sz="2000" dirty="0">
                <a:solidFill>
                  <a:schemeClr val="bg1"/>
                </a:solidFill>
              </a:rPr>
              <a:t> Profile Score, </a:t>
            </a:r>
            <a:r>
              <a:rPr lang="en-IN" sz="2000" dirty="0" err="1">
                <a:solidFill>
                  <a:schemeClr val="bg1"/>
                </a:solidFill>
              </a:rPr>
              <a:t>Asymmetrique</a:t>
            </a:r>
            <a:r>
              <a:rPr lang="en-IN" sz="2000" dirty="0">
                <a:solidFill>
                  <a:schemeClr val="bg1"/>
                </a:solidFill>
              </a:rPr>
              <a:t> Activity Score, </a:t>
            </a:r>
            <a:r>
              <a:rPr lang="en-IN" sz="2000" dirty="0" err="1">
                <a:solidFill>
                  <a:schemeClr val="bg1"/>
                </a:solidFill>
              </a:rPr>
              <a:t>Asymmetrique</a:t>
            </a:r>
            <a:r>
              <a:rPr lang="en-IN" sz="2000" dirty="0">
                <a:solidFill>
                  <a:schemeClr val="bg1"/>
                </a:solidFill>
              </a:rPr>
              <a:t> Activity Index, </a:t>
            </a:r>
            <a:r>
              <a:rPr lang="en-IN" sz="2000" dirty="0" err="1">
                <a:solidFill>
                  <a:schemeClr val="bg1"/>
                </a:solidFill>
              </a:rPr>
              <a:t>Asymmetrique</a:t>
            </a:r>
            <a:r>
              <a:rPr lang="en-IN" sz="2000" dirty="0">
                <a:solidFill>
                  <a:schemeClr val="bg1"/>
                </a:solidFill>
              </a:rPr>
              <a:t> Profile Index  as they had more than 45% data/values missing</a:t>
            </a:r>
          </a:p>
          <a:p>
            <a:r>
              <a:rPr lang="en-US" sz="2000" dirty="0">
                <a:solidFill>
                  <a:schemeClr val="bg1"/>
                </a:solidFill>
              </a:rPr>
              <a:t>City and tags columns does not have any useful information and more than 35% columns are null values so we can drop them</a:t>
            </a:r>
            <a:endParaRPr lang="en-IN" sz="2000" dirty="0">
              <a:solidFill>
                <a:schemeClr val="bg1"/>
              </a:solidFill>
            </a:endParaRPr>
          </a:p>
          <a:p>
            <a:r>
              <a:rPr lang="en-US" sz="2000" dirty="0">
                <a:solidFill>
                  <a:schemeClr val="bg1"/>
                </a:solidFill>
              </a:rPr>
              <a:t>Dropping prospects id  and Lead number as they are having only unique ID values.</a:t>
            </a:r>
          </a:p>
          <a:p>
            <a:r>
              <a:rPr lang="en-US" sz="2000" dirty="0">
                <a:solidFill>
                  <a:schemeClr val="bg1"/>
                </a:solidFill>
              </a:rPr>
              <a:t>'</a:t>
            </a:r>
            <a:r>
              <a:rPr lang="en-US" sz="2000" dirty="0" err="1">
                <a:solidFill>
                  <a:schemeClr val="bg1"/>
                </a:solidFill>
              </a:rPr>
              <a:t>Magazine','Receive</a:t>
            </a:r>
            <a:r>
              <a:rPr lang="en-US" sz="2000" dirty="0">
                <a:solidFill>
                  <a:schemeClr val="bg1"/>
                </a:solidFill>
              </a:rPr>
              <a:t> More Updates About Our </a:t>
            </a:r>
            <a:r>
              <a:rPr lang="en-US" sz="2000" dirty="0" err="1">
                <a:solidFill>
                  <a:schemeClr val="bg1"/>
                </a:solidFill>
              </a:rPr>
              <a:t>Courses','Update</a:t>
            </a:r>
            <a:r>
              <a:rPr lang="en-US" sz="2000" dirty="0">
                <a:solidFill>
                  <a:schemeClr val="bg1"/>
                </a:solidFill>
              </a:rPr>
              <a:t> me on Supply Chain </a:t>
            </a:r>
            <a:r>
              <a:rPr lang="en-US" sz="2000" dirty="0" err="1">
                <a:solidFill>
                  <a:schemeClr val="bg1"/>
                </a:solidFill>
              </a:rPr>
              <a:t>Content','Get</a:t>
            </a:r>
            <a:r>
              <a:rPr lang="en-US" sz="2000" dirty="0">
                <a:solidFill>
                  <a:schemeClr val="bg1"/>
                </a:solidFill>
              </a:rPr>
              <a:t> updates on DM </a:t>
            </a:r>
            <a:r>
              <a:rPr lang="en-US" sz="2000" dirty="0" err="1">
                <a:solidFill>
                  <a:schemeClr val="bg1"/>
                </a:solidFill>
              </a:rPr>
              <a:t>Content','I</a:t>
            </a:r>
            <a:r>
              <a:rPr lang="en-US" sz="2000" dirty="0">
                <a:solidFill>
                  <a:schemeClr val="bg1"/>
                </a:solidFill>
              </a:rPr>
              <a:t> agree to pay the amount through cheque’ as they have very less unique values which won’t help in analysis</a:t>
            </a:r>
          </a:p>
          <a:p>
            <a:r>
              <a:rPr lang="en-US" sz="2000" dirty="0">
                <a:solidFill>
                  <a:schemeClr val="bg1"/>
                </a:solidFill>
              </a:rPr>
              <a:t>Imputing high null value data with not provided in columns </a:t>
            </a:r>
            <a:r>
              <a:rPr lang="en-US" sz="2000" dirty="0" err="1">
                <a:solidFill>
                  <a:schemeClr val="bg1"/>
                </a:solidFill>
              </a:rPr>
              <a:t>like:'Specialization</a:t>
            </a:r>
            <a:r>
              <a:rPr lang="en-US" sz="2000" dirty="0">
                <a:solidFill>
                  <a:schemeClr val="bg1"/>
                </a:solidFill>
              </a:rPr>
              <a:t>’, 'Country’, 'What is your current occupation’ etc.</a:t>
            </a:r>
            <a:endParaRPr lang="en-IN" sz="2000" dirty="0">
              <a:solidFill>
                <a:schemeClr val="bg1"/>
              </a:solidFill>
            </a:endParaRPr>
          </a:p>
        </p:txBody>
      </p:sp>
      <p:sp>
        <p:nvSpPr>
          <p:cNvPr id="5" name="Rectangle 2">
            <a:extLst>
              <a:ext uri="{FF2B5EF4-FFF2-40B4-BE49-F238E27FC236}">
                <a16:creationId xmlns:a16="http://schemas.microsoft.com/office/drawing/2014/main" id="{CB959552-814B-A548-64CE-704A72D103E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118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9E26-47EC-C5BB-A8CD-5CCEB6FA3699}"/>
              </a:ext>
            </a:extLst>
          </p:cNvPr>
          <p:cNvSpPr>
            <a:spLocks noGrp="1"/>
          </p:cNvSpPr>
          <p:nvPr>
            <p:ph type="title"/>
          </p:nvPr>
        </p:nvSpPr>
        <p:spPr>
          <a:xfrm>
            <a:off x="330698" y="448428"/>
            <a:ext cx="9613861" cy="1080938"/>
          </a:xfrm>
        </p:spPr>
        <p:txBody>
          <a:bodyPr/>
          <a:lstStyle/>
          <a:p>
            <a:r>
              <a:rPr lang="en-IN" dirty="0"/>
              <a:t>EDA </a:t>
            </a:r>
          </a:p>
        </p:txBody>
      </p:sp>
      <p:pic>
        <p:nvPicPr>
          <p:cNvPr id="2050" name="Picture 2">
            <a:extLst>
              <a:ext uri="{FF2B5EF4-FFF2-40B4-BE49-F238E27FC236}">
                <a16:creationId xmlns:a16="http://schemas.microsoft.com/office/drawing/2014/main" id="{34B29C1C-DF8F-5F18-5122-A607CB84213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6440" y="2037977"/>
            <a:ext cx="3900736" cy="19815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D9213FA-FD92-656F-68FF-E5EDE556CF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2317" y="2093940"/>
            <a:ext cx="6418730" cy="1981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64A32-4963-B6D0-8422-CBBA13DC9D0B}"/>
              </a:ext>
            </a:extLst>
          </p:cNvPr>
          <p:cNvSpPr txBox="1"/>
          <p:nvPr/>
        </p:nvSpPr>
        <p:spPr>
          <a:xfrm>
            <a:off x="578785" y="6211669"/>
            <a:ext cx="8973670" cy="646331"/>
          </a:xfrm>
          <a:prstGeom prst="rect">
            <a:avLst/>
          </a:prstGeom>
          <a:noFill/>
        </p:spPr>
        <p:txBody>
          <a:bodyPr wrap="square" rtlCol="0">
            <a:spAutoFit/>
          </a:bodyPr>
          <a:lstStyle/>
          <a:p>
            <a:r>
              <a:rPr lang="en-IN" dirty="0">
                <a:solidFill>
                  <a:schemeClr val="bg1"/>
                </a:solidFill>
              </a:rPr>
              <a:t>We can see from </a:t>
            </a:r>
            <a:r>
              <a:rPr lang="en-IN" dirty="0" err="1">
                <a:solidFill>
                  <a:schemeClr val="bg1"/>
                </a:solidFill>
              </a:rPr>
              <a:t>eda</a:t>
            </a:r>
            <a:r>
              <a:rPr lang="en-IN" dirty="0">
                <a:solidFill>
                  <a:schemeClr val="bg1"/>
                </a:solidFill>
              </a:rPr>
              <a:t> analysis </a:t>
            </a:r>
            <a:r>
              <a:rPr lang="en-IN">
                <a:solidFill>
                  <a:schemeClr val="bg1"/>
                </a:solidFill>
              </a:rPr>
              <a:t>how values of </a:t>
            </a:r>
            <a:r>
              <a:rPr lang="en-IN" dirty="0">
                <a:solidFill>
                  <a:schemeClr val="bg1"/>
                </a:solidFill>
              </a:rPr>
              <a:t>different variables</a:t>
            </a:r>
            <a:r>
              <a:rPr lang="en-IN">
                <a:solidFill>
                  <a:schemeClr val="bg1"/>
                </a:solidFill>
              </a:rPr>
              <a:t>/features </a:t>
            </a:r>
            <a:r>
              <a:rPr lang="en-IN" dirty="0">
                <a:solidFill>
                  <a:schemeClr val="bg1"/>
                </a:solidFill>
              </a:rPr>
              <a:t>correspond to conversion of customer</a:t>
            </a:r>
          </a:p>
        </p:txBody>
      </p:sp>
      <p:pic>
        <p:nvPicPr>
          <p:cNvPr id="2056" name="Picture 8">
            <a:extLst>
              <a:ext uri="{FF2B5EF4-FFF2-40B4-BE49-F238E27FC236}">
                <a16:creationId xmlns:a16="http://schemas.microsoft.com/office/drawing/2014/main" id="{A0E88C9E-890F-EB5F-9293-F7161F6CDB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785" y="4528161"/>
            <a:ext cx="10165415" cy="162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05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B5CA-5BAE-D62D-3414-02F0B3B3A51D}"/>
              </a:ext>
            </a:extLst>
          </p:cNvPr>
          <p:cNvSpPr>
            <a:spLocks noGrp="1"/>
          </p:cNvSpPr>
          <p:nvPr>
            <p:ph type="title"/>
          </p:nvPr>
        </p:nvSpPr>
        <p:spPr/>
        <p:txBody>
          <a:bodyPr/>
          <a:lstStyle/>
          <a:p>
            <a:r>
              <a:rPr lang="en-IN" dirty="0"/>
              <a:t>EDA</a:t>
            </a:r>
          </a:p>
        </p:txBody>
      </p:sp>
      <p:pic>
        <p:nvPicPr>
          <p:cNvPr id="3074" name="Picture 2">
            <a:extLst>
              <a:ext uri="{FF2B5EF4-FFF2-40B4-BE49-F238E27FC236}">
                <a16:creationId xmlns:a16="http://schemas.microsoft.com/office/drawing/2014/main" id="{E75DA5D6-8D92-2C54-0C36-05004C1FEFE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6325" y="2336800"/>
            <a:ext cx="8439150" cy="3235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2B7B37-020F-1BF3-A6B9-E3C8C58331D1}"/>
              </a:ext>
            </a:extLst>
          </p:cNvPr>
          <p:cNvSpPr txBox="1"/>
          <p:nvPr/>
        </p:nvSpPr>
        <p:spPr>
          <a:xfrm>
            <a:off x="968414" y="6104772"/>
            <a:ext cx="9763126" cy="369332"/>
          </a:xfrm>
          <a:prstGeom prst="rect">
            <a:avLst/>
          </a:prstGeom>
          <a:noFill/>
        </p:spPr>
        <p:txBody>
          <a:bodyPr wrap="square" rtlCol="0">
            <a:spAutoFit/>
          </a:bodyPr>
          <a:lstStyle/>
          <a:p>
            <a:r>
              <a:rPr lang="en-IN" dirty="0">
                <a:solidFill>
                  <a:schemeClr val="bg1"/>
                </a:solidFill>
              </a:rPr>
              <a:t>Checking for the distribution of values in a particular column/feature</a:t>
            </a:r>
          </a:p>
        </p:txBody>
      </p:sp>
    </p:spTree>
    <p:extLst>
      <p:ext uri="{BB962C8B-B14F-4D97-AF65-F5344CB8AC3E}">
        <p14:creationId xmlns:p14="http://schemas.microsoft.com/office/powerpoint/2010/main" val="1207963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E3E6-9082-6B2D-0374-6E73827F08DE}"/>
              </a:ext>
            </a:extLst>
          </p:cNvPr>
          <p:cNvSpPr>
            <a:spLocks noGrp="1"/>
          </p:cNvSpPr>
          <p:nvPr>
            <p:ph type="title"/>
          </p:nvPr>
        </p:nvSpPr>
        <p:spPr/>
        <p:txBody>
          <a:bodyPr/>
          <a:lstStyle/>
          <a:p>
            <a:r>
              <a:rPr lang="en-IN" dirty="0"/>
              <a:t>Data conversion and dummy variable creation</a:t>
            </a:r>
          </a:p>
        </p:txBody>
      </p:sp>
      <p:sp>
        <p:nvSpPr>
          <p:cNvPr id="3" name="Content Placeholder 2">
            <a:extLst>
              <a:ext uri="{FF2B5EF4-FFF2-40B4-BE49-F238E27FC236}">
                <a16:creationId xmlns:a16="http://schemas.microsoft.com/office/drawing/2014/main" id="{926AD70B-A492-E035-F66C-0287F60FF145}"/>
              </a:ext>
            </a:extLst>
          </p:cNvPr>
          <p:cNvSpPr>
            <a:spLocks noGrp="1"/>
          </p:cNvSpPr>
          <p:nvPr>
            <p:ph idx="1"/>
          </p:nvPr>
        </p:nvSpPr>
        <p:spPr/>
        <p:txBody>
          <a:bodyPr/>
          <a:lstStyle/>
          <a:p>
            <a:r>
              <a:rPr lang="en-IN" dirty="0">
                <a:solidFill>
                  <a:schemeClr val="bg1"/>
                </a:solidFill>
              </a:rPr>
              <a:t>Creating dummy variables for categorical data </a:t>
            </a:r>
          </a:p>
          <a:p>
            <a:r>
              <a:rPr lang="en-IN" dirty="0">
                <a:solidFill>
                  <a:schemeClr val="bg1"/>
                </a:solidFill>
              </a:rPr>
              <a:t>Dropping redundant/duplicate columns from which dummy variables were created</a:t>
            </a:r>
          </a:p>
          <a:p>
            <a:endParaRPr lang="en-IN" dirty="0">
              <a:solidFill>
                <a:schemeClr val="bg1"/>
              </a:solidFill>
            </a:endParaRPr>
          </a:p>
        </p:txBody>
      </p:sp>
    </p:spTree>
    <p:extLst>
      <p:ext uri="{BB962C8B-B14F-4D97-AF65-F5344CB8AC3E}">
        <p14:creationId xmlns:p14="http://schemas.microsoft.com/office/powerpoint/2010/main" val="91508611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103</TotalTime>
  <Words>718</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Helvetica Neue</vt:lpstr>
      <vt:lpstr>Trebuchet MS</vt:lpstr>
      <vt:lpstr>Wingdings</vt:lpstr>
      <vt:lpstr>Berlin</vt:lpstr>
      <vt:lpstr>Lead Score case study</vt:lpstr>
      <vt:lpstr>Problem Statement</vt:lpstr>
      <vt:lpstr>Business Objectives</vt:lpstr>
      <vt:lpstr>Solution Approach/Methodology</vt:lpstr>
      <vt:lpstr>Solution Approach/Methodology</vt:lpstr>
      <vt:lpstr>Data Cleaning and manuplation</vt:lpstr>
      <vt:lpstr>EDA </vt:lpstr>
      <vt:lpstr>EDA</vt:lpstr>
      <vt:lpstr>Data conversion and dummy variable creation</vt:lpstr>
      <vt:lpstr>Module building and Evaluation</vt:lpstr>
      <vt:lpstr>ROC CURVE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anthony ulrich</dc:creator>
  <cp:lastModifiedBy>sravya simhadri</cp:lastModifiedBy>
  <cp:revision>8</cp:revision>
  <dcterms:created xsi:type="dcterms:W3CDTF">2022-10-18T15:11:13Z</dcterms:created>
  <dcterms:modified xsi:type="dcterms:W3CDTF">2022-10-18T17:16:39Z</dcterms:modified>
</cp:coreProperties>
</file>