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1CD9-7B47-4AA7-9D3E-A89DE240F42B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DF3B9-4DC5-40E3-BFFF-AB3E5ADA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3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E931E-6A58-4A02-A95E-FA6D498BFF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3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E931E-6A58-4A02-A95E-FA6D498BFF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1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E931E-6A58-4A02-A95E-FA6D498BFF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89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E931E-6A58-4A02-A95E-FA6D498BFF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3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E931E-6A58-4A02-A95E-FA6D498BFF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0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E931E-6A58-4A02-A95E-FA6D498BFF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3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IOCP</a:t>
            </a:r>
            <a:r>
              <a:rPr lang="ko-KR" altLang="en-US" dirty="0" smtClean="0"/>
              <a:t>를 구성하는 데이터 구조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E931E-6A58-4A02-A95E-FA6D498BFF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5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29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6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8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4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5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0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9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05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578B-3E2F-45B6-9A96-9BC69D5E8C9E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7AC5-E421-4595-8A66-6DFE88842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6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IOCP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심혜진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78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910" y="30959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IOCP</a:t>
            </a:r>
            <a:r>
              <a:rPr lang="ko-KR" altLang="en-US" dirty="0" smtClean="0"/>
              <a:t>의 내부 동작 방식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8324" y="1567044"/>
            <a:ext cx="3745229" cy="2024061"/>
            <a:chOff x="1441525" y="3153328"/>
            <a:chExt cx="5680037" cy="2773946"/>
          </a:xfrm>
        </p:grpSpPr>
        <p:sp>
          <p:nvSpPr>
            <p:cNvPr id="5" name="직사각형 4"/>
            <p:cNvSpPr/>
            <p:nvPr/>
          </p:nvSpPr>
          <p:spPr>
            <a:xfrm>
              <a:off x="1441525" y="3539265"/>
              <a:ext cx="5680037" cy="2388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각 레코드의 구성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항목 추가 시점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-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CreateIoCompletionPort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가 호출되었을 때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항목제거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시점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장치 행들이 닫혔을 때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624406" y="3958537"/>
              <a:ext cx="4130936" cy="462579"/>
              <a:chOff x="1645922" y="3819237"/>
              <a:chExt cx="4130936" cy="462579"/>
            </a:xfrm>
            <a:solidFill>
              <a:schemeClr val="bg1">
                <a:lumMod val="85000"/>
              </a:schemeClr>
            </a:solidFill>
          </p:grpSpPr>
          <p:sp>
            <p:nvSpPr>
              <p:cNvPr id="8" name="직사각형 7"/>
              <p:cNvSpPr/>
              <p:nvPr/>
            </p:nvSpPr>
            <p:spPr>
              <a:xfrm>
                <a:off x="1645922" y="3819238"/>
                <a:ext cx="2065467" cy="4625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hDevice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711389" y="3819237"/>
                <a:ext cx="2065469" cy="46257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dwCompletionKey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1957891" y="3153328"/>
              <a:ext cx="2823473" cy="473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장치 리스트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(Device List)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324" y="3624507"/>
            <a:ext cx="5916930" cy="2033448"/>
            <a:chOff x="838200" y="1599248"/>
            <a:chExt cx="8740140" cy="3014079"/>
          </a:xfrm>
        </p:grpSpPr>
        <p:grpSp>
          <p:nvGrpSpPr>
            <p:cNvPr id="17" name="그룹 16"/>
            <p:cNvGrpSpPr/>
            <p:nvPr/>
          </p:nvGrpSpPr>
          <p:grpSpPr>
            <a:xfrm>
              <a:off x="838200" y="1599248"/>
              <a:ext cx="8740140" cy="3014079"/>
              <a:chOff x="1441525" y="3173228"/>
              <a:chExt cx="8740140" cy="3014079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441525" y="3539266"/>
                <a:ext cx="8740140" cy="264804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각 레코드의 구성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항목 추가 시점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 - I/O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요청이 완료되었을 때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PostQueuedCompletionStatus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가 호출되었을 때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항목제거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시점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- IOCP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가 대기 스레드 큐의 항목을 가져올 때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624404" y="4003594"/>
                <a:ext cx="4130940" cy="462580"/>
                <a:chOff x="1645920" y="3864294"/>
                <a:chExt cx="4130940" cy="46258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1645920" y="3864295"/>
                  <a:ext cx="2065469" cy="46257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dwBytesTransferred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3711390" y="3864294"/>
                  <a:ext cx="2065470" cy="46257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dwCompletionKey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1699707" y="3173228"/>
                <a:ext cx="5257093" cy="4733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I/O </a:t>
                </a:r>
                <a:r>
                  <a:rPr lang="ko-KR" altLang="en-US" sz="1200" b="1" dirty="0" err="1" smtClean="0">
                    <a:solidFill>
                      <a:srgbClr val="FF0000"/>
                    </a:solidFill>
                  </a:rPr>
                  <a:t>컴플리션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</a:rPr>
                  <a:t> 큐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(I/O Completion Queue, FIFO)</a:t>
                </a:r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152015" y="2429614"/>
              <a:ext cx="2065469" cy="462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pOverlapped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17483" y="2429614"/>
              <a:ext cx="2065469" cy="462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dwError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214982" y="521966"/>
            <a:ext cx="5916930" cy="2141352"/>
            <a:chOff x="1441525" y="3173228"/>
            <a:chExt cx="9094470" cy="3978592"/>
          </a:xfrm>
        </p:grpSpPr>
        <p:sp>
          <p:nvSpPr>
            <p:cNvPr id="26" name="직사각형 25"/>
            <p:cNvSpPr/>
            <p:nvPr/>
          </p:nvSpPr>
          <p:spPr>
            <a:xfrm>
              <a:off x="1441525" y="3539266"/>
              <a:ext cx="9094470" cy="3612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각 레코드의 구성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 항목 추가 시점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- Thread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가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GetQueuedCompletionStatus</a:t>
              </a:r>
              <a:r>
                <a:rPr lang="ko-KR" altLang="en-US" sz="1000" dirty="0">
                  <a:solidFill>
                    <a:schemeClr val="tx1"/>
                  </a:solidFill>
                </a:rPr>
                <a:t>를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호출되었을 때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항목제거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시점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 I/O Completion Queue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가 비어 있지 않고 수행 중인 스레드의 수가 동시 수행 가능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스레드 수를 초과하지 않을 경우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  (I/O Completion Queue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 부터 항목이 제거되고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동시에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dwThreadId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는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릴리즈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스레드 리스트로 이동한다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GetQueuedCompletionStatus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가 호출되면 다시 돌아온다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.)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624403" y="4094120"/>
              <a:ext cx="2065468" cy="462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dwThreadId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699708" y="3173228"/>
              <a:ext cx="5309644" cy="438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FF0000"/>
                  </a:solidFill>
                </a:rPr>
                <a:t>대기 스레드 큐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(Waiting Thread Queue, LIFO)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14982" y="2691818"/>
            <a:ext cx="5916930" cy="2173699"/>
            <a:chOff x="1441525" y="3114668"/>
            <a:chExt cx="9094470" cy="4037152"/>
          </a:xfrm>
        </p:grpSpPr>
        <p:sp>
          <p:nvSpPr>
            <p:cNvPr id="30" name="직사각형 29"/>
            <p:cNvSpPr/>
            <p:nvPr/>
          </p:nvSpPr>
          <p:spPr>
            <a:xfrm>
              <a:off x="1441525" y="3539266"/>
              <a:ext cx="9094470" cy="3612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각 레코드의 구성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 항목 추가 시점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- IOCP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가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Waiting Thread  Queue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에 있는 스레드를 깨우는 경우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일시 정지되었던 스레드가 다시 깨어 났을 경우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항목제거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시점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 Thread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가 다시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GetQueuedCompletionStatus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를 호출하였을 때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   (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dwThreadId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값은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Waiting Thread  Queue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 돌아간다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.)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- Thread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기 정지되는 함수를 호출하였을 때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   (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dwThreadId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값은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Paused Thread List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 이동한다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.)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624404" y="3976956"/>
              <a:ext cx="2065468" cy="462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dwThreadId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99708" y="3114668"/>
              <a:ext cx="5041556" cy="517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rgbClr val="FF0000"/>
                  </a:solidFill>
                </a:rPr>
                <a:t>릴리즈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스레드 리스트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(Released Thread List)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214982" y="4925547"/>
            <a:ext cx="5916930" cy="1749574"/>
            <a:chOff x="1441525" y="3133796"/>
            <a:chExt cx="9094470" cy="3175699"/>
          </a:xfrm>
        </p:grpSpPr>
        <p:sp>
          <p:nvSpPr>
            <p:cNvPr id="34" name="직사각형 33"/>
            <p:cNvSpPr/>
            <p:nvPr/>
          </p:nvSpPr>
          <p:spPr>
            <a:xfrm>
              <a:off x="1441525" y="3539267"/>
              <a:ext cx="9094470" cy="2770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각 레코드의 구성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 항목 추가 시점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-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수행 중이던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thread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가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thread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를 정지시키는 함수를 호출하였을 떼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항목제거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시점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일시 정지되었던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Thread</a:t>
              </a:r>
              <a:r>
                <a:rPr lang="ko-KR" altLang="en-US" sz="1000" dirty="0">
                  <a:solidFill>
                    <a:schemeClr val="tx1"/>
                  </a:solidFill>
                </a:rPr>
                <a:t>가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깨어 났을 경우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</a:rPr>
                <a:t>   (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dwThreadId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값은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Released Thread List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 이동한다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.)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624404" y="3976956"/>
              <a:ext cx="2065468" cy="462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dwThreadId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699708" y="3133796"/>
              <a:ext cx="5309644" cy="47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0000"/>
                  </a:solidFill>
                </a:rPr>
                <a:t>일시 정지 스레드 리스트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(Paused Thread List)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오른쪽으로 구부러진 화살표 46"/>
          <p:cNvSpPr/>
          <p:nvPr/>
        </p:nvSpPr>
        <p:spPr>
          <a:xfrm>
            <a:off x="5852512" y="1983171"/>
            <a:ext cx="481451" cy="1828253"/>
          </a:xfrm>
          <a:prstGeom prst="curvedRightArrow">
            <a:avLst>
              <a:gd name="adj1" fmla="val 12488"/>
              <a:gd name="adj2" fmla="val 46733"/>
              <a:gd name="adj3" fmla="val 39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오른쪽으로 구부러진 화살표 47"/>
          <p:cNvSpPr/>
          <p:nvPr/>
        </p:nvSpPr>
        <p:spPr>
          <a:xfrm>
            <a:off x="5841082" y="4545047"/>
            <a:ext cx="530446" cy="1479809"/>
          </a:xfrm>
          <a:prstGeom prst="curvedRightArrow">
            <a:avLst>
              <a:gd name="adj1" fmla="val 12031"/>
              <a:gd name="adj2" fmla="val 35699"/>
              <a:gd name="adj3" fmla="val 39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왼쪽으로 구부러진 화살표 49"/>
          <p:cNvSpPr/>
          <p:nvPr/>
        </p:nvSpPr>
        <p:spPr>
          <a:xfrm rot="10800000">
            <a:off x="5519579" y="1400244"/>
            <a:ext cx="816029" cy="2947718"/>
          </a:xfrm>
          <a:prstGeom prst="curvedLeftArrow">
            <a:avLst>
              <a:gd name="adj1" fmla="val 5948"/>
              <a:gd name="adj2" fmla="val 15925"/>
              <a:gd name="adj3" fmla="val 2414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왼쪽으로 구부러진 화살표 50"/>
          <p:cNvSpPr/>
          <p:nvPr/>
        </p:nvSpPr>
        <p:spPr>
          <a:xfrm rot="10800000">
            <a:off x="5531012" y="3765392"/>
            <a:ext cx="802782" cy="2641577"/>
          </a:xfrm>
          <a:prstGeom prst="curvedLeftArrow">
            <a:avLst>
              <a:gd name="adj1" fmla="val 5948"/>
              <a:gd name="adj2" fmla="val 15925"/>
              <a:gd name="adj3" fmla="val 2414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슬라이드 번호 개체 틀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C61F-00A4-4E1A-8ADE-75374DE8B78E}" type="slidenum">
              <a:rPr lang="ko-KR" altLang="en-US" smtClean="0"/>
              <a:t>10</a:t>
            </a:fld>
            <a:r>
              <a:rPr lang="en-US" altLang="ko-KR" dirty="0" smtClean="0"/>
              <a:t>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7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838437" y="4670068"/>
            <a:ext cx="10544287" cy="742278"/>
            <a:chOff x="763793" y="3818965"/>
            <a:chExt cx="10544287" cy="742278"/>
          </a:xfrm>
        </p:grpSpPr>
        <p:sp>
          <p:nvSpPr>
            <p:cNvPr id="6" name="직사각형 5"/>
            <p:cNvSpPr/>
            <p:nvPr/>
          </p:nvSpPr>
          <p:spPr>
            <a:xfrm>
              <a:off x="8769275" y="3818965"/>
              <a:ext cx="2538805" cy="742277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rgbClr val="92D05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r>
                <a:rPr lang="en-US" altLang="ko-KR" dirty="0" smtClean="0"/>
                <a:t>aused Thread List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63793" y="3818965"/>
              <a:ext cx="2538805" cy="742277"/>
            </a:xfrm>
            <a:prstGeom prst="rect">
              <a:avLst/>
            </a:prstGeom>
            <a:solidFill>
              <a:srgbClr val="FFCC66">
                <a:alpha val="80000"/>
              </a:srgbClr>
            </a:solidFill>
            <a:ln>
              <a:solidFill>
                <a:srgbClr val="FFCC66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Waiting Thread Queue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66534" y="3820759"/>
              <a:ext cx="2538805" cy="740484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  <a:ln>
              <a:solidFill>
                <a:srgbClr val="00B0F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Release Thread List</a:t>
              </a:r>
            </a:p>
            <a:p>
              <a:pPr algn="ctr"/>
              <a:r>
                <a:rPr lang="en-US" altLang="ko-KR" dirty="0" smtClean="0"/>
                <a:t>(MAX = 3)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3302598" y="4028661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7305339" y="4028661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7305339" y="4346713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3302598" y="4346713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75657" y="1035698"/>
            <a:ext cx="952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hCompletionPort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CreateIoCompletionPort</a:t>
            </a:r>
            <a:r>
              <a:rPr lang="en-US" altLang="ko-KR" dirty="0">
                <a:latin typeface="Consolas" panose="020B0609020204030204" pitchFamily="49" charset="0"/>
              </a:rPr>
              <a:t>(INVALID_HANDLE_VALUE, NULL, 0, </a:t>
            </a:r>
            <a:r>
              <a:rPr lang="en-US" altLang="ko-KR" dirty="0" smtClean="0">
                <a:latin typeface="Consolas" panose="020B0609020204030204" pitchFamily="49" charset="0"/>
              </a:rPr>
              <a:t>3);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38437" y="2865406"/>
            <a:ext cx="4414698" cy="1258726"/>
            <a:chOff x="838437" y="2865406"/>
            <a:chExt cx="4414698" cy="1258726"/>
          </a:xfrm>
        </p:grpSpPr>
        <p:sp>
          <p:nvSpPr>
            <p:cNvPr id="25" name="직사각형 24"/>
            <p:cNvSpPr/>
            <p:nvPr/>
          </p:nvSpPr>
          <p:spPr>
            <a:xfrm>
              <a:off x="838437" y="3003306"/>
              <a:ext cx="4414698" cy="1120826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28575">
              <a:solidFill>
                <a:schemeClr val="tx1"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15804" y="3265400"/>
              <a:ext cx="1058877" cy="17427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 err="1" smtClean="0">
                  <a:solidFill>
                    <a:schemeClr val="tx1"/>
                  </a:solidFill>
                </a:rPr>
                <a:t>dwBytesTransferred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74681" y="3265399"/>
              <a:ext cx="1058877" cy="17427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dwCompletionKey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23951" y="2865406"/>
              <a:ext cx="2318161" cy="206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I/O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컴플리션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큐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I/O Completion Queue, FIFO)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33559" y="3265399"/>
              <a:ext cx="1058877" cy="174271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pOverlapped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092436" y="3265399"/>
              <a:ext cx="1058877" cy="174271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dwError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9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3642" y="210216"/>
            <a:ext cx="63883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unsigned </a:t>
            </a:r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__</a:t>
            </a:r>
            <a:r>
              <a:rPr lang="en-US" altLang="ko-KR" sz="1000" dirty="0" err="1">
                <a:latin typeface="Consolas" panose="020B0609020204030204" pitchFamily="49" charset="0"/>
              </a:rPr>
              <a:t>stdcall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CompletionThread</a:t>
            </a:r>
            <a:r>
              <a:rPr lang="en-US" altLang="ko-KR" sz="1000" dirty="0">
                <a:latin typeface="Consolas" panose="020B0609020204030204" pitchFamily="49" charset="0"/>
              </a:rPr>
              <a:t>(LPVOID </a:t>
            </a:r>
            <a:r>
              <a:rPr lang="en-US" altLang="ko-KR" sz="1000" dirty="0" err="1">
                <a:latin typeface="Consolas" panose="020B0609020204030204" pitchFamily="49" charset="0"/>
              </a:rPr>
              <a:t>pComPort</a:t>
            </a:r>
            <a:r>
              <a:rPr lang="en-US" altLang="ko-KR" sz="1000" dirty="0">
                <a:latin typeface="Consolas" panose="020B0609020204030204" pitchFamily="49" charset="0"/>
              </a:rPr>
              <a:t>)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HANDLE </a:t>
            </a:r>
            <a:r>
              <a:rPr lang="en-US" altLang="ko-KR" sz="1000" dirty="0" err="1">
                <a:latin typeface="Consolas" panose="020B0609020204030204" pitchFamily="49" charset="0"/>
              </a:rPr>
              <a:t>hCompletionPort</a:t>
            </a:r>
            <a:r>
              <a:rPr lang="en-US" altLang="ko-KR" sz="1000" dirty="0">
                <a:latin typeface="Consolas" panose="020B0609020204030204" pitchFamily="49" charset="0"/>
              </a:rPr>
              <a:t> = (HANDLE)</a:t>
            </a:r>
            <a:r>
              <a:rPr lang="en-US" altLang="ko-KR" sz="1000" dirty="0" err="1">
                <a:latin typeface="Consolas" panose="020B0609020204030204" pitchFamily="49" charset="0"/>
              </a:rPr>
              <a:t>pComPort</a:t>
            </a:r>
            <a:r>
              <a:rPr lang="en-US" altLang="ko-KR" sz="1000" dirty="0"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000" dirty="0" smtClean="0">
                <a:latin typeface="Consolas" panose="020B0609020204030204" pitchFamily="49" charset="0"/>
              </a:rPr>
              <a:t>DWORD </a:t>
            </a:r>
            <a:r>
              <a:rPr lang="en-US" altLang="ko-KR" sz="1000" dirty="0" err="1">
                <a:latin typeface="Consolas" panose="020B0609020204030204" pitchFamily="49" charset="0"/>
              </a:rPr>
              <a:t>BytesTransferred</a:t>
            </a:r>
            <a:r>
              <a:rPr lang="en-US" altLang="ko-KR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       LPPER_HANDLE_DATA </a:t>
            </a:r>
            <a:r>
              <a:rPr lang="en-US" altLang="ko-KR" sz="1000" dirty="0" err="1">
                <a:latin typeface="Consolas" panose="020B0609020204030204" pitchFamily="49" charset="0"/>
              </a:rPr>
              <a:t>PerHandleData</a:t>
            </a:r>
            <a:r>
              <a:rPr lang="en-US" altLang="ko-KR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       LPPER_IO_DATA </a:t>
            </a:r>
            <a:r>
              <a:rPr lang="en-US" altLang="ko-KR" sz="1000" dirty="0" err="1">
                <a:latin typeface="Consolas" panose="020B0609020204030204" pitchFamily="49" charset="0"/>
              </a:rPr>
              <a:t>PerIoData</a:t>
            </a:r>
            <a:r>
              <a:rPr lang="en-US" altLang="ko-KR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       DWORD </a:t>
            </a:r>
            <a:r>
              <a:rPr lang="en-US" altLang="ko-KR" sz="1000" dirty="0">
                <a:latin typeface="Consolas" panose="020B0609020204030204" pitchFamily="49" charset="0"/>
              </a:rPr>
              <a:t>flags;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       while </a:t>
            </a:r>
            <a:r>
              <a:rPr lang="en-US" altLang="ko-KR" sz="1000" dirty="0">
                <a:latin typeface="Consolas" panose="020B0609020204030204" pitchFamily="49" charset="0"/>
              </a:rPr>
              <a:t>(1)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       {</a:t>
            </a:r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GetQueuedCompletionStatus</a:t>
            </a:r>
            <a:r>
              <a:rPr lang="en-US" altLang="ko-KR" sz="12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latin typeface="Consolas" panose="020B0609020204030204" pitchFamily="49" charset="0"/>
              </a:rPr>
              <a:t>	   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hCompletionPort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                  &amp;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BytesTransferred</a:t>
            </a:r>
            <a:r>
              <a:rPr lang="en-US" altLang="ko-KR" sz="1200" dirty="0" smtClean="0">
                <a:latin typeface="Consolas" panose="020B0609020204030204" pitchFamily="49" charset="0"/>
              </a:rPr>
              <a:t>,  </a:t>
            </a:r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      (</a:t>
            </a:r>
            <a:r>
              <a:rPr lang="en-US" altLang="ko-KR" sz="1200" dirty="0">
                <a:latin typeface="Consolas" panose="020B0609020204030204" pitchFamily="49" charset="0"/>
              </a:rPr>
              <a:t>LPDWORD)&amp;</a:t>
            </a:r>
            <a:r>
              <a:rPr lang="en-US" altLang="ko-KR" sz="1200" dirty="0" err="1">
                <a:latin typeface="Consolas" panose="020B0609020204030204" pitchFamily="49" charset="0"/>
              </a:rPr>
              <a:t>PerHandleData</a:t>
            </a:r>
            <a:r>
              <a:rPr lang="en-US" altLang="ko-KR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      (</a:t>
            </a:r>
            <a:r>
              <a:rPr lang="en-US" altLang="ko-KR" sz="1200" dirty="0">
                <a:latin typeface="Consolas" panose="020B0609020204030204" pitchFamily="49" charset="0"/>
              </a:rPr>
              <a:t>LPOVERLAPPED*)&amp;</a:t>
            </a:r>
            <a:r>
              <a:rPr lang="en-US" altLang="ko-KR" sz="1200" dirty="0" err="1">
                <a:latin typeface="Consolas" panose="020B0609020204030204" pitchFamily="49" charset="0"/>
              </a:rPr>
              <a:t>PerIoData</a:t>
            </a:r>
            <a:r>
              <a:rPr lang="en-US" altLang="ko-KR" sz="1200" dirty="0">
                <a:latin typeface="Consolas" panose="020B0609020204030204" pitchFamily="49" charset="0"/>
              </a:rPr>
              <a:t>,  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      INFINITE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            );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               	.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	</a:t>
            </a:r>
            <a:r>
              <a:rPr lang="en-US" altLang="ko-KR" sz="1000" dirty="0" smtClean="0">
                <a:latin typeface="Consolas" panose="020B0609020204030204" pitchFamily="49" charset="0"/>
              </a:rPr>
              <a:t>	.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	</a:t>
            </a:r>
            <a:r>
              <a:rPr lang="en-US" altLang="ko-KR" sz="1000" dirty="0" smtClean="0">
                <a:latin typeface="Consolas" panose="020B0609020204030204" pitchFamily="49" charset="0"/>
              </a:rPr>
              <a:t>	.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return 0;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  <a:endParaRPr lang="en-US" altLang="ko-KR" sz="1000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463" y="3224005"/>
            <a:ext cx="60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Thread1~6</a:t>
            </a:r>
            <a:r>
              <a:rPr lang="ko-KR" altLang="en-US" dirty="0" smtClean="0"/>
              <a:t>이 </a:t>
            </a:r>
            <a:r>
              <a:rPr lang="en-US" altLang="ko-KR" dirty="0" err="1"/>
              <a:t>GetQueuedCompletionStatus</a:t>
            </a:r>
            <a:r>
              <a:rPr lang="ko-KR" altLang="en-US" dirty="0"/>
              <a:t>를 </a:t>
            </a:r>
            <a:r>
              <a:rPr lang="ko-KR" altLang="en-US" dirty="0" smtClean="0"/>
              <a:t>호출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754463" y="4473555"/>
            <a:ext cx="10544287" cy="1659528"/>
            <a:chOff x="763793" y="5058760"/>
            <a:chExt cx="10544287" cy="1659528"/>
          </a:xfrm>
        </p:grpSpPr>
        <p:sp>
          <p:nvSpPr>
            <p:cNvPr id="4" name="직사각형 3"/>
            <p:cNvSpPr/>
            <p:nvPr/>
          </p:nvSpPr>
          <p:spPr>
            <a:xfrm>
              <a:off x="763793" y="5058760"/>
              <a:ext cx="2538805" cy="742277"/>
            </a:xfrm>
            <a:prstGeom prst="rect">
              <a:avLst/>
            </a:prstGeom>
            <a:solidFill>
              <a:srgbClr val="FFCC66">
                <a:alpha val="80000"/>
              </a:srgbClr>
            </a:solidFill>
            <a:ln>
              <a:solidFill>
                <a:srgbClr val="FFCC66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Waiting Thread Queue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66534" y="5060554"/>
              <a:ext cx="2538805" cy="740484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  <a:ln>
              <a:solidFill>
                <a:srgbClr val="00B0F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Release Thread List</a:t>
              </a:r>
            </a:p>
            <a:p>
              <a:pPr algn="ctr"/>
              <a:r>
                <a:rPr lang="en-US" altLang="ko-KR" dirty="0" smtClean="0"/>
                <a:t>(MAX = 3)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769275" y="5058760"/>
              <a:ext cx="2538805" cy="742277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rgbClr val="92D05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r>
                <a:rPr lang="en-US" altLang="ko-KR" dirty="0" smtClean="0"/>
                <a:t>aused Thread List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3302598" y="5268456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7305339" y="5268456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7305339" y="5586508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3302598" y="5586508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931744" y="5923762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Thread1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70179" y="5923761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Thread2</a:t>
              </a:r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08614" y="5923761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Thread3</a:t>
              </a:r>
              <a:endParaRPr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31743" y="6335733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Thread4</a:t>
              </a:r>
              <a:endParaRPr lang="ko-KR" altLang="en-US" sz="11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70179" y="6335733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Thread5</a:t>
              </a:r>
              <a:endParaRPr lang="ko-KR" altLang="en-US" sz="11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7944" y="6335733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Thread6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48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4463" y="4473555"/>
            <a:ext cx="10544287" cy="1659528"/>
            <a:chOff x="763793" y="5058760"/>
            <a:chExt cx="10544287" cy="1659528"/>
          </a:xfrm>
        </p:grpSpPr>
        <p:sp>
          <p:nvSpPr>
            <p:cNvPr id="4" name="직사각형 3"/>
            <p:cNvSpPr/>
            <p:nvPr/>
          </p:nvSpPr>
          <p:spPr>
            <a:xfrm>
              <a:off x="763793" y="5058760"/>
              <a:ext cx="2538805" cy="742277"/>
            </a:xfrm>
            <a:prstGeom prst="rect">
              <a:avLst/>
            </a:prstGeom>
            <a:solidFill>
              <a:srgbClr val="FFCC66">
                <a:alpha val="80000"/>
              </a:srgbClr>
            </a:solidFill>
            <a:ln>
              <a:solidFill>
                <a:srgbClr val="FFCC66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Waiting Thread Queue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66534" y="5060554"/>
              <a:ext cx="2538805" cy="740484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  <a:ln>
              <a:solidFill>
                <a:srgbClr val="00B0F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Release Thread List</a:t>
              </a:r>
            </a:p>
            <a:p>
              <a:pPr algn="ctr"/>
              <a:r>
                <a:rPr lang="en-US" altLang="ko-KR" dirty="0" smtClean="0"/>
                <a:t>(MAX = 3)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769275" y="5058760"/>
              <a:ext cx="2538805" cy="742277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rgbClr val="92D05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r>
                <a:rPr lang="en-US" altLang="ko-KR" dirty="0" smtClean="0"/>
                <a:t>aused Thread List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3302598" y="5268456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7305339" y="5268456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7305339" y="5586508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3302598" y="5586508"/>
              <a:ext cx="1463936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931744" y="5923762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Thread1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70179" y="5923761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Thread2</a:t>
              </a:r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08614" y="5923761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Thread3</a:t>
              </a:r>
              <a:endParaRPr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31743" y="6335733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Thread4</a:t>
              </a:r>
              <a:endParaRPr lang="ko-KR" altLang="en-US" sz="11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70179" y="6335733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Thread5</a:t>
              </a:r>
              <a:endParaRPr lang="ko-KR" altLang="en-US" sz="11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6534" y="5953178"/>
              <a:ext cx="701113" cy="382555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Thread6</a:t>
              </a:r>
              <a:endParaRPr lang="ko-KR" altLang="en-US" sz="11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4463" y="1286597"/>
            <a:ext cx="6541546" cy="2156399"/>
            <a:chOff x="754463" y="577470"/>
            <a:chExt cx="6541546" cy="2156399"/>
          </a:xfrm>
        </p:grpSpPr>
        <p:sp>
          <p:nvSpPr>
            <p:cNvPr id="25" name="직사각형 24"/>
            <p:cNvSpPr/>
            <p:nvPr/>
          </p:nvSpPr>
          <p:spPr>
            <a:xfrm>
              <a:off x="754463" y="813715"/>
              <a:ext cx="6541546" cy="192015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28575">
              <a:solidFill>
                <a:schemeClr val="tx1"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9103" y="1118857"/>
              <a:ext cx="1569007" cy="298553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dwBytesTransferred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38110" y="1118856"/>
              <a:ext cx="1569007" cy="298553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dwCompletionKey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29351" y="577470"/>
              <a:ext cx="3434970" cy="353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I/O </a:t>
              </a:r>
              <a:r>
                <a:rPr lang="ko-KR" altLang="en-US" sz="1200" b="1" dirty="0" err="1" smtClean="0">
                  <a:solidFill>
                    <a:schemeClr val="tx1"/>
                  </a:solidFill>
                </a:rPr>
                <a:t>컴플리션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큐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(I/O Completion Queue, FIFO)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07119" y="1118856"/>
              <a:ext cx="1569007" cy="298554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pOverlapped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76125" y="1118856"/>
              <a:ext cx="1569007" cy="298554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dwError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9103" y="737118"/>
            <a:ext cx="496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IO Completion Queue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Record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되면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396279" y="5754379"/>
            <a:ext cx="701113" cy="38255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Thread6</a:t>
            </a:r>
            <a:endParaRPr lang="ko-KR" altLang="en-US" sz="1100" dirty="0"/>
          </a:p>
        </p:txBody>
      </p:sp>
      <p:sp>
        <p:nvSpPr>
          <p:cNvPr id="13" name="오른쪽 화살표 12"/>
          <p:cNvSpPr/>
          <p:nvPr/>
        </p:nvSpPr>
        <p:spPr>
          <a:xfrm rot="20966996">
            <a:off x="2908759" y="5691731"/>
            <a:ext cx="1843825" cy="220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69103" y="2126954"/>
            <a:ext cx="1569007" cy="298553"/>
          </a:xfrm>
          <a:prstGeom prst="rect">
            <a:avLst/>
          </a:prstGeom>
          <a:solidFill>
            <a:srgbClr val="00B0F0">
              <a:alpha val="20000"/>
            </a:srgbClr>
          </a:solidFill>
          <a:ln w="1270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2"/>
                </a:solidFill>
              </a:rPr>
              <a:t>dwBytesTransferred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38110" y="2126953"/>
            <a:ext cx="1569007" cy="298553"/>
          </a:xfrm>
          <a:prstGeom prst="rect">
            <a:avLst/>
          </a:prstGeom>
          <a:solidFill>
            <a:srgbClr val="00B0F0">
              <a:alpha val="20000"/>
            </a:srgbClr>
          </a:solidFill>
          <a:ln w="1270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2"/>
                </a:solidFill>
              </a:rPr>
              <a:t>dwCompletionKey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07119" y="2126953"/>
            <a:ext cx="1569007" cy="298554"/>
          </a:xfrm>
          <a:prstGeom prst="rect">
            <a:avLst/>
          </a:prstGeom>
          <a:solidFill>
            <a:srgbClr val="00B0F0">
              <a:alpha val="20000"/>
            </a:srgbClr>
          </a:solidFill>
          <a:ln w="1270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2"/>
                </a:solidFill>
              </a:rPr>
              <a:t>pOverlapped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76125" y="2126953"/>
            <a:ext cx="1569007" cy="298554"/>
          </a:xfrm>
          <a:prstGeom prst="rect">
            <a:avLst/>
          </a:prstGeom>
          <a:solidFill>
            <a:srgbClr val="00B0F0">
              <a:alpha val="20000"/>
            </a:srgbClr>
          </a:solidFill>
          <a:ln w="1270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2"/>
                </a:solidFill>
              </a:rPr>
              <a:t>dwError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3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smtClean="0"/>
              <a:t>IOCP</a:t>
            </a:r>
            <a:r>
              <a:rPr lang="ko-KR" altLang="en-US" dirty="0" smtClean="0"/>
              <a:t> </a:t>
            </a:r>
            <a:r>
              <a:rPr lang="ko-KR" altLang="en-US" dirty="0"/>
              <a:t>데이터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장치 리스트</a:t>
            </a:r>
            <a:r>
              <a:rPr lang="en-US" altLang="ko-KR" dirty="0" smtClean="0"/>
              <a:t>(Device List)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I/O </a:t>
            </a:r>
            <a:r>
              <a:rPr lang="ko-KR" altLang="en-US" dirty="0" err="1" smtClean="0"/>
              <a:t>컴플리션</a:t>
            </a:r>
            <a:r>
              <a:rPr lang="ko-KR" altLang="en-US" dirty="0" smtClean="0"/>
              <a:t> 큐</a:t>
            </a:r>
            <a:r>
              <a:rPr lang="en-US" altLang="ko-KR" dirty="0" smtClean="0"/>
              <a:t>(I/O Completion Queue)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대기 스레드 큐</a:t>
            </a:r>
            <a:r>
              <a:rPr lang="en-US" altLang="ko-KR" dirty="0" smtClean="0"/>
              <a:t>(Waiting Thread Queue)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릴리즈</a:t>
            </a:r>
            <a:r>
              <a:rPr lang="ko-KR" altLang="en-US" dirty="0"/>
              <a:t> 스레드 리스트</a:t>
            </a:r>
            <a:r>
              <a:rPr lang="en-US" altLang="ko-KR" dirty="0"/>
              <a:t>(Released Thread List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일시 정지 스레드 리스트 </a:t>
            </a:r>
            <a:r>
              <a:rPr lang="en-US" altLang="ko-KR" dirty="0"/>
              <a:t>(Paused Thread List)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C61F-00A4-4E1A-8ADE-75374DE8B78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4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38200" y="2339300"/>
            <a:ext cx="1225826" cy="33239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C61F-00A4-4E1A-8ADE-75374DE8B78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5948" y="2370079"/>
            <a:ext cx="10147852" cy="32624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HANDLE WINAPI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CreateIoCompletionPort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FileHandle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//IO 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디바이스의 핸들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In_opt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ExistingCompletionPort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IOCP</a:t>
            </a:r>
            <a:r>
              <a:rPr lang="ko-KR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의 핸들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ULONG_PTR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CompletionKey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IO</a:t>
            </a:r>
            <a:r>
              <a:rPr lang="ko-KR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작업 </a:t>
            </a:r>
            <a:r>
              <a:rPr lang="ko-KR" alt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완료시</a:t>
            </a:r>
            <a:r>
              <a:rPr lang="ko-KR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핸들 </a:t>
            </a:r>
            <a:r>
              <a:rPr lang="ko-KR" alt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구별값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DWORD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NumberOfConcurrentThreads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동시에 수행할 최대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						//Thread</a:t>
            </a:r>
            <a:r>
              <a:rPr kumimoji="0" lang="en-US" altLang="ko-KR" sz="20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sz="20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수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65336" y="133185"/>
            <a:ext cx="4374874" cy="1881809"/>
            <a:chOff x="1441525" y="3184658"/>
            <a:chExt cx="5680037" cy="2914928"/>
          </a:xfrm>
        </p:grpSpPr>
        <p:sp>
          <p:nvSpPr>
            <p:cNvPr id="8" name="직사각형 7"/>
            <p:cNvSpPr/>
            <p:nvPr/>
          </p:nvSpPr>
          <p:spPr>
            <a:xfrm>
              <a:off x="1441525" y="3539266"/>
              <a:ext cx="5680037" cy="2560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각 레코드의 구성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 항목 추가 시점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-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CreateIoCompletionPort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호출되어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IO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디바이스를 등록할 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err="1" smtClean="0">
                  <a:solidFill>
                    <a:schemeClr val="tx1"/>
                  </a:solidFill>
                </a:rPr>
                <a:t>항목제거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시점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장치 핸들이 닫혔을 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624404" y="4012052"/>
              <a:ext cx="4130936" cy="462580"/>
              <a:chOff x="1645920" y="3872752"/>
              <a:chExt cx="4130936" cy="462580"/>
            </a:xfrm>
            <a:solidFill>
              <a:schemeClr val="bg1">
                <a:lumMod val="85000"/>
              </a:schemeClr>
            </a:solidFill>
          </p:grpSpPr>
          <p:sp>
            <p:nvSpPr>
              <p:cNvPr id="11" name="직사각형 10"/>
              <p:cNvSpPr/>
              <p:nvPr/>
            </p:nvSpPr>
            <p:spPr>
              <a:xfrm>
                <a:off x="1645920" y="3872753"/>
                <a:ext cx="2065468" cy="46257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FileHandle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711388" y="3872752"/>
                <a:ext cx="2065468" cy="46257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CompletionKey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957891" y="3184658"/>
              <a:ext cx="2667897" cy="473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장치 리스트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(Device List)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838200" y="5820324"/>
            <a:ext cx="10515600" cy="49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- IOCP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				- IO </a:t>
            </a:r>
            <a:r>
              <a:rPr lang="ko-KR" altLang="en-US" dirty="0" smtClean="0"/>
              <a:t>디바이스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0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38200" y="2346339"/>
            <a:ext cx="1802296" cy="338554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C61F-00A4-4E1A-8ADE-75374DE8B78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5948" y="2348283"/>
            <a:ext cx="10147852" cy="338554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//IOCP </a:t>
            </a:r>
            <a:r>
              <a:rPr lang="ko-KR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생성</a:t>
            </a:r>
            <a:endParaRPr lang="en-US" altLang="ko-KR" sz="20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HANDLE 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hPort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 = </a:t>
            </a: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err="1" smtClean="0">
                <a:solidFill>
                  <a:srgbClr val="666666"/>
                </a:solidFill>
                <a:latin typeface="Consolas" panose="020B0609020204030204" pitchFamily="49" charset="0"/>
              </a:rPr>
              <a:t>CreateIoCompletionPort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(INVALID_HANDLE_VALUE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86B3"/>
                </a:solidFill>
                <a:latin typeface="Consolas" panose="020B0609020204030204" pitchFamily="49" charset="0"/>
              </a:rPr>
              <a:t>NULL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65336" y="133185"/>
            <a:ext cx="4374874" cy="1881809"/>
            <a:chOff x="1441525" y="3184658"/>
            <a:chExt cx="5680037" cy="2914928"/>
          </a:xfrm>
        </p:grpSpPr>
        <p:sp>
          <p:nvSpPr>
            <p:cNvPr id="8" name="직사각형 7"/>
            <p:cNvSpPr/>
            <p:nvPr/>
          </p:nvSpPr>
          <p:spPr>
            <a:xfrm>
              <a:off x="1441525" y="3539266"/>
              <a:ext cx="5680037" cy="2560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624404" y="4012052"/>
              <a:ext cx="4130936" cy="462580"/>
              <a:chOff x="1645920" y="3872752"/>
              <a:chExt cx="4130936" cy="462580"/>
            </a:xfrm>
            <a:solidFill>
              <a:schemeClr val="bg1">
                <a:lumMod val="85000"/>
              </a:schemeClr>
            </a:solidFill>
          </p:grpSpPr>
          <p:sp>
            <p:nvSpPr>
              <p:cNvPr id="11" name="직사각형 10"/>
              <p:cNvSpPr/>
              <p:nvPr/>
            </p:nvSpPr>
            <p:spPr>
              <a:xfrm>
                <a:off x="1645920" y="3872753"/>
                <a:ext cx="2065468" cy="46257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FileHandle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711388" y="3872752"/>
                <a:ext cx="2065468" cy="46257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CompletionKey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957891" y="3184658"/>
              <a:ext cx="2667897" cy="473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장치 리스트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(Device List)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2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838200" y="2346339"/>
            <a:ext cx="1802296" cy="338554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C61F-00A4-4E1A-8ADE-75374DE8B78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5948" y="2348283"/>
            <a:ext cx="10147852" cy="338554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//IOCP </a:t>
            </a:r>
            <a:r>
              <a:rPr lang="ko-KR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생성</a:t>
            </a:r>
            <a:endParaRPr lang="en-US" altLang="ko-KR" sz="20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HANDLE 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hPort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 = </a:t>
            </a: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err="1" smtClean="0">
                <a:solidFill>
                  <a:srgbClr val="666666"/>
                </a:solidFill>
                <a:latin typeface="Consolas" panose="020B0609020204030204" pitchFamily="49" charset="0"/>
              </a:rPr>
              <a:t>CreateIoCompletionPort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(INVALID_HANDLE_VALUE, </a:t>
            </a:r>
            <a:r>
              <a:rPr lang="ko-KR" altLang="ko-KR" sz="20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NULL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//IOCP</a:t>
            </a:r>
            <a:r>
              <a:rPr lang="ko-KR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Socket </a:t>
            </a:r>
            <a:r>
              <a:rPr lang="ko-KR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등록</a:t>
            </a:r>
            <a:endParaRPr lang="en-US" altLang="ko-KR" sz="20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HANDLE port = 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lang="en-US" altLang="ko-KR" sz="2000" dirty="0" err="1" smtClean="0">
                <a:solidFill>
                  <a:srgbClr val="666666"/>
                </a:solidFill>
                <a:latin typeface="Consolas" panose="020B0609020204030204" pitchFamily="49" charset="0"/>
              </a:rPr>
              <a:t>CreateIoCompletionPort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(socket</a:t>
            </a: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hPort</a:t>
            </a: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, (ULONG_PTR)session, 0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65336" y="133185"/>
            <a:ext cx="4374874" cy="1881809"/>
            <a:chOff x="1441525" y="3184658"/>
            <a:chExt cx="5680037" cy="2914928"/>
          </a:xfrm>
        </p:grpSpPr>
        <p:sp>
          <p:nvSpPr>
            <p:cNvPr id="8" name="직사각형 7"/>
            <p:cNvSpPr/>
            <p:nvPr/>
          </p:nvSpPr>
          <p:spPr>
            <a:xfrm>
              <a:off x="1441525" y="3539266"/>
              <a:ext cx="5680037" cy="2560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624404" y="4012052"/>
              <a:ext cx="4130936" cy="462580"/>
              <a:chOff x="1645920" y="3872752"/>
              <a:chExt cx="4130936" cy="462580"/>
            </a:xfrm>
            <a:solidFill>
              <a:schemeClr val="bg1">
                <a:lumMod val="85000"/>
              </a:schemeClr>
            </a:solidFill>
          </p:grpSpPr>
          <p:sp>
            <p:nvSpPr>
              <p:cNvPr id="11" name="직사각형 10"/>
              <p:cNvSpPr/>
              <p:nvPr/>
            </p:nvSpPr>
            <p:spPr>
              <a:xfrm>
                <a:off x="1645920" y="3872753"/>
                <a:ext cx="2065468" cy="46257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FileHandle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711388" y="3872752"/>
                <a:ext cx="2065468" cy="46257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CompletionKey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957891" y="3184658"/>
              <a:ext cx="2667897" cy="473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장치 리스트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(Device List)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838200" y="5820324"/>
            <a:ext cx="10515600" cy="49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I/O </a:t>
            </a:r>
            <a:r>
              <a:rPr lang="ko-KR" altLang="en-US" dirty="0"/>
              <a:t>처리를 </a:t>
            </a:r>
            <a:r>
              <a:rPr lang="ko-KR" altLang="en-US" dirty="0" smtClean="0"/>
              <a:t>위해 </a:t>
            </a:r>
            <a:r>
              <a:rPr lang="en-US" altLang="ko-KR" dirty="0" smtClean="0"/>
              <a:t>I/O</a:t>
            </a:r>
            <a:r>
              <a:rPr lang="en-US" altLang="ko-KR" dirty="0"/>
              <a:t> </a:t>
            </a:r>
            <a:r>
              <a:rPr lang="ko-KR" altLang="en-US" dirty="0"/>
              <a:t>디바이스</a:t>
            </a:r>
            <a:r>
              <a:rPr lang="en-US" altLang="ko-KR" dirty="0"/>
              <a:t>(</a:t>
            </a:r>
            <a:r>
              <a:rPr lang="ko-KR" altLang="en-US" dirty="0"/>
              <a:t>소켓</a:t>
            </a:r>
            <a:r>
              <a:rPr lang="en-US" altLang="ko-KR" dirty="0"/>
              <a:t>, FD</a:t>
            </a:r>
            <a:r>
              <a:rPr lang="en-US" altLang="ko-KR" dirty="0" smtClean="0"/>
              <a:t>)</a:t>
            </a:r>
            <a:r>
              <a:rPr lang="ko-KR" altLang="en-US" dirty="0"/>
              <a:t>를</a:t>
            </a:r>
            <a:r>
              <a:rPr lang="en-US" altLang="ko-KR" dirty="0" smtClean="0"/>
              <a:t> </a:t>
            </a:r>
            <a:r>
              <a:rPr lang="en-US" altLang="ko-KR" dirty="0"/>
              <a:t>IOCP</a:t>
            </a:r>
            <a:r>
              <a:rPr lang="ko-KR" altLang="en-US" dirty="0"/>
              <a:t>에 등록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06193" y="965547"/>
            <a:ext cx="1590864" cy="2986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socket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97057" y="965546"/>
            <a:ext cx="1590864" cy="2986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session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988904" y="1061854"/>
            <a:ext cx="3717289" cy="343063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38200" y="3068171"/>
            <a:ext cx="1225826" cy="33239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Completion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C61F-00A4-4E1A-8ADE-75374DE8B78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5948" y="3068173"/>
            <a:ext cx="10147852" cy="33239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Black" panose="020B0A040201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BOOL WINAPI </a:t>
            </a:r>
            <a:r>
              <a:rPr lang="ko-KR" altLang="ko-KR" sz="2000" dirty="0" err="1">
                <a:solidFill>
                  <a:srgbClr val="795DA3"/>
                </a:solidFill>
                <a:latin typeface="Consolas" panose="020B0609020204030204" pitchFamily="49" charset="0"/>
              </a:rPr>
              <a:t>PostQueuedCompletionStatus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( </a:t>
            </a: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_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	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HANDLE 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CompletionPort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	 </a:t>
            </a:r>
            <a:r>
              <a:rPr lang="en-US" altLang="ko-KR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//IOCP </a:t>
            </a:r>
            <a:r>
              <a:rPr lang="ko-KR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핸들</a:t>
            </a:r>
            <a:endParaRPr lang="en-US" altLang="ko-KR" sz="20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_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	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DWORD 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dwNumberOfBytesTransferred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바이트 크기</a:t>
            </a:r>
            <a:endParaRPr lang="en-US" altLang="ko-KR" sz="20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_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	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ULONG_PTR 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dwCompletionKey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 </a:t>
            </a:r>
            <a:r>
              <a:rPr lang="en-US" altLang="ko-KR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</a:t>
            </a:r>
            <a:r>
              <a:rPr lang="ko-KR" altLang="ko-KR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CompletionKey</a:t>
            </a:r>
            <a:endParaRPr lang="en-US" altLang="ko-KR" sz="20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_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In_opt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LPOVERLAPPED 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lpOverlapped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	 </a:t>
            </a:r>
            <a:r>
              <a:rPr lang="en-US" altLang="ko-KR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//Overlapped </a:t>
            </a:r>
            <a:r>
              <a:rPr lang="ko-KR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구조체</a:t>
            </a:r>
            <a:endParaRPr lang="en-US" altLang="ko-KR" sz="20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r>
              <a:rPr lang="ko-KR" altLang="ko-KR" sz="1800" dirty="0" smtClean="0"/>
              <a:t> </a:t>
            </a:r>
            <a:endParaRPr lang="ko-KR" altLang="ko-KR" sz="4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 smtClean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38200" y="2477615"/>
            <a:ext cx="10515600" cy="49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완료된 </a:t>
            </a:r>
            <a:r>
              <a:rPr lang="en-US" altLang="ko-KR" dirty="0"/>
              <a:t>I/O</a:t>
            </a:r>
            <a:r>
              <a:rPr lang="ko-KR" altLang="en-US" dirty="0"/>
              <a:t>들의 정보가 저장되는 </a:t>
            </a:r>
            <a:r>
              <a:rPr lang="ko-KR" altLang="en-US" dirty="0" smtClean="0"/>
              <a:t>대기 큐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287613" y="123915"/>
            <a:ext cx="6639339" cy="2095697"/>
            <a:chOff x="838200" y="1599248"/>
            <a:chExt cx="8740140" cy="3247072"/>
          </a:xfrm>
        </p:grpSpPr>
        <p:grpSp>
          <p:nvGrpSpPr>
            <p:cNvPr id="15" name="그룹 14"/>
            <p:cNvGrpSpPr/>
            <p:nvPr/>
          </p:nvGrpSpPr>
          <p:grpSpPr>
            <a:xfrm>
              <a:off x="838200" y="1599248"/>
              <a:ext cx="8740140" cy="3247072"/>
              <a:chOff x="1441525" y="3173228"/>
              <a:chExt cx="8740140" cy="3247072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441525" y="3539266"/>
                <a:ext cx="8740140" cy="28810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각 레코드의 구성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 항목 추가 시점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- I/O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요청이 완료되었을 때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PostQueuedCompletionStatus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가 호출되었을 때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b="1" dirty="0" err="1" smtClean="0">
                    <a:solidFill>
                      <a:schemeClr val="tx1"/>
                    </a:solidFill>
                  </a:rPr>
                  <a:t>항목제거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 시점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- IOCP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가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Wait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ThreadQueue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의 항목을 가져올 때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624404" y="4012052"/>
                <a:ext cx="4130936" cy="462580"/>
                <a:chOff x="1645920" y="3872752"/>
                <a:chExt cx="4130936" cy="46258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1645920" y="3872753"/>
                  <a:ext cx="2065468" cy="46257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dwBytesTransferred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3711388" y="3872752"/>
                  <a:ext cx="2065468" cy="46257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dwCompletionKey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1699709" y="3173228"/>
                <a:ext cx="4521854" cy="5478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I/O </a:t>
                </a:r>
                <a:r>
                  <a:rPr lang="ko-KR" altLang="en-US" sz="1200" b="1" dirty="0" err="1" smtClean="0">
                    <a:solidFill>
                      <a:schemeClr val="tx1"/>
                    </a:solidFill>
                  </a:rPr>
                  <a:t>컴플리션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 큐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(I/O Completion Queue, FIFO)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5152015" y="2438072"/>
              <a:ext cx="2065468" cy="462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pOverlapped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17483" y="2438072"/>
              <a:ext cx="2065468" cy="462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dwError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7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38200" y="3020218"/>
            <a:ext cx="1802296" cy="338554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Waiting Thread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91993"/>
            <a:ext cx="10515600" cy="617975"/>
          </a:xfrm>
        </p:spPr>
        <p:txBody>
          <a:bodyPr/>
          <a:lstStyle/>
          <a:p>
            <a:r>
              <a:rPr lang="en-US" altLang="ko-KR" dirty="0"/>
              <a:t>IO</a:t>
            </a:r>
            <a:r>
              <a:rPr lang="ko-KR" altLang="en-US" dirty="0"/>
              <a:t>작업의 완료를 처리하기 위해 대기하고 있는 스레드들의 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C61F-00A4-4E1A-8ADE-75374DE8B78E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490512" y="31752"/>
            <a:ext cx="6516757" cy="2451652"/>
            <a:chOff x="1441525" y="3173228"/>
            <a:chExt cx="9094470" cy="3978593"/>
          </a:xfrm>
        </p:grpSpPr>
        <p:sp>
          <p:nvSpPr>
            <p:cNvPr id="6" name="직사각형 5"/>
            <p:cNvSpPr/>
            <p:nvPr/>
          </p:nvSpPr>
          <p:spPr>
            <a:xfrm>
              <a:off x="1441525" y="3539266"/>
              <a:ext cx="9094470" cy="36125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각 레코드의 구성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 항목 추가 시점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- Thread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가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GetQueuedCompletionStatus</a:t>
              </a:r>
              <a:r>
                <a:rPr lang="ko-KR" altLang="en-US" sz="1200" dirty="0">
                  <a:solidFill>
                    <a:schemeClr val="tx1"/>
                  </a:solidFill>
                </a:rPr>
                <a:t>를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호출되었을 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err="1" smtClean="0">
                  <a:solidFill>
                    <a:schemeClr val="tx1"/>
                  </a:solidFill>
                </a:rPr>
                <a:t>항목제거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시점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 I/O Completion Queue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가 비어 있지 않고 수행 중인 스레드의 수가 동시 수행 가능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스레드 수를 초과하지 않을 경우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(I/O Completion Queue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로 부터 항목이 제거되고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동시에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dwThreadId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는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릴리즈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스레드 리스트로 이동한다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GetQueuedCompletionStatus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가 호출되면 다시 돌아온다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.)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24404" y="4095594"/>
              <a:ext cx="2065468" cy="462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dwThreadId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9708" y="3173228"/>
              <a:ext cx="4915798" cy="473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대기 스레드 큐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(Waiting Thread Queue, LIFO)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205948" y="3037397"/>
            <a:ext cx="10147852" cy="338554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0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BOOL WINAPI </a:t>
            </a:r>
            <a:r>
              <a:rPr lang="ko-KR" altLang="ko-KR" sz="2000" dirty="0" err="1">
                <a:solidFill>
                  <a:srgbClr val="795DA3"/>
                </a:solidFill>
                <a:latin typeface="Consolas" panose="020B0609020204030204" pitchFamily="49" charset="0"/>
              </a:rPr>
              <a:t>GetQueuedCompletionStatus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 HANDLE 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CompletionPort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//</a:t>
            </a: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Out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 LPDWORD 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lpNumberOfBytes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//</a:t>
            </a: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Out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 PULONG_PTR 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lpCompletionKey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//</a:t>
            </a: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Out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 LPOVERLAPPED *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lpOverlapped</a:t>
            </a: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//</a:t>
            </a: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</a:t>
            </a:r>
            <a:r>
              <a:rPr lang="ko-KR" altLang="ko-KR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_ DWORD </a:t>
            </a:r>
            <a:r>
              <a:rPr lang="ko-KR" altLang="ko-KR" sz="2000" dirty="0" err="1" smtClean="0">
                <a:solidFill>
                  <a:srgbClr val="666666"/>
                </a:solidFill>
                <a:latin typeface="Consolas" panose="020B0609020204030204" pitchFamily="49" charset="0"/>
              </a:rPr>
              <a:t>dwMilliseconds</a:t>
            </a:r>
            <a:r>
              <a:rPr lang="en-US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//</a:t>
            </a:r>
            <a:endParaRPr lang="en-US" altLang="ko-KR" sz="20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r>
              <a:rPr lang="ko-KR" altLang="ko-KR" sz="2000" dirty="0" smtClean="0">
                <a:latin typeface="Consolas" panose="020B0609020204030204" pitchFamily="49" charset="0"/>
              </a:rPr>
              <a:t> </a:t>
            </a:r>
            <a:endParaRPr lang="ko-KR" altLang="ko-KR" sz="2000" dirty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Released Thread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7347" y="2767666"/>
            <a:ext cx="11374653" cy="47158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IO </a:t>
            </a:r>
            <a:r>
              <a:rPr lang="ko-KR" altLang="en-US" dirty="0"/>
              <a:t>완료에 따른 처리를 수행하기 위해 돌고 있는 </a:t>
            </a:r>
            <a:r>
              <a:rPr lang="en-US" altLang="ko-KR" dirty="0"/>
              <a:t>Thread</a:t>
            </a:r>
            <a:r>
              <a:rPr lang="ko-KR" altLang="en-US" dirty="0"/>
              <a:t>들의 리스트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C61F-00A4-4E1A-8ADE-75374DE8B78E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523383" y="0"/>
            <a:ext cx="5469835" cy="2645201"/>
            <a:chOff x="1441525" y="3131420"/>
            <a:chExt cx="9094470" cy="4020400"/>
          </a:xfrm>
        </p:grpSpPr>
        <p:sp>
          <p:nvSpPr>
            <p:cNvPr id="6" name="직사각형 5"/>
            <p:cNvSpPr/>
            <p:nvPr/>
          </p:nvSpPr>
          <p:spPr>
            <a:xfrm>
              <a:off x="1441525" y="3539266"/>
              <a:ext cx="9094470" cy="3612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각 레코드의 구성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 항목 추가 시점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- IOCP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가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Waiting Thread  Queue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에 있는 스레드를 깨우는 경우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일시 정지되었던 스레드가 다시 깨어 났을 경우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err="1" smtClean="0">
                  <a:solidFill>
                    <a:schemeClr val="tx1"/>
                  </a:solidFill>
                </a:rPr>
                <a:t>항목제거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시점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 Thread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가 다시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GetQueuedCompletionStatus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를 호출하였을 때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</a:rPr>
                <a:t>   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dwThreadId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값은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Waiting Thread  Queue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로 돌아간다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.)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- Thread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정지되는 함수를 호출하였을 때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</a:rPr>
                <a:t>   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dwThreadId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값은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Paused Thread List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로 이동한다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.)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24404" y="3976956"/>
              <a:ext cx="2065468" cy="462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dwThreadId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9706" y="3131420"/>
              <a:ext cx="5487142" cy="520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</a:rPr>
                <a:t>릴리즈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스레드 리스트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(Released Thread List)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1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Paused Thread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C61F-00A4-4E1A-8ADE-75374DE8B78E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281530" y="-47652"/>
            <a:ext cx="5695122" cy="2151116"/>
            <a:chOff x="1441525" y="3114173"/>
            <a:chExt cx="9094470" cy="3195322"/>
          </a:xfrm>
        </p:grpSpPr>
        <p:sp>
          <p:nvSpPr>
            <p:cNvPr id="6" name="직사각형 5"/>
            <p:cNvSpPr/>
            <p:nvPr/>
          </p:nvSpPr>
          <p:spPr>
            <a:xfrm>
              <a:off x="1441525" y="3539267"/>
              <a:ext cx="9094470" cy="2770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각 레코드의 구성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 항목 추가 시점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-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수행 중이던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thread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가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thread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를 정지시키는 함수를 호출하였을 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err="1" smtClean="0">
                  <a:solidFill>
                    <a:schemeClr val="tx1"/>
                  </a:solidFill>
                </a:rPr>
                <a:t>항목제거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시점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일시 정지되었던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Thread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깨어 났을 경우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</a:rPr>
                <a:t>   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dwThreadId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값은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Released Thread List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로 이동한다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.)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24404" y="3976956"/>
              <a:ext cx="2065468" cy="462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dwThreadId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9708" y="3114173"/>
              <a:ext cx="5561431" cy="58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일시 정지 스레드 리스트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(Paused Thread List)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817347" y="2389641"/>
            <a:ext cx="11374653" cy="471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정지된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들의 리스트 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8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798</Words>
  <Application>Microsoft Office PowerPoint</Application>
  <PresentationFormat>와이드스크린</PresentationFormat>
  <Paragraphs>299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Arial Black</vt:lpstr>
      <vt:lpstr>Consolas</vt:lpstr>
      <vt:lpstr>Office 테마</vt:lpstr>
      <vt:lpstr>IOCP</vt:lpstr>
      <vt:lpstr>IOCP 데이터 구조</vt:lpstr>
      <vt:lpstr>Device List</vt:lpstr>
      <vt:lpstr>Device List</vt:lpstr>
      <vt:lpstr>Device List</vt:lpstr>
      <vt:lpstr>I/O Completion  Queue</vt:lpstr>
      <vt:lpstr>Waiting Thread  Queue</vt:lpstr>
      <vt:lpstr>Released Thread List</vt:lpstr>
      <vt:lpstr>Paused Thread List</vt:lpstr>
      <vt:lpstr>IOCP의 내부 동작 방식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IOCP</dc:title>
  <dc:creator>심혜진 [인턴]</dc:creator>
  <cp:lastModifiedBy>심혜진 [인턴]</cp:lastModifiedBy>
  <cp:revision>6</cp:revision>
  <dcterms:created xsi:type="dcterms:W3CDTF">2016-10-07T02:23:32Z</dcterms:created>
  <dcterms:modified xsi:type="dcterms:W3CDTF">2016-10-07T04:48:52Z</dcterms:modified>
</cp:coreProperties>
</file>