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4D856E-408C-47E0-B615-3DED6152E403}"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1415E-8456-4520-B5CE-01BA466CA06E}"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4D856E-408C-47E0-B615-3DED6152E403}"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1415E-8456-4520-B5CE-01BA466CA06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4D856E-408C-47E0-B615-3DED6152E403}"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1415E-8456-4520-B5CE-01BA466CA06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4D856E-408C-47E0-B615-3DED6152E403}"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1415E-8456-4520-B5CE-01BA466CA06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4D856E-408C-47E0-B615-3DED6152E403}"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1415E-8456-4520-B5CE-01BA466CA06E}"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04D856E-408C-47E0-B615-3DED6152E403}"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1415E-8456-4520-B5CE-01BA466CA06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04D856E-408C-47E0-B615-3DED6152E403}" type="datetimeFigureOut">
              <a:rPr lang="en-US" smtClean="0"/>
              <a:t>8/3/2019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1415E-8456-4520-B5CE-01BA466CA06E}"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4D856E-408C-47E0-B615-3DED6152E403}" type="datetimeFigureOut">
              <a:rPr lang="en-US" smtClean="0"/>
              <a:t>8/3/2019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B1415E-8456-4520-B5CE-01BA466CA06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4D856E-408C-47E0-B615-3DED6152E403}" type="datetimeFigureOut">
              <a:rPr lang="en-US" smtClean="0"/>
              <a:t>8/3/2019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B1415E-8456-4520-B5CE-01BA466CA06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4D856E-408C-47E0-B615-3DED6152E403}"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1415E-8456-4520-B5CE-01BA466CA06E}"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4D856E-408C-47E0-B615-3DED6152E403}"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1415E-8456-4520-B5CE-01BA466CA06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204D856E-408C-47E0-B615-3DED6152E403}" type="datetimeFigureOut">
              <a:rPr lang="en-US" smtClean="0"/>
              <a:t>8/3/2019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AB1415E-8456-4520-B5CE-01BA466CA06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youtube.com/watch?v=rCOFfHqEVzo" TargetMode="External"/><Relationship Id="rId3" Type="http://schemas.openxmlformats.org/officeDocument/2006/relationships/hyperlink" Target="https://www.youtube.com/watch?v=7pIw9xyDQkY" TargetMode="External"/><Relationship Id="rId7" Type="http://schemas.openxmlformats.org/officeDocument/2006/relationships/hyperlink" Target="https://www.youtube.com/watch?v=j2bnj5hMkIw" TargetMode="External"/><Relationship Id="rId2" Type="http://schemas.openxmlformats.org/officeDocument/2006/relationships/hyperlink" Target="https://www.youtube.com/watch?time_continue=27&amp;v=BRLPh7r4rjQ" TargetMode="External"/><Relationship Id="rId1" Type="http://schemas.openxmlformats.org/officeDocument/2006/relationships/slideLayout" Target="../slideLayouts/slideLayout2.xml"/><Relationship Id="rId6" Type="http://schemas.openxmlformats.org/officeDocument/2006/relationships/hyperlink" Target="https://www.youtube.com/watch?v=XdrkkiYYZsM" TargetMode="External"/><Relationship Id="rId5" Type="http://schemas.openxmlformats.org/officeDocument/2006/relationships/hyperlink" Target="https://www.youtube.com/watch?v=PSxNvLxpKA4" TargetMode="External"/><Relationship Id="rId4" Type="http://schemas.openxmlformats.org/officeDocument/2006/relationships/hyperlink" Target="https://www.youtube.com/watch?v=eX-fCDpS9fY" TargetMode="External"/><Relationship Id="rId9" Type="http://schemas.openxmlformats.org/officeDocument/2006/relationships/hyperlink" Target="http://thecinematheque.ca/education/wp-content/uploads/2012/02/LanguageofFilm07.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Sound treatment</a:t>
            </a:r>
            <a:endParaRPr lang="en-US" dirty="0"/>
          </a:p>
        </p:txBody>
      </p:sp>
      <p:sp>
        <p:nvSpPr>
          <p:cNvPr id="3" name="Subtitle 2"/>
          <p:cNvSpPr>
            <a:spLocks noGrp="1"/>
          </p:cNvSpPr>
          <p:nvPr>
            <p:ph type="subTitle" idx="1"/>
          </p:nvPr>
        </p:nvSpPr>
        <p:spPr/>
        <p:txBody>
          <a:bodyPr/>
          <a:lstStyle/>
          <a:p>
            <a:r>
              <a:rPr lang="en-US" dirty="0" smtClean="0"/>
              <a:t>Sound Designer</a:t>
            </a:r>
          </a:p>
        </p:txBody>
      </p:sp>
    </p:spTree>
    <p:extLst>
      <p:ext uri="{BB962C8B-B14F-4D97-AF65-F5344CB8AC3E}">
        <p14:creationId xmlns:p14="http://schemas.microsoft.com/office/powerpoint/2010/main" val="1224767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sp3d extrusionH="57150">
              <a:bevelT w="38100" h="38100"/>
            </a:sp3d>
          </a:bodyPr>
          <a:lstStyle/>
          <a:p>
            <a:pPr algn="ctr"/>
            <a:r>
              <a:rPr lang="en-US" b="1" spc="50" dirty="0" smtClean="0">
                <a:ln w="12700" cmpd="sng">
                  <a:solidFill>
                    <a:schemeClr val="tx2">
                      <a:lumMod val="50000"/>
                    </a:schemeClr>
                  </a:solidFill>
                  <a:prstDash val="solid"/>
                </a:ln>
                <a:solidFill>
                  <a:schemeClr val="tx2">
                    <a:lumMod val="40000"/>
                    <a:lumOff val="60000"/>
                  </a:schemeClr>
                </a:solidFill>
                <a:effectLst>
                  <a:glow rad="53100">
                    <a:schemeClr val="accent6">
                      <a:satMod val="180000"/>
                      <a:alpha val="30000"/>
                    </a:schemeClr>
                  </a:glow>
                </a:effectLst>
              </a:rPr>
              <a:t>Sound</a:t>
            </a:r>
            <a:r>
              <a:rPr lang="en-US" b="1" spc="50" dirty="0" smtClean="0">
                <a:ln w="12700" cmpd="sng">
                  <a:solidFill>
                    <a:schemeClr val="accent6">
                      <a:satMod val="120000"/>
                      <a:shade val="80000"/>
                    </a:schemeClr>
                  </a:solidFill>
                  <a:prstDash val="solid"/>
                </a:ln>
                <a:solidFill>
                  <a:schemeClr val="tx2">
                    <a:lumMod val="40000"/>
                    <a:lumOff val="60000"/>
                  </a:schemeClr>
                </a:solidFill>
                <a:effectLst>
                  <a:glow rad="53100">
                    <a:schemeClr val="accent6">
                      <a:satMod val="180000"/>
                      <a:alpha val="30000"/>
                    </a:schemeClr>
                  </a:glow>
                </a:effectLst>
              </a:rPr>
              <a:t> Treatment</a:t>
            </a:r>
            <a:endParaRPr lang="en-US" b="1" spc="50" dirty="0">
              <a:ln w="12700" cmpd="sng">
                <a:solidFill>
                  <a:schemeClr val="accent6">
                    <a:satMod val="120000"/>
                    <a:shade val="80000"/>
                  </a:schemeClr>
                </a:solidFill>
                <a:prstDash val="solid"/>
              </a:ln>
              <a:solidFill>
                <a:schemeClr val="tx2">
                  <a:lumMod val="40000"/>
                  <a:lumOff val="60000"/>
                </a:schemeClr>
              </a:solidFill>
              <a:effectLst>
                <a:glow rad="53100">
                  <a:schemeClr val="accent6">
                    <a:satMod val="180000"/>
                    <a:alpha val="30000"/>
                  </a:schemeClr>
                </a:glow>
              </a:effectLst>
            </a:endParaRPr>
          </a:p>
        </p:txBody>
      </p:sp>
      <p:sp>
        <p:nvSpPr>
          <p:cNvPr id="3" name="Content Placeholder 2"/>
          <p:cNvSpPr>
            <a:spLocks noGrp="1"/>
          </p:cNvSpPr>
          <p:nvPr>
            <p:ph idx="1"/>
          </p:nvPr>
        </p:nvSpPr>
        <p:spPr/>
        <p:txBody>
          <a:bodyPr>
            <a:scene3d>
              <a:camera prst="orthographicFront"/>
              <a:lightRig rig="threePt" dir="t"/>
            </a:scene3d>
            <a:sp3d extrusionH="57150">
              <a:bevelT w="38100" h="38100"/>
            </a:sp3d>
          </a:bodyPr>
          <a:lstStyle/>
          <a:p>
            <a:pPr>
              <a:lnSpc>
                <a:spcPct val="150000"/>
              </a:lnSpc>
              <a:buFont typeface="Wingdings" panose="05000000000000000000" pitchFamily="2" charset="2"/>
              <a:buChar char="q"/>
            </a:pPr>
            <a:r>
              <a:rPr lang="en-US" b="1" dirty="0" smtClean="0">
                <a:solidFill>
                  <a:schemeClr val="tx2">
                    <a:lumMod val="75000"/>
                  </a:schemeClr>
                </a:solidFill>
                <a:effectLst>
                  <a:outerShdw blurRad="38100" dist="38100" dir="2700000" algn="tl">
                    <a:srgbClr val="000000">
                      <a:alpha val="43137"/>
                    </a:srgbClr>
                  </a:outerShdw>
                </a:effectLst>
              </a:rPr>
              <a:t>Genre</a:t>
            </a:r>
            <a:r>
              <a:rPr lang="en-US" b="1" dirty="0">
                <a:solidFill>
                  <a:schemeClr val="tx2">
                    <a:lumMod val="75000"/>
                  </a:schemeClr>
                </a:solidFill>
                <a:effectLst>
                  <a:outerShdw blurRad="38100" dist="38100" dir="2700000" algn="tl">
                    <a:srgbClr val="000000">
                      <a:alpha val="43137"/>
                    </a:srgbClr>
                  </a:outerShdw>
                </a:effectLst>
              </a:rPr>
              <a:t>: </a:t>
            </a:r>
            <a:r>
              <a:rPr lang="en-US" dirty="0">
                <a:solidFill>
                  <a:schemeClr val="tx1">
                    <a:lumMod val="75000"/>
                    <a:lumOff val="25000"/>
                  </a:schemeClr>
                </a:solidFill>
                <a:effectLst>
                  <a:outerShdw blurRad="38100" dist="38100" dir="2700000" algn="tl">
                    <a:srgbClr val="000000">
                      <a:alpha val="43137"/>
                    </a:srgbClr>
                  </a:outerShdw>
                </a:effectLst>
              </a:rPr>
              <a:t>Animation/Experimental </a:t>
            </a:r>
          </a:p>
          <a:p>
            <a:pPr>
              <a:lnSpc>
                <a:spcPct val="150000"/>
              </a:lnSpc>
              <a:buFont typeface="Wingdings" panose="05000000000000000000" pitchFamily="2" charset="2"/>
              <a:buChar char="q"/>
            </a:pPr>
            <a:r>
              <a:rPr lang="en-US" b="1" dirty="0">
                <a:solidFill>
                  <a:schemeClr val="tx2">
                    <a:lumMod val="75000"/>
                  </a:schemeClr>
                </a:solidFill>
                <a:effectLst>
                  <a:outerShdw blurRad="38100" dist="38100" dir="2700000" algn="tl">
                    <a:srgbClr val="000000">
                      <a:alpha val="43137"/>
                    </a:srgbClr>
                  </a:outerShdw>
                </a:effectLst>
              </a:rPr>
              <a:t>Sound:</a:t>
            </a:r>
            <a:r>
              <a:rPr lang="en-US" b="1" dirty="0">
                <a:solidFill>
                  <a:schemeClr val="tx1">
                    <a:lumMod val="75000"/>
                    <a:lumOff val="25000"/>
                  </a:schemeClr>
                </a:solidFill>
                <a:effectLst>
                  <a:outerShdw blurRad="38100" dist="38100" dir="2700000" algn="tl">
                    <a:srgbClr val="000000">
                      <a:alpha val="43137"/>
                    </a:srgbClr>
                  </a:outerShdw>
                </a:effectLst>
              </a:rPr>
              <a:t> </a:t>
            </a:r>
            <a:r>
              <a:rPr lang="en-US" dirty="0">
                <a:solidFill>
                  <a:schemeClr val="tx1">
                    <a:lumMod val="75000"/>
                    <a:lumOff val="25000"/>
                  </a:schemeClr>
                </a:solidFill>
                <a:effectLst>
                  <a:outerShdw blurRad="38100" dist="38100" dir="2700000" algn="tl">
                    <a:srgbClr val="000000">
                      <a:alpha val="43137"/>
                    </a:srgbClr>
                  </a:outerShdw>
                </a:effectLst>
              </a:rPr>
              <a:t>Silent film</a:t>
            </a:r>
          </a:p>
          <a:p>
            <a:pPr>
              <a:lnSpc>
                <a:spcPct val="150000"/>
              </a:lnSpc>
              <a:buFont typeface="Wingdings" panose="05000000000000000000" pitchFamily="2" charset="2"/>
              <a:buChar char="q"/>
            </a:pPr>
            <a:r>
              <a:rPr lang="en-US" b="1" dirty="0">
                <a:solidFill>
                  <a:schemeClr val="tx2">
                    <a:lumMod val="75000"/>
                  </a:schemeClr>
                </a:solidFill>
                <a:effectLst>
                  <a:outerShdw blurRad="38100" dist="38100" dir="2700000" algn="tl">
                    <a:srgbClr val="000000">
                      <a:alpha val="43137"/>
                    </a:srgbClr>
                  </a:outerShdw>
                </a:effectLst>
              </a:rPr>
              <a:t>Sound style:</a:t>
            </a:r>
            <a:r>
              <a:rPr lang="en-US" b="1" dirty="0">
                <a:solidFill>
                  <a:schemeClr val="tx1">
                    <a:lumMod val="75000"/>
                    <a:lumOff val="25000"/>
                  </a:schemeClr>
                </a:solidFill>
                <a:effectLst>
                  <a:outerShdw blurRad="38100" dist="38100" dir="2700000" algn="tl">
                    <a:srgbClr val="000000">
                      <a:alpha val="43137"/>
                    </a:srgbClr>
                  </a:outerShdw>
                </a:effectLst>
              </a:rPr>
              <a:t> </a:t>
            </a:r>
            <a:r>
              <a:rPr lang="en-US" dirty="0">
                <a:solidFill>
                  <a:schemeClr val="tx1">
                    <a:lumMod val="75000"/>
                    <a:lumOff val="25000"/>
                  </a:schemeClr>
                </a:solidFill>
                <a:effectLst>
                  <a:outerShdw blurRad="38100" dist="38100" dir="2700000" algn="tl">
                    <a:srgbClr val="000000">
                      <a:alpha val="43137"/>
                    </a:srgbClr>
                  </a:outerShdw>
                </a:effectLst>
              </a:rPr>
              <a:t>oriental </a:t>
            </a:r>
          </a:p>
          <a:p>
            <a:pPr marL="0" indent="0">
              <a:lnSpc>
                <a:spcPct val="150000"/>
              </a:lnSpc>
              <a:buNone/>
            </a:pPr>
            <a:r>
              <a:rPr lang="en-US" b="1" dirty="0" smtClean="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Each </a:t>
            </a:r>
            <a:r>
              <a:rPr lang="en-US"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scene contains different feelings and moods, but they will deliver the same message. I will use </a:t>
            </a:r>
            <a:r>
              <a:rPr lang="en-US"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sound effects, soundscape and music</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add emotion and atmosphere for each scene in the film.</a:t>
            </a:r>
          </a:p>
        </p:txBody>
      </p:sp>
    </p:spTree>
    <p:extLst>
      <p:ext uri="{BB962C8B-B14F-4D97-AF65-F5344CB8AC3E}">
        <p14:creationId xmlns:p14="http://schemas.microsoft.com/office/powerpoint/2010/main" val="27482721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a:scene3d>
              <a:camera prst="orthographicFront"/>
              <a:lightRig rig="threePt" dir="t"/>
            </a:scene3d>
            <a:sp3d extrusionH="57150">
              <a:bevelT w="38100" h="38100"/>
            </a:sp3d>
          </a:bodyPr>
          <a:lstStyle/>
          <a:p>
            <a:pPr algn="ctr"/>
            <a:r>
              <a:rPr lang="en-US" sz="3200" b="1" spc="50" dirty="0" smtClean="0">
                <a:ln w="12700" cmpd="sng">
                  <a:solidFill>
                    <a:schemeClr val="accent6">
                      <a:satMod val="120000"/>
                      <a:shade val="80000"/>
                    </a:schemeClr>
                  </a:solidFill>
                  <a:prstDash val="solid"/>
                </a:ln>
                <a:solidFill>
                  <a:schemeClr val="tx2">
                    <a:lumMod val="40000"/>
                    <a:lumOff val="60000"/>
                  </a:schemeClr>
                </a:solidFill>
                <a:effectLst>
                  <a:glow rad="53100">
                    <a:schemeClr val="accent6">
                      <a:satMod val="180000"/>
                      <a:alpha val="30000"/>
                    </a:schemeClr>
                  </a:glow>
                </a:effectLst>
              </a:rPr>
              <a:t>First Scene</a:t>
            </a:r>
            <a:endParaRPr lang="en-US" sz="3200" dirty="0"/>
          </a:p>
        </p:txBody>
      </p:sp>
      <p:sp>
        <p:nvSpPr>
          <p:cNvPr id="3" name="Content Placeholder 2"/>
          <p:cNvSpPr>
            <a:spLocks noGrp="1"/>
          </p:cNvSpPr>
          <p:nvPr>
            <p:ph idx="1"/>
          </p:nvPr>
        </p:nvSpPr>
        <p:spPr>
          <a:xfrm>
            <a:off x="457200" y="1371600"/>
            <a:ext cx="8229600" cy="4876800"/>
          </a:xfrm>
        </p:spPr>
        <p:txBody>
          <a:bodyPr>
            <a:scene3d>
              <a:camera prst="orthographicFront"/>
              <a:lightRig rig="threePt" dir="t"/>
            </a:scene3d>
            <a:sp3d extrusionH="57150">
              <a:bevelT w="38100" h="38100"/>
            </a:sp3d>
          </a:bodyPr>
          <a:lstStyle/>
          <a:p>
            <a:pPr marL="0" indent="0">
              <a:lnSpc>
                <a:spcPct val="150000"/>
              </a:lnSpc>
              <a:buNone/>
            </a:pPr>
            <a:r>
              <a:rPr lang="en-US"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first scene is about two old women gossiping. The relationship between them is so close. In this scene the most important feelings we want the audience feel are affinity and friendship love. We will consider them on a small balcony. I will use low-pitched sounds, including sounds of  </a:t>
            </a:r>
            <a:r>
              <a:rPr lang="en-US" b="1" dirty="0" smtClean="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Breeze, </a:t>
            </a:r>
            <a:r>
              <a:rPr lang="en-US"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tree leaves, car of the vegetable seller, light laughter, kids playing , smoking and lighter.</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5105400"/>
            <a:ext cx="2428875" cy="17049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5105400"/>
            <a:ext cx="2686050" cy="17049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5986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threePt" dir="t"/>
            </a:scene3d>
            <a:sp3d extrusionH="57150">
              <a:bevelT w="38100" h="38100"/>
            </a:sp3d>
          </a:bodyPr>
          <a:lstStyle/>
          <a:p>
            <a:pPr algn="ctr"/>
            <a:r>
              <a:rPr lang="en-US" sz="3200" b="1" spc="50" dirty="0" smtClean="0">
                <a:ln w="12700" cmpd="sng">
                  <a:solidFill>
                    <a:schemeClr val="accent6">
                      <a:satMod val="120000"/>
                      <a:shade val="80000"/>
                    </a:schemeClr>
                  </a:solidFill>
                  <a:prstDash val="solid"/>
                </a:ln>
                <a:solidFill>
                  <a:schemeClr val="tx2">
                    <a:lumMod val="40000"/>
                    <a:lumOff val="60000"/>
                  </a:schemeClr>
                </a:solidFill>
                <a:effectLst>
                  <a:glow rad="53100">
                    <a:schemeClr val="accent6">
                      <a:satMod val="180000"/>
                      <a:alpha val="30000"/>
                    </a:schemeClr>
                  </a:glow>
                </a:effectLst>
              </a:rPr>
              <a:t>Second </a:t>
            </a:r>
            <a:r>
              <a:rPr lang="en-US" sz="3200" b="1" spc="50" dirty="0">
                <a:ln w="12700" cmpd="sng">
                  <a:solidFill>
                    <a:schemeClr val="accent6">
                      <a:satMod val="120000"/>
                      <a:shade val="80000"/>
                    </a:schemeClr>
                  </a:solidFill>
                  <a:prstDash val="solid"/>
                </a:ln>
                <a:solidFill>
                  <a:schemeClr val="tx2">
                    <a:lumMod val="40000"/>
                    <a:lumOff val="60000"/>
                  </a:schemeClr>
                </a:solidFill>
                <a:effectLst>
                  <a:glow rad="53100">
                    <a:schemeClr val="accent6">
                      <a:satMod val="180000"/>
                      <a:alpha val="30000"/>
                    </a:schemeClr>
                  </a:glow>
                </a:effectLst>
              </a:rPr>
              <a:t>Scene</a:t>
            </a:r>
            <a:endParaRPr lang="en-US" sz="3200" dirty="0"/>
          </a:p>
        </p:txBody>
      </p:sp>
      <p:sp>
        <p:nvSpPr>
          <p:cNvPr id="3" name="Content Placeholder 2"/>
          <p:cNvSpPr>
            <a:spLocks noGrp="1"/>
          </p:cNvSpPr>
          <p:nvPr>
            <p:ph idx="1"/>
          </p:nvPr>
        </p:nvSpPr>
        <p:spPr/>
        <p:txBody>
          <a:bodyPr>
            <a:normAutofit/>
            <a:scene3d>
              <a:camera prst="orthographicFront"/>
              <a:lightRig rig="threePt" dir="t"/>
            </a:scene3d>
            <a:sp3d extrusionH="57150">
              <a:bevelT w="38100" h="38100"/>
            </a:sp3d>
          </a:bodyPr>
          <a:lstStyle/>
          <a:p>
            <a:pPr marL="0" indent="0">
              <a:lnSpc>
                <a:spcPct val="150000"/>
              </a:lnSpc>
              <a:buNone/>
            </a:pPr>
            <a:r>
              <a:rPr lang="en-US"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second scene is about a mother and her daughter. The relationship between them is less strong than the first scene and the distance will be a little bit longer. The most important feeling in this scene is longing.  In this scene also I will use </a:t>
            </a:r>
            <a:r>
              <a:rPr lang="en-US"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low-pitched sounds</a:t>
            </a:r>
            <a:r>
              <a:rPr lang="en-US"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including sounds of </a:t>
            </a:r>
            <a:r>
              <a:rPr lang="en-US"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smtClean="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rocker, berceuse, </a:t>
            </a:r>
            <a:r>
              <a:rPr lang="en-US"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water drops clock ticking and </a:t>
            </a:r>
            <a:r>
              <a:rPr lang="en-US" b="1" dirty="0" smtClean="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Knitting.</a:t>
            </a:r>
            <a:endParaRPr lang="en-US"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US" b="1"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5181600"/>
            <a:ext cx="2438400" cy="16002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5181600"/>
            <a:ext cx="2466975" cy="16192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8619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scene3d>
              <a:camera prst="orthographicFront"/>
              <a:lightRig rig="threePt" dir="t"/>
            </a:scene3d>
            <a:sp3d extrusionH="57150">
              <a:bevelT w="38100" h="38100"/>
            </a:sp3d>
          </a:bodyPr>
          <a:lstStyle/>
          <a:p>
            <a:pPr algn="ctr"/>
            <a:r>
              <a:rPr lang="en-US" sz="3200" b="1" spc="50" dirty="0" smtClean="0">
                <a:ln w="12700" cmpd="sng">
                  <a:solidFill>
                    <a:schemeClr val="accent6">
                      <a:satMod val="120000"/>
                      <a:shade val="80000"/>
                    </a:schemeClr>
                  </a:solidFill>
                  <a:prstDash val="solid"/>
                </a:ln>
                <a:solidFill>
                  <a:schemeClr val="tx2">
                    <a:lumMod val="40000"/>
                    <a:lumOff val="60000"/>
                  </a:schemeClr>
                </a:solidFill>
                <a:effectLst>
                  <a:glow rad="53100">
                    <a:schemeClr val="accent6">
                      <a:satMod val="180000"/>
                      <a:alpha val="30000"/>
                    </a:schemeClr>
                  </a:glow>
                </a:effectLst>
              </a:rPr>
              <a:t>Third Scene</a:t>
            </a:r>
            <a:endParaRPr lang="en-US" sz="3200" dirty="0"/>
          </a:p>
        </p:txBody>
      </p:sp>
      <p:sp>
        <p:nvSpPr>
          <p:cNvPr id="3" name="Content Placeholder 2"/>
          <p:cNvSpPr>
            <a:spLocks noGrp="1"/>
          </p:cNvSpPr>
          <p:nvPr>
            <p:ph idx="1"/>
          </p:nvPr>
        </p:nvSpPr>
        <p:spPr>
          <a:xfrm>
            <a:off x="381000" y="838200"/>
            <a:ext cx="8229600" cy="4876800"/>
          </a:xfrm>
        </p:spPr>
        <p:txBody>
          <a:bodyPr>
            <a:normAutofit fontScale="92500" lnSpcReduction="20000"/>
            <a:scene3d>
              <a:camera prst="orthographicFront"/>
              <a:lightRig rig="threePt" dir="t"/>
            </a:scene3d>
            <a:sp3d extrusionH="57150">
              <a:bevelT w="38100" h="38100"/>
            </a:sp3d>
          </a:bodyPr>
          <a:lstStyle/>
          <a:p>
            <a:pPr marL="0" indent="0">
              <a:lnSpc>
                <a:spcPct val="150000"/>
              </a:lnSpc>
              <a:buNone/>
            </a:pPr>
            <a:r>
              <a:rPr lang="en-US" sz="26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third scene is about the conflict between a girl and her boyfriend. There is longer distance between them. The main feelings we want to show are love and anger.  This scene will start with </a:t>
            </a:r>
            <a:r>
              <a:rPr lang="en-US" sz="26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low-pitched sounds</a:t>
            </a:r>
            <a:r>
              <a:rPr lang="en-US" sz="26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including sounds  of  </a:t>
            </a:r>
            <a:r>
              <a:rPr lang="en-US" sz="26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rain, calm heartbeat, </a:t>
            </a:r>
            <a:r>
              <a:rPr lang="en-US" sz="2600" b="1" dirty="0" smtClean="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breeze </a:t>
            </a:r>
            <a:r>
              <a:rPr lang="en-US" sz="26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Hot chocolate pour</a:t>
            </a:r>
            <a:r>
              <a:rPr lang="en-US" sz="26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when the camera reaches the young man I will use </a:t>
            </a:r>
            <a:r>
              <a:rPr lang="en-US" sz="26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high-pitched sounds</a:t>
            </a:r>
            <a:r>
              <a:rPr lang="en-US" sz="26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including  </a:t>
            </a:r>
            <a:r>
              <a:rPr lang="en-US" sz="26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thunder, high heartbeat, torrential rain</a:t>
            </a:r>
            <a:r>
              <a:rPr lang="en-US" sz="26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the end of the scene I will use </a:t>
            </a:r>
            <a:r>
              <a:rPr lang="en-US" sz="26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low-pitched sounds again</a:t>
            </a:r>
            <a:r>
              <a:rPr lang="en-US" sz="26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During the camera transition between the two character </a:t>
            </a:r>
            <a:r>
              <a:rPr lang="en-US" sz="2600" b="1" dirty="0" smtClean="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a:t>
            </a:r>
            <a:r>
              <a:rPr lang="en-US" sz="26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will use sound of </a:t>
            </a:r>
            <a:r>
              <a:rPr lang="en-US" sz="26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rain and wind</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5334001"/>
            <a:ext cx="29718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5468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threePt" dir="t"/>
            </a:scene3d>
            <a:sp3d extrusionH="57150">
              <a:bevelT w="38100" h="38100"/>
            </a:sp3d>
          </a:bodyPr>
          <a:lstStyle/>
          <a:p>
            <a:pPr algn="ctr"/>
            <a:r>
              <a:rPr lang="en-US" sz="3200" b="1" spc="50" dirty="0" smtClean="0">
                <a:ln w="12700" cmpd="sng">
                  <a:solidFill>
                    <a:schemeClr val="accent6">
                      <a:satMod val="120000"/>
                      <a:shade val="80000"/>
                    </a:schemeClr>
                  </a:solidFill>
                  <a:prstDash val="solid"/>
                </a:ln>
                <a:solidFill>
                  <a:schemeClr val="tx2">
                    <a:lumMod val="40000"/>
                    <a:lumOff val="60000"/>
                  </a:schemeClr>
                </a:solidFill>
                <a:effectLst>
                  <a:glow rad="53100">
                    <a:schemeClr val="accent6">
                      <a:satMod val="180000"/>
                      <a:alpha val="30000"/>
                    </a:schemeClr>
                  </a:glow>
                </a:effectLst>
              </a:rPr>
              <a:t>Forth </a:t>
            </a:r>
            <a:r>
              <a:rPr lang="en-US" sz="3200" b="1" spc="50" dirty="0">
                <a:ln w="12700" cmpd="sng">
                  <a:solidFill>
                    <a:schemeClr val="accent6">
                      <a:satMod val="120000"/>
                      <a:shade val="80000"/>
                    </a:schemeClr>
                  </a:solidFill>
                  <a:prstDash val="solid"/>
                </a:ln>
                <a:solidFill>
                  <a:schemeClr val="tx2">
                    <a:lumMod val="40000"/>
                    <a:lumOff val="60000"/>
                  </a:schemeClr>
                </a:solidFill>
                <a:effectLst>
                  <a:glow rad="53100">
                    <a:schemeClr val="accent6">
                      <a:satMod val="180000"/>
                      <a:alpha val="30000"/>
                    </a:schemeClr>
                  </a:glow>
                </a:effectLst>
              </a:rPr>
              <a:t>Scene</a:t>
            </a:r>
            <a:endParaRPr lang="en-US" sz="3200" dirty="0"/>
          </a:p>
        </p:txBody>
      </p:sp>
      <p:sp>
        <p:nvSpPr>
          <p:cNvPr id="3" name="Content Placeholder 2"/>
          <p:cNvSpPr>
            <a:spLocks noGrp="1"/>
          </p:cNvSpPr>
          <p:nvPr>
            <p:ph idx="1"/>
          </p:nvPr>
        </p:nvSpPr>
        <p:spPr/>
        <p:txBody>
          <a:bodyPr>
            <a:scene3d>
              <a:camera prst="orthographicFront"/>
              <a:lightRig rig="threePt" dir="t"/>
            </a:scene3d>
            <a:sp3d extrusionH="57150">
              <a:bevelT w="38100" h="38100"/>
            </a:sp3d>
          </a:bodyPr>
          <a:lstStyle/>
          <a:p>
            <a:pPr marL="0" indent="0">
              <a:lnSpc>
                <a:spcPct val="200000"/>
              </a:lnSpc>
              <a:buNone/>
            </a:pPr>
            <a:r>
              <a:rPr lang="en-US"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fourth scene shows how the relationship is complicated between an old man and his son. I will use </a:t>
            </a:r>
            <a:r>
              <a:rPr lang="en-US"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high-pitched sounds</a:t>
            </a:r>
            <a:r>
              <a:rPr lang="en-US"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including  </a:t>
            </a:r>
            <a:r>
              <a:rPr lang="en-US"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windmills </a:t>
            </a:r>
            <a:r>
              <a:rPr lang="en-US"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sea waves or </a:t>
            </a:r>
            <a:r>
              <a:rPr lang="en-US"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wind hits a window and water drops.</a:t>
            </a:r>
            <a:endParaRPr lang="en-US"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888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threePt" dir="t"/>
            </a:scene3d>
            <a:sp3d extrusionH="57150">
              <a:bevelT w="38100" h="38100"/>
            </a:sp3d>
          </a:bodyPr>
          <a:lstStyle/>
          <a:p>
            <a:pPr algn="ctr"/>
            <a:r>
              <a:rPr lang="en-US" sz="3200" b="1" spc="50" dirty="0" smtClean="0">
                <a:ln w="12700" cmpd="sng">
                  <a:solidFill>
                    <a:schemeClr val="accent6">
                      <a:satMod val="120000"/>
                      <a:shade val="80000"/>
                    </a:schemeClr>
                  </a:solidFill>
                  <a:prstDash val="solid"/>
                </a:ln>
                <a:solidFill>
                  <a:schemeClr val="tx2">
                    <a:lumMod val="40000"/>
                    <a:lumOff val="60000"/>
                  </a:schemeClr>
                </a:solidFill>
                <a:effectLst>
                  <a:glow rad="53100">
                    <a:schemeClr val="accent6">
                      <a:satMod val="180000"/>
                      <a:alpha val="30000"/>
                    </a:schemeClr>
                  </a:glow>
                </a:effectLst>
              </a:rPr>
              <a:t>Fifth </a:t>
            </a:r>
            <a:r>
              <a:rPr lang="en-US" sz="3200" b="1" spc="50" dirty="0">
                <a:ln w="12700" cmpd="sng">
                  <a:solidFill>
                    <a:schemeClr val="accent6">
                      <a:satMod val="120000"/>
                      <a:shade val="80000"/>
                    </a:schemeClr>
                  </a:solidFill>
                  <a:prstDash val="solid"/>
                </a:ln>
                <a:solidFill>
                  <a:schemeClr val="tx2">
                    <a:lumMod val="40000"/>
                    <a:lumOff val="60000"/>
                  </a:schemeClr>
                </a:solidFill>
                <a:effectLst>
                  <a:glow rad="53100">
                    <a:schemeClr val="accent6">
                      <a:satMod val="180000"/>
                      <a:alpha val="30000"/>
                    </a:schemeClr>
                  </a:glow>
                </a:effectLst>
              </a:rPr>
              <a:t>Scene</a:t>
            </a:r>
            <a:endParaRPr lang="en-US" sz="3200" dirty="0"/>
          </a:p>
        </p:txBody>
      </p:sp>
      <p:sp>
        <p:nvSpPr>
          <p:cNvPr id="3" name="Content Placeholder 2"/>
          <p:cNvSpPr>
            <a:spLocks noGrp="1"/>
          </p:cNvSpPr>
          <p:nvPr>
            <p:ph idx="1"/>
          </p:nvPr>
        </p:nvSpPr>
        <p:spPr/>
        <p:txBody>
          <a:bodyPr>
            <a:scene3d>
              <a:camera prst="orthographicFront"/>
              <a:lightRig rig="threePt" dir="t"/>
            </a:scene3d>
            <a:sp3d extrusionH="57150">
              <a:bevelT w="38100" h="38100"/>
            </a:sp3d>
          </a:bodyPr>
          <a:lstStyle/>
          <a:p>
            <a:pPr marL="0" indent="0">
              <a:lnSpc>
                <a:spcPct val="200000"/>
              </a:lnSpc>
              <a:buNone/>
            </a:pPr>
            <a:r>
              <a:rPr lang="en-US" b="1" dirty="0" smtClean="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t>
            </a:r>
            <a:r>
              <a:rPr lang="en-US"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end of the film, we will see an old man and woman fight.  I will use </a:t>
            </a:r>
            <a:r>
              <a:rPr lang="en-US"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high-pitched sounds</a:t>
            </a:r>
            <a:r>
              <a:rPr lang="en-US"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such as </a:t>
            </a:r>
            <a:r>
              <a:rPr lang="en-US"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wind, footsteps on dry leaves, breaking glass </a:t>
            </a:r>
            <a:r>
              <a:rPr lang="en-US"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gun (bullet) and </a:t>
            </a:r>
            <a:r>
              <a:rPr lang="en-US"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lighter</a:t>
            </a:r>
            <a:r>
              <a:rPr lang="en-US"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smtClean="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Also, I </a:t>
            </a:r>
            <a:r>
              <a:rPr lang="en-US"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will use different tone of each sound.</a:t>
            </a:r>
          </a:p>
          <a:p>
            <a:endParaRPr lang="en-US" dirty="0"/>
          </a:p>
        </p:txBody>
      </p:sp>
    </p:spTree>
    <p:extLst>
      <p:ext uri="{BB962C8B-B14F-4D97-AF65-F5344CB8AC3E}">
        <p14:creationId xmlns:p14="http://schemas.microsoft.com/office/powerpoint/2010/main" val="2250245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threePt" dir="t"/>
            </a:scene3d>
            <a:sp3d extrusionH="57150">
              <a:bevelT w="38100" h="38100"/>
            </a:sp3d>
          </a:bodyPr>
          <a:lstStyle/>
          <a:p>
            <a:pPr algn="ctr"/>
            <a:r>
              <a:rPr lang="en-US" sz="3200" b="1" spc="50" dirty="0" smtClean="0">
                <a:ln w="12700" cmpd="sng">
                  <a:solidFill>
                    <a:schemeClr val="accent6">
                      <a:satMod val="120000"/>
                      <a:shade val="80000"/>
                    </a:schemeClr>
                  </a:solidFill>
                  <a:prstDash val="solid"/>
                </a:ln>
                <a:solidFill>
                  <a:schemeClr val="tx2">
                    <a:lumMod val="40000"/>
                    <a:lumOff val="60000"/>
                  </a:schemeClr>
                </a:solidFill>
                <a:effectLst>
                  <a:glow rad="53100">
                    <a:schemeClr val="accent6">
                      <a:satMod val="180000"/>
                      <a:alpha val="30000"/>
                    </a:schemeClr>
                  </a:glow>
                </a:effectLst>
              </a:rPr>
              <a:t>Transition </a:t>
            </a:r>
            <a:endParaRPr lang="en-US" sz="3200" dirty="0"/>
          </a:p>
        </p:txBody>
      </p:sp>
      <p:sp>
        <p:nvSpPr>
          <p:cNvPr id="3" name="Content Placeholder 2"/>
          <p:cNvSpPr>
            <a:spLocks noGrp="1"/>
          </p:cNvSpPr>
          <p:nvPr>
            <p:ph idx="1"/>
          </p:nvPr>
        </p:nvSpPr>
        <p:spPr>
          <a:xfrm>
            <a:off x="457200" y="1828800"/>
            <a:ext cx="8229600" cy="4876800"/>
          </a:xfrm>
        </p:spPr>
        <p:txBody>
          <a:bodyPr>
            <a:scene3d>
              <a:camera prst="orthographicFront"/>
              <a:lightRig rig="threePt" dir="t"/>
            </a:scene3d>
            <a:sp3d extrusionH="57150">
              <a:bevelT w="38100" h="38100"/>
            </a:sp3d>
          </a:bodyPr>
          <a:lstStyle/>
          <a:p>
            <a:r>
              <a:rPr lang="en-US" b="1" dirty="0">
                <a:solidFill>
                  <a:schemeClr val="tx1">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en-US" b="1" dirty="0" smtClean="0">
                <a:solidFill>
                  <a:schemeClr val="tx1">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etween </a:t>
            </a:r>
            <a:r>
              <a:rPr lang="en-US" b="1" dirty="0">
                <a:solidFill>
                  <a:schemeClr val="tx1">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each two characters I will us sound of rotary dial </a:t>
            </a:r>
            <a:r>
              <a:rPr lang="en-US" b="1" dirty="0" smtClean="0">
                <a:solidFill>
                  <a:schemeClr val="tx1">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telephone.</a:t>
            </a:r>
            <a:endParaRPr lang="en-US" b="1" dirty="0">
              <a:solidFill>
                <a:schemeClr val="tx1">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5538" y="3995738"/>
            <a:ext cx="2786062" cy="278606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312" y="4495151"/>
            <a:ext cx="3009122" cy="2286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6115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threePt" dir="t"/>
            </a:scene3d>
            <a:sp3d extrusionH="57150">
              <a:bevelT w="38100" h="38100"/>
            </a:sp3d>
          </a:bodyPr>
          <a:lstStyle/>
          <a:p>
            <a:pPr algn="ctr"/>
            <a:r>
              <a:rPr lang="en-US" sz="3200" b="1" spc="50" dirty="0" smtClean="0">
                <a:ln w="12700" cmpd="sng">
                  <a:solidFill>
                    <a:schemeClr val="accent6">
                      <a:satMod val="120000"/>
                      <a:shade val="80000"/>
                    </a:schemeClr>
                  </a:solidFill>
                  <a:prstDash val="solid"/>
                </a:ln>
                <a:solidFill>
                  <a:schemeClr val="tx2">
                    <a:lumMod val="40000"/>
                    <a:lumOff val="60000"/>
                  </a:schemeClr>
                </a:solidFill>
                <a:effectLst>
                  <a:glow rad="53100">
                    <a:schemeClr val="accent6">
                      <a:satMod val="180000"/>
                      <a:alpha val="30000"/>
                    </a:schemeClr>
                  </a:glow>
                </a:effectLst>
              </a:rPr>
              <a:t>References</a:t>
            </a:r>
            <a:endParaRPr lang="en-US" sz="3200" dirty="0"/>
          </a:p>
        </p:txBody>
      </p:sp>
      <p:sp>
        <p:nvSpPr>
          <p:cNvPr id="3" name="Content Placeholder 2"/>
          <p:cNvSpPr>
            <a:spLocks noGrp="1"/>
          </p:cNvSpPr>
          <p:nvPr>
            <p:ph idx="1"/>
          </p:nvPr>
        </p:nvSpPr>
        <p:spPr/>
        <p:txBody>
          <a:bodyPr>
            <a:normAutofit fontScale="85000" lnSpcReduction="10000"/>
          </a:bodyPr>
          <a:lstStyle/>
          <a:p>
            <a:r>
              <a:rPr lang="en-US" sz="2000" b="1" dirty="0" smtClean="0">
                <a:solidFill>
                  <a:schemeClr val="tx1">
                    <a:lumMod val="90000"/>
                    <a:lumOff val="10000"/>
                  </a:schemeClr>
                </a:solidFill>
                <a:effectLst>
                  <a:outerShdw blurRad="38100" dist="38100" dir="2700000" algn="tl">
                    <a:srgbClr val="000000">
                      <a:alpha val="43137"/>
                    </a:srgbClr>
                  </a:outerShdw>
                </a:effectLst>
              </a:rPr>
              <a:t>Soundscapes</a:t>
            </a:r>
          </a:p>
          <a:p>
            <a:pPr marL="0" indent="0">
              <a:buNone/>
            </a:pPr>
            <a:r>
              <a:rPr lang="en-US" sz="2000" dirty="0">
                <a:hlinkClick r:id="rId2"/>
              </a:rPr>
              <a:t>https://</a:t>
            </a:r>
            <a:r>
              <a:rPr lang="en-US" sz="2000" dirty="0" smtClean="0">
                <a:hlinkClick r:id="rId2"/>
              </a:rPr>
              <a:t>www.youtube.com/watch?time_continue=27&amp;v=BRLPh7r4rjQ</a:t>
            </a:r>
            <a:endParaRPr lang="en-US" sz="2000" dirty="0" smtClean="0"/>
          </a:p>
          <a:p>
            <a:r>
              <a:rPr lang="en-US" sz="2000" b="1" dirty="0" smtClean="0">
                <a:solidFill>
                  <a:schemeClr val="tx1">
                    <a:lumMod val="90000"/>
                    <a:lumOff val="10000"/>
                  </a:schemeClr>
                </a:solidFill>
                <a:effectLst>
                  <a:outerShdw blurRad="38100" dist="38100" dir="2700000" algn="tl">
                    <a:srgbClr val="000000">
                      <a:alpha val="43137"/>
                    </a:srgbClr>
                  </a:outerShdw>
                </a:effectLst>
              </a:rPr>
              <a:t>Rotary Phone Dialing</a:t>
            </a:r>
          </a:p>
          <a:p>
            <a:pPr marL="0" indent="0">
              <a:buNone/>
            </a:pPr>
            <a:r>
              <a:rPr lang="en-US" sz="2000" dirty="0">
                <a:hlinkClick r:id="rId3"/>
              </a:rPr>
              <a:t>https://</a:t>
            </a:r>
            <a:r>
              <a:rPr lang="en-US" sz="2000" dirty="0" smtClean="0">
                <a:hlinkClick r:id="rId3"/>
              </a:rPr>
              <a:t>www.youtube.com/watch?v=7pIw9xyDQkY</a:t>
            </a:r>
            <a:endParaRPr lang="en-US" sz="2000" dirty="0" smtClean="0"/>
          </a:p>
          <a:p>
            <a:r>
              <a:rPr lang="en-US" sz="2000" b="1" dirty="0" smtClean="0">
                <a:solidFill>
                  <a:schemeClr val="tx1">
                    <a:lumMod val="90000"/>
                    <a:lumOff val="10000"/>
                  </a:schemeClr>
                </a:solidFill>
                <a:effectLst>
                  <a:outerShdw blurRad="38100" dist="38100" dir="2700000" algn="tl">
                    <a:srgbClr val="000000">
                      <a:alpha val="43137"/>
                    </a:srgbClr>
                  </a:outerShdw>
                </a:effectLst>
              </a:rPr>
              <a:t>Tension</a:t>
            </a:r>
          </a:p>
          <a:p>
            <a:pPr marL="0" indent="0">
              <a:buNone/>
            </a:pPr>
            <a:r>
              <a:rPr lang="en-US" sz="2000" dirty="0">
                <a:hlinkClick r:id="rId4"/>
              </a:rPr>
              <a:t>https://www.youtube.com/watch?v=eX-fCDpS9fY</a:t>
            </a:r>
            <a:endParaRPr lang="en-US" sz="2000" dirty="0" smtClean="0"/>
          </a:p>
          <a:p>
            <a:r>
              <a:rPr lang="en-US" sz="2000" b="1" dirty="0" smtClean="0">
                <a:solidFill>
                  <a:schemeClr val="tx1">
                    <a:lumMod val="90000"/>
                    <a:lumOff val="10000"/>
                  </a:schemeClr>
                </a:solidFill>
                <a:effectLst>
                  <a:outerShdw blurRad="38100" dist="38100" dir="2700000" algn="tl">
                    <a:srgbClr val="000000">
                      <a:alpha val="43137"/>
                    </a:srgbClr>
                  </a:outerShdw>
                </a:effectLst>
              </a:rPr>
              <a:t>Berceuse</a:t>
            </a:r>
          </a:p>
          <a:p>
            <a:pPr marL="0" indent="0">
              <a:buNone/>
            </a:pPr>
            <a:r>
              <a:rPr lang="en-US" sz="2000" dirty="0">
                <a:hlinkClick r:id="rId5"/>
              </a:rPr>
              <a:t>https://</a:t>
            </a:r>
            <a:r>
              <a:rPr lang="en-US" sz="2000" dirty="0" smtClean="0">
                <a:hlinkClick r:id="rId5"/>
              </a:rPr>
              <a:t>www.youtube.com/watch?v=PSxNvLxpKA4</a:t>
            </a:r>
            <a:endParaRPr lang="en-US" sz="2000" dirty="0" smtClean="0"/>
          </a:p>
          <a:p>
            <a:r>
              <a:rPr lang="en-US" sz="2000" b="1" dirty="0" smtClean="0">
                <a:solidFill>
                  <a:schemeClr val="tx1">
                    <a:lumMod val="90000"/>
                    <a:lumOff val="10000"/>
                  </a:schemeClr>
                </a:solidFill>
              </a:rPr>
              <a:t>Ambience</a:t>
            </a:r>
          </a:p>
          <a:p>
            <a:pPr marL="0" indent="0">
              <a:buNone/>
            </a:pPr>
            <a:r>
              <a:rPr lang="en-US" sz="2000" dirty="0">
                <a:hlinkClick r:id="rId6"/>
              </a:rPr>
              <a:t>https://</a:t>
            </a:r>
            <a:r>
              <a:rPr lang="en-US" sz="2000" dirty="0" smtClean="0">
                <a:hlinkClick r:id="rId6"/>
              </a:rPr>
              <a:t>www.youtube.com/watch?v=XdrkkiYYZsM</a:t>
            </a:r>
            <a:endParaRPr lang="en-US" sz="2000" dirty="0" smtClean="0"/>
          </a:p>
          <a:p>
            <a:r>
              <a:rPr lang="en-US" sz="2000" b="1" dirty="0" smtClean="0">
                <a:solidFill>
                  <a:schemeClr val="tx1">
                    <a:lumMod val="90000"/>
                    <a:lumOff val="10000"/>
                  </a:schemeClr>
                </a:solidFill>
                <a:effectLst>
                  <a:outerShdw blurRad="38100" dist="38100" dir="2700000" algn="tl">
                    <a:srgbClr val="000000">
                      <a:alpha val="43137"/>
                    </a:srgbClr>
                  </a:outerShdw>
                </a:effectLst>
              </a:rPr>
              <a:t>Heavy rain</a:t>
            </a:r>
          </a:p>
          <a:p>
            <a:pPr marL="0" indent="0">
              <a:buNone/>
            </a:pPr>
            <a:r>
              <a:rPr lang="en-US" sz="2000" dirty="0">
                <a:hlinkClick r:id="rId7"/>
              </a:rPr>
              <a:t>https://</a:t>
            </a:r>
            <a:r>
              <a:rPr lang="en-US" sz="2000" dirty="0" smtClean="0">
                <a:hlinkClick r:id="rId7"/>
              </a:rPr>
              <a:t>www.youtube.com/watch?v=j2bnj5hMkIw</a:t>
            </a:r>
            <a:endParaRPr lang="en-US" sz="2000" dirty="0" smtClean="0"/>
          </a:p>
          <a:p>
            <a:r>
              <a:rPr lang="en-US" sz="2000" b="1" dirty="0" smtClean="0">
                <a:solidFill>
                  <a:schemeClr val="tx1">
                    <a:lumMod val="90000"/>
                    <a:lumOff val="10000"/>
                  </a:schemeClr>
                </a:solidFill>
                <a:effectLst>
                  <a:outerShdw blurRad="38100" dist="38100" dir="2700000" algn="tl">
                    <a:srgbClr val="000000">
                      <a:alpha val="43137"/>
                    </a:srgbClr>
                  </a:outerShdw>
                </a:effectLst>
              </a:rPr>
              <a:t>Arabic Music</a:t>
            </a:r>
          </a:p>
          <a:p>
            <a:pPr marL="0" indent="0">
              <a:buNone/>
            </a:pPr>
            <a:r>
              <a:rPr lang="en-US" sz="2000" dirty="0">
                <a:hlinkClick r:id="rId8"/>
              </a:rPr>
              <a:t>https://</a:t>
            </a:r>
            <a:r>
              <a:rPr lang="en-US" sz="2000" dirty="0" smtClean="0">
                <a:hlinkClick r:id="rId8"/>
              </a:rPr>
              <a:t>www.youtube.com/watch?v=rCOFfHqEVzo</a:t>
            </a:r>
            <a:endParaRPr lang="en-US" sz="2000" dirty="0" smtClean="0"/>
          </a:p>
          <a:p>
            <a:r>
              <a:rPr lang="en-US" sz="2000" b="1" dirty="0" smtClean="0">
                <a:solidFill>
                  <a:schemeClr val="tx1">
                    <a:lumMod val="90000"/>
                    <a:lumOff val="10000"/>
                  </a:schemeClr>
                </a:solidFill>
                <a:effectLst>
                  <a:outerShdw blurRad="38100" dist="38100" dir="2700000" algn="tl">
                    <a:srgbClr val="000000">
                      <a:alpha val="43137"/>
                    </a:srgbClr>
                  </a:outerShdw>
                </a:effectLst>
              </a:rPr>
              <a:t>Sound in filmmaking</a:t>
            </a:r>
          </a:p>
          <a:p>
            <a:pPr marL="0" indent="0">
              <a:buNone/>
            </a:pPr>
            <a:r>
              <a:rPr lang="en-US" sz="2000" dirty="0">
                <a:hlinkClick r:id="rId9"/>
              </a:rPr>
              <a:t>http://thecinematheque.ca/education/wp-content/uploads/2012/02/LanguageofFilm07.pdf</a:t>
            </a:r>
            <a:endParaRPr lang="en-US" sz="2000" dirty="0"/>
          </a:p>
        </p:txBody>
      </p:sp>
    </p:spTree>
    <p:extLst>
      <p:ext uri="{BB962C8B-B14F-4D97-AF65-F5344CB8AC3E}">
        <p14:creationId xmlns:p14="http://schemas.microsoft.com/office/powerpoint/2010/main" val="3976629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105</TotalTime>
  <Words>418</Words>
  <Application>Microsoft Office PowerPoint</Application>
  <PresentationFormat>On-screen Show (4:3)</PresentationFormat>
  <Paragraphs>36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Clarity</vt:lpstr>
      <vt:lpstr>Sound treatment</vt:lpstr>
      <vt:lpstr>Sound Treatment</vt:lpstr>
      <vt:lpstr>First Scene</vt:lpstr>
      <vt:lpstr>Second Scene</vt:lpstr>
      <vt:lpstr>Third Scene</vt:lpstr>
      <vt:lpstr>Forth Scene</vt:lpstr>
      <vt:lpstr>Fifth Scene</vt:lpstr>
      <vt:lpstr>Transition </vt:lpstr>
      <vt:lpstr>References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Sound treatment</dc:title>
  <dc:creator>Nada</dc:creator>
  <cp:lastModifiedBy>Nada</cp:lastModifiedBy>
  <cp:revision>26</cp:revision>
  <dcterms:created xsi:type="dcterms:W3CDTF">2019-08-03T11:34:24Z</dcterms:created>
  <dcterms:modified xsi:type="dcterms:W3CDTF">2019-08-03T13:20:16Z</dcterms:modified>
</cp:coreProperties>
</file>