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73" r:id="rId9"/>
    <p:sldId id="274" r:id="rId10"/>
    <p:sldId id="275" r:id="rId11"/>
    <p:sldId id="277" r:id="rId12"/>
    <p:sldId id="278" r:id="rId13"/>
    <p:sldId id="262" r:id="rId14"/>
    <p:sldId id="276" r:id="rId15"/>
    <p:sldId id="279" r:id="rId16"/>
    <p:sldId id="280" r:id="rId17"/>
    <p:sldId id="265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2" r:id="rId27"/>
    <p:sldId id="283" r:id="rId28"/>
    <p:sldId id="284" r:id="rId29"/>
    <p:sldId id="263" r:id="rId3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51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32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3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78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3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43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64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84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64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8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504C-E636-4147-BA89-96251FB554A4}" type="datetimeFigureOut">
              <a:rPr lang="cs-CZ" smtClean="0"/>
              <a:t>26.9.2019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96EF-0291-4586-9BF5-7F52D84B4E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72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iki/Pozorov%C3%A1n%C3%AD" TargetMode="External"/><Relationship Id="rId2" Type="http://schemas.openxmlformats.org/officeDocument/2006/relationships/hyperlink" Target="http://cs.wikipedia.org/wiki/Pozn%C3%A1n%C3%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Abstrakce" TargetMode="External"/><Relationship Id="rId5" Type="http://schemas.openxmlformats.org/officeDocument/2006/relationships/hyperlink" Target="http://cs.wikipedia.org/wiki/P%C5%99%C3%ADroda" TargetMode="External"/><Relationship Id="rId4" Type="http://schemas.openxmlformats.org/officeDocument/2006/relationships/hyperlink" Target="http://cs.wikipedia.org/wiki/Experimen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cs.wikipedia.org/wiki/V%C4%9Bda" TargetMode="External"/><Relationship Id="rId3" Type="http://schemas.openxmlformats.org/officeDocument/2006/relationships/hyperlink" Target="http://cs.wikipedia.org/wiki/Verifikace" TargetMode="External"/><Relationship Id="rId7" Type="http://schemas.openxmlformats.org/officeDocument/2006/relationships/hyperlink" Target="http://cs.wikipedia.org/wiki/Empirie" TargetMode="External"/><Relationship Id="rId2" Type="http://schemas.openxmlformats.org/officeDocument/2006/relationships/hyperlink" Target="http://cs.wikipedia.org/wiki/Pozorov%C3%A1n%C3%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Fenom%C3%A9n" TargetMode="External"/><Relationship Id="rId5" Type="http://schemas.openxmlformats.org/officeDocument/2006/relationships/hyperlink" Target="http://cs.wikipedia.org/wiki/Hypot%C3%A9za" TargetMode="External"/><Relationship Id="rId4" Type="http://schemas.openxmlformats.org/officeDocument/2006/relationships/hyperlink" Target="http://cs.wikipedia.org/wiki/Falzifikace" TargetMode="External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iki/Logik" TargetMode="External"/><Relationship Id="rId7" Type="http://schemas.openxmlformats.org/officeDocument/2006/relationships/hyperlink" Target="http://cs.wikipedia.org/wiki/1347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1287" TargetMode="External"/><Relationship Id="rId5" Type="http://schemas.openxmlformats.org/officeDocument/2006/relationships/hyperlink" Target="http://cs.wikipedia.org/w/index.php?title=William_z_Ockhamu&amp;action=edit" TargetMode="External"/><Relationship Id="rId4" Type="http://schemas.openxmlformats.org/officeDocument/2006/relationships/hyperlink" Target="http://cs.wikipedia.org/wiki/Franti%C5%A1k%C3%A1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cs.wikipedia.org/wiki/Experiment" TargetMode="External"/><Relationship Id="rId3" Type="http://schemas.openxmlformats.org/officeDocument/2006/relationships/hyperlink" Target="http://cs.wikipedia.org/w/index.php?title=V%C3%BDzkum&amp;action=edit" TargetMode="External"/><Relationship Id="rId7" Type="http://schemas.openxmlformats.org/officeDocument/2006/relationships/hyperlink" Target="http://cs.wikipedia.org/w/index.php?title=P%C5%99edpov%C4%9B%C4%8F&amp;action=edit" TargetMode="External"/><Relationship Id="rId12" Type="http://schemas.openxmlformats.org/officeDocument/2006/relationships/image" Target="../media/image28.wmf"/><Relationship Id="rId2" Type="http://schemas.openxmlformats.org/officeDocument/2006/relationships/hyperlink" Target="http://cs.wikipedia.org/wiki/V%C4%9B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Teorie" TargetMode="External"/><Relationship Id="rId11" Type="http://schemas.openxmlformats.org/officeDocument/2006/relationships/image" Target="../media/image27.wmf"/><Relationship Id="rId5" Type="http://schemas.openxmlformats.org/officeDocument/2006/relationships/hyperlink" Target="http://cs.wikipedia.org/wiki/Dedukce" TargetMode="External"/><Relationship Id="rId10" Type="http://schemas.openxmlformats.org/officeDocument/2006/relationships/hyperlink" Target="http://cs.wikipedia.org/wiki/Princip" TargetMode="External"/><Relationship Id="rId4" Type="http://schemas.openxmlformats.org/officeDocument/2006/relationships/hyperlink" Target="http://cs.wikipedia.org/w/index.php?title=Znalost&amp;action=edit" TargetMode="External"/><Relationship Id="rId9" Type="http://schemas.openxmlformats.org/officeDocument/2006/relationships/hyperlink" Target="http://cs.wikipedia.org/wiki/Falzifikace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cs.wikipedia.org/wiki/Hypot%C3%A9za" TargetMode="External"/><Relationship Id="rId3" Type="http://schemas.openxmlformats.org/officeDocument/2006/relationships/hyperlink" Target="http://cs.wikipedia.org/wiki/Iterace" TargetMode="External"/><Relationship Id="rId7" Type="http://schemas.openxmlformats.org/officeDocument/2006/relationships/hyperlink" Target="http://cs.wikipedia.org/wiki/Dedukce" TargetMode="External"/><Relationship Id="rId2" Type="http://schemas.openxmlformats.org/officeDocument/2006/relationships/hyperlink" Target="http://cs.wikipedia.org/wiki/Meto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Logika" TargetMode="External"/><Relationship Id="rId5" Type="http://schemas.openxmlformats.org/officeDocument/2006/relationships/hyperlink" Target="http://cs.wikipedia.org/wiki/Indukce_%28logika%29" TargetMode="External"/><Relationship Id="rId10" Type="http://schemas.openxmlformats.org/officeDocument/2006/relationships/image" Target="../media/image29.wmf"/><Relationship Id="rId4" Type="http://schemas.openxmlformats.org/officeDocument/2006/relationships/hyperlink" Target="http://cs.wikipedia.org/w/index.php?title=Vysv%C4%9Btlen%C3%AD&amp;action=edit" TargetMode="External"/><Relationship Id="rId9" Type="http://schemas.openxmlformats.org/officeDocument/2006/relationships/hyperlink" Target="http://cs.wikipedia.org/wiki/Experimen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76251" y="1784650"/>
            <a:ext cx="9144000" cy="1698173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Úvod do přírodních </a:t>
            </a:r>
            <a:r>
              <a:rPr lang="cs-CZ" b="1" dirty="0" smtClean="0"/>
              <a:t>věd</a:t>
            </a:r>
            <a:br>
              <a:rPr lang="cs-CZ" b="1" dirty="0" smtClean="0"/>
            </a:br>
            <a:r>
              <a:rPr lang="cs-CZ" b="1" dirty="0" smtClean="0"/>
              <a:t>aneb</a:t>
            </a:r>
            <a:r>
              <a:rPr lang="cs-CZ" b="1" dirty="0" smtClean="0">
                <a:solidFill>
                  <a:srgbClr val="99CC00"/>
                </a:solidFill>
              </a:rPr>
              <a:t/>
            </a:r>
            <a:br>
              <a:rPr lang="cs-CZ" b="1" dirty="0" smtClean="0">
                <a:solidFill>
                  <a:srgbClr val="99CC00"/>
                </a:solidFill>
              </a:rPr>
            </a:br>
            <a:r>
              <a:rPr lang="cs-CZ" b="1" dirty="0" smtClean="0">
                <a:solidFill>
                  <a:srgbClr val="99CC00"/>
                </a:solidFill>
              </a:rPr>
              <a:t>…jsme na prahu nebo již v krizi</a:t>
            </a:r>
            <a:br>
              <a:rPr lang="cs-CZ" b="1" dirty="0" smtClean="0">
                <a:solidFill>
                  <a:srgbClr val="99CC00"/>
                </a:solidFill>
              </a:rPr>
            </a:br>
            <a:endParaRPr lang="cs-CZ" b="1" dirty="0">
              <a:solidFill>
                <a:srgbClr val="99CC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6251" y="5667988"/>
            <a:ext cx="9144000" cy="1655762"/>
          </a:xfrm>
        </p:spPr>
        <p:txBody>
          <a:bodyPr/>
          <a:lstStyle/>
          <a:p>
            <a:r>
              <a:rPr lang="cs-CZ" b="1" dirty="0" smtClean="0"/>
              <a:t>Přednášející:</a:t>
            </a:r>
          </a:p>
          <a:p>
            <a:r>
              <a:rPr lang="cs-CZ" b="1" dirty="0" smtClean="0"/>
              <a:t>doc. Jan Hradecký et al.</a:t>
            </a:r>
            <a:endParaRPr lang="cs-CZ" b="1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8" y="2633736"/>
            <a:ext cx="6183086" cy="301304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23" y="3500381"/>
            <a:ext cx="1773034" cy="106442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0" y="3500381"/>
            <a:ext cx="1773034" cy="10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Co se tehdy učilo?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0375" y="2635250"/>
            <a:ext cx="10515600" cy="4351338"/>
          </a:xfrm>
        </p:spPr>
        <p:txBody>
          <a:bodyPr/>
          <a:lstStyle/>
          <a:p>
            <a:r>
              <a:rPr lang="cs-CZ" dirty="0" smtClean="0"/>
              <a:t>Objasňovaly se názory tehdejších autorit – antičtí myslitelé, Tomáš Akvinský a čerpalo se z antické vědy a křesťanských knih,</a:t>
            </a:r>
          </a:p>
          <a:p>
            <a:r>
              <a:rPr lang="cs-CZ" dirty="0"/>
              <a:t>Nebyl zde tedy prováděn žádný výzkum, vykládané texty se rozdělily na počátku semestru mezi </a:t>
            </a:r>
            <a:r>
              <a:rPr lang="cs-CZ" dirty="0" smtClean="0"/>
              <a:t>učitele.</a:t>
            </a:r>
          </a:p>
          <a:p>
            <a:r>
              <a:rPr lang="cs-CZ" dirty="0" smtClean="0"/>
              <a:t>Univerzita = centrum vzdělání pro všechny národy!</a:t>
            </a:r>
          </a:p>
          <a:p>
            <a:r>
              <a:rPr lang="cs-CZ" dirty="0" smtClean="0"/>
              <a:t>Zahraniční studenti.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AutoShape 2" descr="Výsledek obrázku pro tomáš akvinsk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Výsledek obrázku pro tomáš akvinský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2054" name="Picture 6" descr="Výsledek obrázku pro tomáš akvinsk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5" y="160337"/>
            <a:ext cx="1565881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ýsledek obrázku pro Aristote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825" y="4780756"/>
            <a:ext cx="13811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Moderní univerzita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Nese sebou tři hlavní činnosti:</a:t>
            </a:r>
          </a:p>
          <a:p>
            <a:pPr marL="0" indent="0">
              <a:buNone/>
            </a:pPr>
            <a:endParaRPr lang="cs-CZ" dirty="0"/>
          </a:p>
          <a:p>
            <a:pPr lvl="1"/>
            <a:r>
              <a:rPr lang="cs-CZ" dirty="0" smtClean="0"/>
              <a:t>Vzdělávací činnost,</a:t>
            </a:r>
          </a:p>
          <a:p>
            <a:pPr lvl="1"/>
            <a:r>
              <a:rPr lang="cs-CZ" dirty="0" smtClean="0"/>
              <a:t>Tvůrčí činnost</a:t>
            </a:r>
          </a:p>
          <a:p>
            <a:pPr lvl="1"/>
            <a:r>
              <a:rPr lang="cs-CZ" dirty="0" smtClean="0"/>
              <a:t>Třetí role </a:t>
            </a:r>
            <a:r>
              <a:rPr lang="cs-CZ" dirty="0" err="1" smtClean="0"/>
              <a:t>univerity</a:t>
            </a:r>
            <a:endParaRPr lang="cs-CZ" dirty="0"/>
          </a:p>
        </p:txBody>
      </p:sp>
      <p:sp>
        <p:nvSpPr>
          <p:cNvPr id="4" name="AutoShape 2" descr="Výsledek obrázku pro university teaching"/>
          <p:cNvSpPr>
            <a:spLocks noChangeAspect="1" noChangeArrowheads="1"/>
          </p:cNvSpPr>
          <p:nvPr/>
        </p:nvSpPr>
        <p:spPr bwMode="auto">
          <a:xfrm>
            <a:off x="2298811" y="-857194"/>
            <a:ext cx="112283" cy="11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28" name="Picture 4" descr="Výsledek obrázku pro university teac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45" y="87528"/>
            <a:ext cx="3593049" cy="23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ek obrázku pro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8" y="3041411"/>
            <a:ext cx="3650702" cy="20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ek obrázku pro participation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480" y="2800724"/>
            <a:ext cx="2585295" cy="39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7" y="687977"/>
            <a:ext cx="2441122" cy="2441122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3" y="3461254"/>
            <a:ext cx="11913326" cy="1834102"/>
          </a:xfrm>
          <a:prstGeom prst="rect">
            <a:avLst/>
          </a:prstGeom>
        </p:spPr>
      </p:pic>
      <p:pic>
        <p:nvPicPr>
          <p:cNvPr id="2050" name="Picture 2" descr="Výsledek obrázku pro ÚVAF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57" y="5499463"/>
            <a:ext cx="1338942" cy="14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Jaké vědy se na </a:t>
            </a:r>
            <a:r>
              <a:rPr lang="cs-CZ" b="1" dirty="0" err="1" smtClean="0"/>
              <a:t>PřF</a:t>
            </a:r>
            <a:r>
              <a:rPr lang="cs-CZ" b="1" dirty="0" smtClean="0"/>
              <a:t> OU pěstují?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07869" y="2145665"/>
            <a:ext cx="10515600" cy="4351338"/>
          </a:xfrm>
        </p:spPr>
        <p:txBody>
          <a:bodyPr/>
          <a:lstStyle/>
          <a:p>
            <a:r>
              <a:rPr lang="cs-CZ" dirty="0" smtClean="0"/>
              <a:t>Matematika</a:t>
            </a:r>
          </a:p>
          <a:p>
            <a:r>
              <a:rPr lang="cs-CZ" dirty="0" smtClean="0"/>
              <a:t>Informatika</a:t>
            </a:r>
          </a:p>
          <a:p>
            <a:r>
              <a:rPr lang="cs-CZ" dirty="0" smtClean="0"/>
              <a:t>Fyzika</a:t>
            </a:r>
          </a:p>
          <a:p>
            <a:r>
              <a:rPr lang="cs-CZ" dirty="0" smtClean="0"/>
              <a:t>Chemie</a:t>
            </a:r>
          </a:p>
          <a:p>
            <a:r>
              <a:rPr lang="cs-CZ" dirty="0" smtClean="0"/>
              <a:t>Biologie</a:t>
            </a:r>
          </a:p>
          <a:p>
            <a:r>
              <a:rPr lang="cs-CZ" dirty="0" smtClean="0"/>
              <a:t>Geografie</a:t>
            </a:r>
          </a:p>
          <a:p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3843745" y="3512820"/>
            <a:ext cx="640508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cs-CZ" sz="2800" dirty="0" smtClean="0"/>
              <a:t>A jejich jednotlivé disciplíny a subdisciplíny</a:t>
            </a:r>
            <a:endParaRPr lang="cs-CZ" sz="28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55" y="867989"/>
            <a:ext cx="3109083" cy="18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5325" y="0"/>
            <a:ext cx="10515600" cy="1325563"/>
          </a:xfrm>
        </p:spPr>
        <p:txBody>
          <a:bodyPr/>
          <a:lstStyle/>
          <a:p>
            <a:r>
              <a:rPr lang="cs-CZ" b="1" dirty="0" smtClean="0"/>
              <a:t>Věda versus </a:t>
            </a:r>
            <a:r>
              <a:rPr lang="cs-CZ" b="1" u="sng" dirty="0" smtClean="0"/>
              <a:t>Filozofie</a:t>
            </a:r>
            <a:endParaRPr lang="cs-CZ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71525" y="1085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"The point of philosophy is to start with something so simple as to seem not worth stating, and to </a:t>
            </a:r>
            <a:r>
              <a:rPr lang="en-US" i="1" dirty="0" smtClean="0"/>
              <a:t>end</a:t>
            </a:r>
            <a:r>
              <a:rPr lang="cs-CZ" i="1" dirty="0" smtClean="0"/>
              <a:t> </a:t>
            </a:r>
            <a:r>
              <a:rPr lang="en-US" i="1" dirty="0" smtClean="0"/>
              <a:t>with </a:t>
            </a:r>
            <a:r>
              <a:rPr lang="en-US" i="1" dirty="0"/>
              <a:t>something so paradoxical that no one will believe it."</a:t>
            </a:r>
          </a:p>
          <a:p>
            <a:pPr marL="0" indent="0">
              <a:buNone/>
            </a:pPr>
            <a:r>
              <a:rPr lang="en-US" dirty="0" smtClean="0"/>
              <a:t>Bertrand </a:t>
            </a:r>
            <a:r>
              <a:rPr lang="en-US" dirty="0"/>
              <a:t>Russell (From The Philosophy of Logical Atomism, Lecture II)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448425" y="2887682"/>
            <a:ext cx="5347618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Co je pravda?</a:t>
            </a:r>
          </a:p>
          <a:p>
            <a:r>
              <a:rPr lang="cs-CZ" dirty="0"/>
              <a:t>Je možné zjistit něco s absolutní jistotou?</a:t>
            </a:r>
          </a:p>
          <a:p>
            <a:r>
              <a:rPr lang="cs-CZ" dirty="0"/>
              <a:t>Má vesmír smysl? Má život smysl?</a:t>
            </a:r>
          </a:p>
          <a:p>
            <a:r>
              <a:rPr lang="cs-CZ" dirty="0"/>
              <a:t>Je řád ve vesmíru nezávislý na naší mysli?</a:t>
            </a:r>
          </a:p>
          <a:p>
            <a:r>
              <a:rPr lang="cs-CZ" dirty="0"/>
              <a:t>Může být vesmír zcela odlišný od toho, jak se nám jeví?</a:t>
            </a:r>
          </a:p>
          <a:p>
            <a:r>
              <a:rPr lang="cs-CZ" dirty="0"/>
              <a:t>Je lidská bytost něco více než fyzikální těleso?</a:t>
            </a:r>
          </a:p>
          <a:p>
            <a:r>
              <a:rPr lang="cs-CZ" dirty="0"/>
              <a:t>Co je mysl?</a:t>
            </a:r>
          </a:p>
          <a:p>
            <a:r>
              <a:rPr lang="cs-CZ" dirty="0"/>
              <a:t>Co je myšlení?</a:t>
            </a:r>
          </a:p>
          <a:p>
            <a:r>
              <a:rPr lang="cs-CZ" dirty="0"/>
              <a:t>Mají lidé opravdu svobodnou vůli?</a:t>
            </a:r>
          </a:p>
          <a:p>
            <a:r>
              <a:rPr lang="pl-PL" dirty="0"/>
              <a:t>Co je umění? Co je krása?</a:t>
            </a:r>
          </a:p>
          <a:p>
            <a:r>
              <a:rPr lang="cs-CZ" dirty="0"/>
              <a:t>Co je morální závazek?</a:t>
            </a:r>
          </a:p>
          <a:p>
            <a:r>
              <a:rPr lang="cs-CZ" dirty="0"/>
              <a:t>Jakým/ou bych měl/a být?</a:t>
            </a:r>
          </a:p>
          <a:p>
            <a:r>
              <a:rPr lang="cs-CZ" dirty="0"/>
              <a:t>Existuje Bůh?</a:t>
            </a:r>
          </a:p>
          <a:p>
            <a:r>
              <a:rPr lang="cs-CZ" dirty="0"/>
              <a:t>Má na něco vliv, jestli Bůh je nebo není?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61951" y="3261520"/>
            <a:ext cx="582930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s-CZ" dirty="0" smtClean="0"/>
              <a:t>Filosofické </a:t>
            </a:r>
            <a:r>
              <a:rPr lang="cs-CZ" dirty="0"/>
              <a:t>otázky </a:t>
            </a:r>
            <a:r>
              <a:rPr lang="cs-CZ" dirty="0" smtClean="0"/>
              <a:t>ale mají </a:t>
            </a:r>
            <a:r>
              <a:rPr lang="cs-CZ" dirty="0"/>
              <a:t>jednu společnou </a:t>
            </a:r>
            <a:r>
              <a:rPr lang="cs-CZ" dirty="0" smtClean="0"/>
              <a:t>vlastnost:</a:t>
            </a:r>
          </a:p>
          <a:p>
            <a:endParaRPr lang="cs-CZ" dirty="0"/>
          </a:p>
          <a:p>
            <a:r>
              <a:rPr lang="cs-CZ" dirty="0" smtClean="0"/>
              <a:t>Nelze </a:t>
            </a:r>
            <a:r>
              <a:rPr lang="cs-CZ" dirty="0"/>
              <a:t>je zodpovědět tím, že budeme provádět </a:t>
            </a:r>
            <a:r>
              <a:rPr lang="cs-CZ" dirty="0" smtClean="0"/>
              <a:t>pozorování</a:t>
            </a:r>
          </a:p>
          <a:p>
            <a:r>
              <a:rPr lang="cs-CZ" dirty="0"/>
              <a:t>nebo nějaká jiná měření vnější reality</a:t>
            </a:r>
            <a:r>
              <a:rPr lang="cs-CZ" dirty="0" smtClean="0"/>
              <a:t>.</a:t>
            </a:r>
          </a:p>
          <a:p>
            <a:r>
              <a:rPr lang="cs-CZ" dirty="0" smtClean="0"/>
              <a:t>                   </a:t>
            </a:r>
          </a:p>
          <a:p>
            <a:r>
              <a:rPr lang="cs-CZ" dirty="0"/>
              <a:t> </a:t>
            </a:r>
            <a:r>
              <a:rPr lang="cs-CZ" dirty="0" smtClean="0"/>
              <a:t>                   </a:t>
            </a:r>
            <a:r>
              <a:rPr lang="cs-CZ" b="1" dirty="0"/>
              <a:t>Filosofie není empirická věda. </a:t>
            </a:r>
            <a:endParaRPr lang="cs-CZ" b="1" dirty="0" smtClean="0"/>
          </a:p>
          <a:p>
            <a:r>
              <a:rPr lang="cs-CZ" dirty="0" smtClean="0"/>
              <a:t>Lze </a:t>
            </a:r>
            <a:r>
              <a:rPr lang="cs-CZ" dirty="0"/>
              <a:t>ji </a:t>
            </a:r>
            <a:r>
              <a:rPr lang="cs-CZ" dirty="0" smtClean="0"/>
              <a:t>charakterizovat jako </a:t>
            </a:r>
            <a:r>
              <a:rPr lang="cs-CZ" dirty="0"/>
              <a:t>disciplínu, která se snaží najít odpovědi, jak správně žít, jaká je povaha věcí a jejich existence,</a:t>
            </a:r>
          </a:p>
          <a:p>
            <a:r>
              <a:rPr lang="cs-CZ" dirty="0"/>
              <a:t>co je právoplatné poznání nebo jaké jsou principy </a:t>
            </a:r>
            <a:r>
              <a:rPr lang="cs-CZ" dirty="0" smtClean="0"/>
              <a:t>zdůvodňování. </a:t>
            </a:r>
            <a:endParaRPr lang="cs-CZ" dirty="0"/>
          </a:p>
        </p:txBody>
      </p:sp>
      <p:sp>
        <p:nvSpPr>
          <p:cNvPr id="7" name="Šipka doprava 6"/>
          <p:cNvSpPr/>
          <p:nvPr/>
        </p:nvSpPr>
        <p:spPr>
          <a:xfrm>
            <a:off x="485775" y="4697830"/>
            <a:ext cx="8286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leva 4"/>
          <p:cNvSpPr/>
          <p:nvPr/>
        </p:nvSpPr>
        <p:spPr>
          <a:xfrm>
            <a:off x="5143500" y="4333875"/>
            <a:ext cx="1133475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7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Oblasti filozofie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787743" cy="4722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Mezi základní součásti filosofie patří:</a:t>
            </a:r>
          </a:p>
          <a:p>
            <a:pPr marL="0" indent="0">
              <a:buNone/>
            </a:pPr>
            <a:r>
              <a:rPr lang="cs-CZ" dirty="0"/>
              <a:t>1. </a:t>
            </a:r>
            <a:r>
              <a:rPr lang="cs-CZ" b="1" dirty="0"/>
              <a:t>etika </a:t>
            </a:r>
            <a:r>
              <a:rPr lang="cs-CZ" dirty="0"/>
              <a:t>neboli </a:t>
            </a:r>
            <a:r>
              <a:rPr lang="cs-CZ" b="1" dirty="0"/>
              <a:t>filosofie morálky</a:t>
            </a:r>
            <a:r>
              <a:rPr lang="cs-CZ" dirty="0"/>
              <a:t>,</a:t>
            </a:r>
          </a:p>
          <a:p>
            <a:pPr marL="0" indent="0">
              <a:buNone/>
            </a:pPr>
            <a:r>
              <a:rPr lang="cs-CZ" dirty="0"/>
              <a:t>2. </a:t>
            </a:r>
            <a:r>
              <a:rPr lang="cs-CZ" b="1" dirty="0"/>
              <a:t>metafyzika </a:t>
            </a:r>
            <a:r>
              <a:rPr lang="cs-CZ" dirty="0"/>
              <a:t>zabývající se povahou všeho, co existuje, zahrnuje rovněž ontologii zaměřenou</a:t>
            </a:r>
          </a:p>
          <a:p>
            <a:pPr marL="0" indent="0">
              <a:buNone/>
            </a:pPr>
            <a:r>
              <a:rPr lang="cs-CZ" dirty="0"/>
              <a:t>na zkoumání povahy existence,</a:t>
            </a:r>
          </a:p>
          <a:p>
            <a:pPr marL="0" indent="0">
              <a:buNone/>
            </a:pPr>
            <a:r>
              <a:rPr lang="cs-CZ" dirty="0"/>
              <a:t>3. </a:t>
            </a:r>
            <a:r>
              <a:rPr lang="cs-CZ" b="1" dirty="0"/>
              <a:t>epistemologie</a:t>
            </a:r>
            <a:r>
              <a:rPr lang="cs-CZ" dirty="0"/>
              <a:t>, která se zabývá poznáním, evidencí, racionalitou, zda skutečné poznání</a:t>
            </a:r>
          </a:p>
          <a:p>
            <a:pPr marL="0" indent="0">
              <a:buNone/>
            </a:pPr>
            <a:r>
              <a:rPr lang="cs-CZ" dirty="0"/>
              <a:t>je možné,</a:t>
            </a:r>
          </a:p>
          <a:p>
            <a:pPr marL="0" indent="0">
              <a:buNone/>
            </a:pPr>
            <a:r>
              <a:rPr lang="cs-CZ" dirty="0"/>
              <a:t>4. </a:t>
            </a:r>
            <a:r>
              <a:rPr lang="cs-CZ" b="1" dirty="0"/>
              <a:t>logika</a:t>
            </a:r>
            <a:r>
              <a:rPr lang="cs-CZ" dirty="0"/>
              <a:t>, která zahrnuje jak matematickou, tak filosofickou logiku,</a:t>
            </a:r>
          </a:p>
          <a:p>
            <a:pPr marL="0" indent="0">
              <a:buNone/>
            </a:pPr>
            <a:r>
              <a:rPr lang="cs-CZ" dirty="0"/>
              <a:t>5. </a:t>
            </a:r>
            <a:r>
              <a:rPr lang="cs-CZ" b="1" dirty="0"/>
              <a:t>sociální a politická filosofie</a:t>
            </a:r>
            <a:r>
              <a:rPr lang="cs-CZ" dirty="0"/>
              <a:t>, zabývající společností, státem a jejich institucemi (např.</a:t>
            </a:r>
          </a:p>
          <a:p>
            <a:pPr marL="0" indent="0">
              <a:buNone/>
            </a:pPr>
            <a:r>
              <a:rPr lang="cs-CZ" dirty="0"/>
              <a:t>marxismus),</a:t>
            </a:r>
          </a:p>
          <a:p>
            <a:pPr marL="0" indent="0">
              <a:buNone/>
            </a:pPr>
            <a:r>
              <a:rPr lang="cs-CZ" dirty="0"/>
              <a:t>6. </a:t>
            </a:r>
            <a:r>
              <a:rPr lang="cs-CZ" b="1" dirty="0"/>
              <a:t>estetika</a:t>
            </a:r>
            <a:r>
              <a:rPr lang="cs-CZ" dirty="0"/>
              <a:t>, která se věnuje filosofii umění a krásy obecně.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Epistemologie </a:t>
            </a:r>
            <a:r>
              <a:rPr lang="cs-CZ" dirty="0"/>
              <a:t>a metafyzika tvoří základ </a:t>
            </a:r>
            <a:r>
              <a:rPr lang="cs-CZ" b="1" dirty="0"/>
              <a:t>filosofie vědy </a:t>
            </a:r>
            <a:r>
              <a:rPr lang="cs-CZ" dirty="0"/>
              <a:t>nebo také </a:t>
            </a:r>
            <a:r>
              <a:rPr lang="cs-CZ" b="1" dirty="0"/>
              <a:t>vědecké metodologie</a:t>
            </a:r>
            <a:r>
              <a:rPr lang="cs-CZ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9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Novodobá moderní věda a její konstituování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Zrod v Evropě, </a:t>
            </a:r>
            <a:r>
              <a:rPr lang="cs-CZ" b="1" u="sng" dirty="0" smtClean="0"/>
              <a:t>renesance</a:t>
            </a:r>
            <a:r>
              <a:rPr lang="cs-CZ" dirty="0" smtClean="0"/>
              <a:t>.</a:t>
            </a:r>
          </a:p>
          <a:p>
            <a:r>
              <a:rPr lang="cs-CZ" dirty="0" smtClean="0"/>
              <a:t>Základní fáze 1520 – 1700 – „vědecká revoluce“</a:t>
            </a:r>
          </a:p>
          <a:p>
            <a:r>
              <a:rPr lang="cs-CZ" dirty="0" smtClean="0"/>
              <a:t>Do té doby byla věda okruhem uzavřeným.</a:t>
            </a:r>
          </a:p>
          <a:p>
            <a:r>
              <a:rPr lang="cs-CZ" dirty="0" smtClean="0"/>
              <a:t>Náhle přechází do formy veřejné aktivity.</a:t>
            </a:r>
          </a:p>
          <a:p>
            <a:r>
              <a:rPr lang="cs-CZ" dirty="0" smtClean="0"/>
              <a:t>Řada zásadních objevů.</a:t>
            </a:r>
          </a:p>
          <a:p>
            <a:endParaRPr lang="cs-CZ" dirty="0"/>
          </a:p>
          <a:p>
            <a:r>
              <a:rPr lang="cs-CZ" dirty="0" smtClean="0"/>
              <a:t>Přírodní filozofie (= fyzika….)</a:t>
            </a:r>
          </a:p>
          <a:p>
            <a:r>
              <a:rPr lang="cs-CZ" dirty="0" smtClean="0"/>
              <a:t>Přírodní historie (= zoologie, botanika..)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3074" name="Picture 2" descr="Výsledek obrázku pro tajemný hrad v karpatech posta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812" y="1512116"/>
            <a:ext cx="3464832" cy="242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ek obrázku pro koperní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5" y="3973381"/>
            <a:ext cx="3343273" cy="28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ek obrázku pro hranice upálení bru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23" y="3271112"/>
            <a:ext cx="2010587" cy="35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1398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cs-CZ" altLang="en-US" b="1" dirty="0" smtClean="0">
                <a:effectLst/>
              </a:rPr>
              <a:t>Co je věda?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162050"/>
            <a:ext cx="8229600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en-US" b="1" dirty="0"/>
              <a:t>Věda</a:t>
            </a:r>
            <a:r>
              <a:rPr lang="cs-CZ" altLang="en-US" dirty="0"/>
              <a:t> je systematický způsob </a:t>
            </a:r>
            <a:r>
              <a:rPr lang="cs-CZ" altLang="en-US" dirty="0">
                <a:hlinkClick r:id="rId2" tooltip="Poznání"/>
              </a:rPr>
              <a:t>poznání</a:t>
            </a:r>
            <a:r>
              <a:rPr lang="cs-CZ" altLang="en-US" dirty="0"/>
              <a:t> skutečnosti, jehož objektem mohou být předměty události nebo lidé.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Každé propracované a obecné rozumové </a:t>
            </a:r>
            <a:r>
              <a:rPr lang="cs-CZ" altLang="en-US" dirty="0">
                <a:hlinkClick r:id="rId2" tooltip="Poznání"/>
              </a:rPr>
              <a:t>poznání</a:t>
            </a:r>
            <a:r>
              <a:rPr lang="cs-CZ" altLang="en-US" dirty="0"/>
              <a:t>, vycházející z </a:t>
            </a:r>
            <a:r>
              <a:rPr lang="cs-CZ" altLang="en-US" dirty="0">
                <a:hlinkClick r:id="rId3" tooltip="Pozorování"/>
              </a:rPr>
              <a:t>pozorování</a:t>
            </a:r>
            <a:r>
              <a:rPr lang="cs-CZ" altLang="en-US" dirty="0"/>
              <a:t>, rozvažování nebo </a:t>
            </a:r>
            <a:r>
              <a:rPr lang="cs-CZ" altLang="en-US" dirty="0">
                <a:hlinkClick r:id="rId4" tooltip="Experiment"/>
              </a:rPr>
              <a:t>experimentu</a:t>
            </a:r>
            <a:r>
              <a:rPr lang="cs-CZ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Soustavná, kritická a metodická snaha o pravdivé a obecné poznání v určité vymezené oblasti skutečnosti.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Nepřetržitý proces lidského poznávání </a:t>
            </a:r>
            <a:r>
              <a:rPr lang="cs-CZ" altLang="en-US" dirty="0">
                <a:hlinkClick r:id="rId5" tooltip="Příroda"/>
              </a:rPr>
              <a:t>přírody</a:t>
            </a:r>
            <a:r>
              <a:rPr lang="cs-CZ" altLang="en-US" dirty="0"/>
              <a:t>, společnosti, člověka, lidského myšlení a kultury. Na rozdíl od běžného poznávání jde ve vědě o systematické racionální a metodické vyvozování a zobecňování nových poznatků na základě </a:t>
            </a:r>
            <a:r>
              <a:rPr lang="cs-CZ" altLang="en-US" dirty="0">
                <a:hlinkClick r:id="rId6" tooltip="Abstrakce"/>
              </a:rPr>
              <a:t>abstraktního</a:t>
            </a:r>
            <a:r>
              <a:rPr lang="cs-CZ" altLang="en-US" dirty="0"/>
              <a:t> myšlení a teoretické činnosti. </a:t>
            </a:r>
          </a:p>
          <a:p>
            <a:pPr eaLnBrk="1" hangingPunct="1">
              <a:lnSpc>
                <a:spcPct val="80000"/>
              </a:lnSpc>
            </a:pPr>
            <a:endParaRPr lang="cs-CZ" altLang="en-US" dirty="0"/>
          </a:p>
        </p:txBody>
      </p:sp>
    </p:spTree>
    <p:extLst>
      <p:ext uri="{BB962C8B-B14F-4D97-AF65-F5344CB8AC3E}">
        <p14:creationId xmlns:p14="http://schemas.microsoft.com/office/powerpoint/2010/main" val="1169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Co produkuje věda?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984721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 smtClean="0"/>
              <a:t>• </a:t>
            </a:r>
            <a:r>
              <a:rPr lang="cs-CZ" b="1" dirty="0"/>
              <a:t>fakta </a:t>
            </a:r>
            <a:r>
              <a:rPr lang="cs-CZ" dirty="0"/>
              <a:t>– dílčí poznání, potvrzená (akceptovaná) pozorování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b="1" dirty="0"/>
              <a:t>teorie </a:t>
            </a:r>
            <a:r>
              <a:rPr lang="cs-CZ" dirty="0"/>
              <a:t>– akceptovaná a evidencí doložená vysvětlení pro řadu příbuzných </a:t>
            </a:r>
            <a:r>
              <a:rPr lang="cs-CZ" dirty="0" smtClean="0"/>
              <a:t>pozorování (např. geocentrismus vs. heliocentrismus)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(interpretace faktů, ale pozor na jiné významy, kdy se slovo „teoretický“ často </a:t>
            </a:r>
            <a:r>
              <a:rPr lang="cs-CZ" dirty="0" smtClean="0"/>
              <a:t>chápe jako </a:t>
            </a:r>
            <a:r>
              <a:rPr lang="cs-CZ" dirty="0"/>
              <a:t>nepotvrzený)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b="1" dirty="0"/>
              <a:t>zákony </a:t>
            </a:r>
            <a:r>
              <a:rPr lang="cs-CZ" dirty="0"/>
              <a:t>– jednoduché, universálně platné výroky, vysvětlující pozorovaný děj, často </a:t>
            </a:r>
            <a:r>
              <a:rPr lang="cs-CZ" dirty="0" smtClean="0"/>
              <a:t>ve formě </a:t>
            </a:r>
            <a:r>
              <a:rPr lang="cs-CZ" dirty="0"/>
              <a:t>matematických </a:t>
            </a:r>
            <a:r>
              <a:rPr lang="cs-CZ" dirty="0" smtClean="0"/>
              <a:t>rovnic</a:t>
            </a:r>
          </a:p>
          <a:p>
            <a:pPr marL="0" indent="0">
              <a:buNone/>
            </a:pPr>
            <a:r>
              <a:rPr lang="cs-CZ" dirty="0" smtClean="0"/>
              <a:t>(Keplerovy zákony, Archimédův zákon…)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b="1" dirty="0"/>
              <a:t>hypotézy </a:t>
            </a:r>
            <a:r>
              <a:rPr lang="cs-CZ" dirty="0"/>
              <a:t>– navržená vysvětlení pro pozorovaný jev (zatím nedoložená a všeobecně neakceptovaná)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b="1" dirty="0"/>
              <a:t>testovatelné predikce </a:t>
            </a:r>
            <a:r>
              <a:rPr lang="cs-CZ" dirty="0"/>
              <a:t>– apriorní předpovědi deduktivně odvozené z hypotéz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2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139825"/>
          </a:xfrm>
        </p:spPr>
        <p:txBody>
          <a:bodyPr/>
          <a:lstStyle/>
          <a:p>
            <a:pPr eaLnBrk="1" hangingPunct="1"/>
            <a:r>
              <a:rPr lang="cs-CZ" altLang="en-US" b="1" dirty="0" smtClean="0">
                <a:solidFill>
                  <a:schemeClr val="tx1"/>
                </a:solidFill>
                <a:effectLst/>
              </a:rPr>
              <a:t>Vědecká hypotéza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05" y="141469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en-US" dirty="0"/>
              <a:t>Základním prvkem vědeckého myšlení je vytváření prvotních předpokladů – </a:t>
            </a:r>
            <a:r>
              <a:rPr lang="cs-CZ" altLang="en-US" b="1" dirty="0"/>
              <a:t>hypotéz</a:t>
            </a:r>
            <a:r>
              <a:rPr lang="cs-CZ" altLang="en-US" dirty="0"/>
              <a:t>, které jsou pozorováním nebo experimentem potvrzeny nebo </a:t>
            </a:r>
            <a:r>
              <a:rPr lang="cs-CZ" altLang="en-US" b="1" dirty="0"/>
              <a:t>falzifikovány</a:t>
            </a:r>
            <a:r>
              <a:rPr lang="cs-CZ" altLang="en-US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Základem hypotézy může být chytrá myšlenka – nápad, který nabízí vysvětlení daného fenoménu.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Znakem vědeckého myšlení je kritický přístup k hypotézám. Pozor na vratké hypotézy.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Hypotézu nelze nikdy dokázat, pouze potvrdit nebo falzifikovat!!!</a:t>
            </a:r>
            <a:endParaRPr lang="cs-CZ" altLang="en-US" dirty="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55913" y="5589588"/>
            <a:ext cx="6553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en-US" dirty="0">
                <a:solidFill>
                  <a:schemeClr val="tx1"/>
                </a:solidFill>
              </a:rPr>
              <a:t>Hypotéza = neprokázané tvrzení, jehož význam by měl být ověřen.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802880" y="197304"/>
            <a:ext cx="4389120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en-US" sz="2400" b="1" dirty="0"/>
              <a:t>Pokus</a:t>
            </a:r>
            <a:r>
              <a:rPr lang="cs-CZ" altLang="en-US" sz="2400" dirty="0"/>
              <a:t> (též </a:t>
            </a:r>
            <a:r>
              <a:rPr lang="cs-CZ" altLang="en-US" sz="2400" b="1" dirty="0"/>
              <a:t>experiment</a:t>
            </a:r>
            <a:r>
              <a:rPr lang="cs-CZ" altLang="en-US" sz="2400" dirty="0"/>
              <a:t>) je soubor jednání a </a:t>
            </a:r>
            <a:r>
              <a:rPr lang="cs-CZ" altLang="en-US" sz="2400" dirty="0">
                <a:hlinkClick r:id="rId2" tooltip="Pozorování"/>
              </a:rPr>
              <a:t>pozorování</a:t>
            </a:r>
            <a:r>
              <a:rPr lang="cs-CZ" altLang="en-US" sz="2400" dirty="0"/>
              <a:t>, jehož účelem je ověřit (</a:t>
            </a:r>
            <a:r>
              <a:rPr lang="cs-CZ" altLang="en-US" sz="2400" dirty="0">
                <a:hlinkClick r:id="rId3" tooltip="Verifikace"/>
              </a:rPr>
              <a:t>verifikovat</a:t>
            </a:r>
            <a:r>
              <a:rPr lang="cs-CZ" altLang="en-US" sz="2400" dirty="0"/>
              <a:t>) nebo vyvrátit (</a:t>
            </a:r>
            <a:r>
              <a:rPr lang="cs-CZ" altLang="en-US" sz="2400" dirty="0">
                <a:hlinkClick r:id="rId4" tooltip="Falzifikace"/>
              </a:rPr>
              <a:t>falzifikovat</a:t>
            </a:r>
            <a:r>
              <a:rPr lang="cs-CZ" altLang="en-US" sz="2400" dirty="0"/>
              <a:t>) </a:t>
            </a:r>
            <a:r>
              <a:rPr lang="cs-CZ" altLang="en-US" sz="2400" dirty="0">
                <a:hlinkClick r:id="rId5" tooltip="Hypotéza"/>
              </a:rPr>
              <a:t>hypotézu</a:t>
            </a:r>
            <a:r>
              <a:rPr lang="cs-CZ" altLang="en-US" sz="2400" dirty="0"/>
              <a:t> nebo poznatek, které něco tvrdí o příčinných vztazích určitých </a:t>
            </a:r>
            <a:r>
              <a:rPr lang="cs-CZ" altLang="en-US" sz="2400" dirty="0">
                <a:hlinkClick r:id="rId6" tooltip="Fenomén"/>
              </a:rPr>
              <a:t>fenoménů</a:t>
            </a:r>
            <a:r>
              <a:rPr lang="cs-CZ" altLang="en-US" sz="2400" dirty="0"/>
              <a:t>. Pokus je základem </a:t>
            </a:r>
            <a:r>
              <a:rPr lang="cs-CZ" altLang="en-US" sz="2400" dirty="0">
                <a:hlinkClick r:id="rId7" tooltip="Empirie"/>
              </a:rPr>
              <a:t>empirického</a:t>
            </a:r>
            <a:r>
              <a:rPr lang="cs-CZ" altLang="en-US" sz="2400" dirty="0"/>
              <a:t> rozšiřování </a:t>
            </a:r>
            <a:r>
              <a:rPr lang="cs-CZ" altLang="en-US" sz="2400" dirty="0">
                <a:hlinkClick r:id="rId8" tooltip="Věda"/>
              </a:rPr>
              <a:t>vědeckého</a:t>
            </a:r>
            <a:r>
              <a:rPr lang="cs-CZ" altLang="en-US" sz="2400" dirty="0"/>
              <a:t> poznání. </a:t>
            </a:r>
          </a:p>
        </p:txBody>
      </p:sp>
      <p:pic>
        <p:nvPicPr>
          <p:cNvPr id="5126" name="Picture 6" descr="BD06716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" y="-79374"/>
            <a:ext cx="11699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5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O čem kurz bude, mimo jiné?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77240" y="194754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Studenti se seznamují s hlavními aspekty moderních přírodních věd</a:t>
            </a:r>
            <a:r>
              <a:rPr lang="cs-CZ" dirty="0" smtClean="0"/>
              <a:t>.</a:t>
            </a:r>
          </a:p>
          <a:p>
            <a:r>
              <a:rPr lang="cs-CZ" dirty="0" smtClean="0"/>
              <a:t>Představen </a:t>
            </a:r>
            <a:r>
              <a:rPr lang="cs-CZ" dirty="0"/>
              <a:t>je koncept vědy jako důležité komponenty moderní společnosti a zmíněny jsou i některá filozofická úskalí vědy a její historické milníky</a:t>
            </a:r>
            <a:r>
              <a:rPr lang="cs-CZ" dirty="0" smtClean="0"/>
              <a:t>.</a:t>
            </a:r>
          </a:p>
          <a:p>
            <a:r>
              <a:rPr lang="cs-CZ" dirty="0" smtClean="0"/>
              <a:t>Studenti </a:t>
            </a:r>
            <a:r>
              <a:rPr lang="cs-CZ" dirty="0"/>
              <a:t>jsou seznámeni s vědeckou metodologií, prací s informačními zdroji, reflektována je především práce s moderními informačními zdroji, kritický přístup k informacím, citační etika. </a:t>
            </a:r>
            <a:endParaRPr lang="cs-CZ" dirty="0" smtClean="0"/>
          </a:p>
          <a:p>
            <a:r>
              <a:rPr lang="cs-CZ" dirty="0" smtClean="0"/>
              <a:t>Částečně </a:t>
            </a:r>
            <a:r>
              <a:rPr lang="cs-CZ" dirty="0"/>
              <a:t>se studenti seznamují s principy hodnocení vědecké práce (základní principy </a:t>
            </a:r>
            <a:r>
              <a:rPr lang="cs-CZ" dirty="0" err="1"/>
              <a:t>scientometrie</a:t>
            </a:r>
            <a:r>
              <a:rPr lang="cs-CZ" dirty="0"/>
              <a:t>). </a:t>
            </a:r>
            <a:endParaRPr lang="cs-CZ" dirty="0" smtClean="0"/>
          </a:p>
          <a:p>
            <a:r>
              <a:rPr lang="cs-CZ" dirty="0" smtClean="0"/>
              <a:t>Ve </a:t>
            </a:r>
            <a:r>
              <a:rPr lang="cs-CZ" dirty="0"/>
              <a:t>druhé části kurzu se studenti seznamují se současnými trendy ve vybraných přírodních vědách s cílem prezentovat nejnovější poznatky o podstatě přírodních systémů a vlivu lidské společnosti na jejich strukturu a fungování.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závěrečné části jsou zmíněny hlavní principy dobré prezentace vědeckých výsledků nebo výstupů studijních aktivit.</a:t>
            </a:r>
          </a:p>
        </p:txBody>
      </p:sp>
    </p:spTree>
    <p:extLst>
      <p:ext uri="{BB962C8B-B14F-4D97-AF65-F5344CB8AC3E}">
        <p14:creationId xmlns:p14="http://schemas.microsoft.com/office/powerpoint/2010/main" val="42158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NA0106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9967"/>
            <a:ext cx="16002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613" y="1"/>
            <a:ext cx="6718300" cy="11398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cs-CZ" altLang="en-US" b="1" dirty="0" smtClean="0">
                <a:solidFill>
                  <a:schemeClr val="tx1"/>
                </a:solidFill>
                <a:effectLst/>
              </a:rPr>
              <a:t>Vědecká hypotéza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en-US" dirty="0"/>
              <a:t>Hypotéza vzniká, když pátráme po nutné souvislosti mezi fakty, vyžaduje práci badatele, aby mohla být potvrzena či vyvrácena.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V tomto procesu je často možné fakta vyložit několika různými hypotézami, které pak v dalším bádání ověřujeme.</a:t>
            </a:r>
            <a:r>
              <a:rPr lang="cs-CZ" alt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endParaRPr lang="cs-CZ" altLang="en-US" dirty="0"/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Hypotéza musí být slučitelná s co největším počtem faktů, jichž se týká.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dirty="0"/>
              <a:t>Můžeme-li na základě faktů vytyčit více hypotéz, upřednostňujeme tu hypotézu, která vysvětluje větší počet faktů</a:t>
            </a:r>
            <a:r>
              <a:rPr lang="cs-CZ" alt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24000" y="5791200"/>
            <a:ext cx="91440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en-US" b="1">
                <a:solidFill>
                  <a:schemeClr val="tx1"/>
                </a:solidFill>
              </a:rPr>
              <a:t>Pravidlo Occamovy břitvy = tzn. že jednodušší vysvětlení je pravděpodobnější.</a:t>
            </a:r>
            <a:r>
              <a:rPr lang="cs-CZ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7812088" cy="1139825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cs-CZ" altLang="en-US" b="1" smtClean="0">
                <a:solidFill>
                  <a:schemeClr val="tx1"/>
                </a:solidFill>
              </a:rPr>
              <a:t>Occamova břitva</a:t>
            </a:r>
          </a:p>
        </p:txBody>
      </p:sp>
      <p:pic>
        <p:nvPicPr>
          <p:cNvPr id="7171" name="Picture 4" descr="Occam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6217" y="77788"/>
            <a:ext cx="1168400" cy="1628775"/>
          </a:xfrm>
          <a:noFill/>
          <a:ln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1196976"/>
            <a:ext cx="9144000" cy="56610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cs-CZ" altLang="en-US" sz="2300" b="1" dirty="0" err="1"/>
              <a:t>Occamova</a:t>
            </a:r>
            <a:r>
              <a:rPr lang="cs-CZ" altLang="en-US" sz="2300" b="1" dirty="0"/>
              <a:t> (</a:t>
            </a:r>
            <a:r>
              <a:rPr lang="cs-CZ" altLang="en-US" sz="2300" b="1" dirty="0" err="1"/>
              <a:t>Ockhamova</a:t>
            </a:r>
            <a:r>
              <a:rPr lang="cs-CZ" altLang="en-US" sz="2300" b="1" dirty="0"/>
              <a:t>) břitva je princip připisovaný anglickému </a:t>
            </a:r>
            <a:r>
              <a:rPr lang="cs-CZ" altLang="en-US" sz="2300" b="1" dirty="0">
                <a:hlinkClick r:id="rId3" tooltip="Logik"/>
              </a:rPr>
              <a:t>logikovi</a:t>
            </a:r>
            <a:r>
              <a:rPr lang="cs-CZ" altLang="en-US" sz="2300" b="1" dirty="0"/>
              <a:t>, </a:t>
            </a:r>
            <a:r>
              <a:rPr lang="cs-CZ" altLang="en-US" sz="2300" b="1" dirty="0">
                <a:hlinkClick r:id="rId4" tooltip="Františkán"/>
              </a:rPr>
              <a:t>františkánu</a:t>
            </a:r>
            <a:r>
              <a:rPr lang="cs-CZ" altLang="en-US" sz="2300" b="1" dirty="0"/>
              <a:t> </a:t>
            </a:r>
            <a:r>
              <a:rPr lang="cs-CZ" altLang="en-US" sz="2300" b="1" dirty="0">
                <a:hlinkClick r:id="rId5" tooltip="William z Ockhamu"/>
              </a:rPr>
              <a:t>Williamu z </a:t>
            </a:r>
            <a:r>
              <a:rPr lang="cs-CZ" altLang="en-US" sz="2300" b="1" dirty="0" err="1">
                <a:hlinkClick r:id="rId5" tooltip="William z Ockhamu"/>
              </a:rPr>
              <a:t>Ockhamu</a:t>
            </a:r>
            <a:r>
              <a:rPr lang="cs-CZ" altLang="en-US" sz="2300" b="1" dirty="0"/>
              <a:t> (</a:t>
            </a:r>
            <a:r>
              <a:rPr lang="cs-CZ" altLang="en-US" sz="2300" b="1" dirty="0">
                <a:hlinkClick r:id="rId6" tooltip="1287"/>
              </a:rPr>
              <a:t>1287</a:t>
            </a:r>
            <a:r>
              <a:rPr lang="cs-CZ" altLang="en-US" sz="2300" b="1" dirty="0"/>
              <a:t>–</a:t>
            </a:r>
            <a:r>
              <a:rPr lang="cs-CZ" altLang="en-US" sz="2300" b="1" dirty="0">
                <a:hlinkClick r:id="rId7" tooltip="1347"/>
              </a:rPr>
              <a:t>1347</a:t>
            </a:r>
            <a:r>
              <a:rPr lang="cs-CZ" altLang="en-US" sz="2300" b="1" dirty="0"/>
              <a:t>).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300" b="1" dirty="0" err="1"/>
              <a:t>Occamova</a:t>
            </a:r>
            <a:r>
              <a:rPr lang="cs-CZ" altLang="en-US" sz="2300" b="1" dirty="0"/>
              <a:t> břitva řeší problém nekonečné rozmanitosti teorií, které vedou ke stejným výsledkům.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i="1" dirty="0"/>
              <a:t>- </a:t>
            </a:r>
            <a:r>
              <a:rPr lang="cs-CZ" altLang="en-US" sz="2300" b="1" i="1" dirty="0" err="1"/>
              <a:t>Pluralitas</a:t>
            </a:r>
            <a:r>
              <a:rPr lang="cs-CZ" altLang="en-US" sz="2300" b="1" i="1" dirty="0"/>
              <a:t> non </a:t>
            </a:r>
            <a:r>
              <a:rPr lang="cs-CZ" altLang="en-US" sz="2300" b="1" i="1" dirty="0" err="1"/>
              <a:t>est</a:t>
            </a:r>
            <a:r>
              <a:rPr lang="cs-CZ" altLang="en-US" sz="2300" b="1" i="1" dirty="0"/>
              <a:t> </a:t>
            </a:r>
            <a:r>
              <a:rPr lang="cs-CZ" altLang="en-US" sz="2300" b="1" i="1" dirty="0" err="1"/>
              <a:t>ponenda</a:t>
            </a:r>
            <a:r>
              <a:rPr lang="cs-CZ" altLang="en-US" sz="2300" b="1" i="1" dirty="0"/>
              <a:t> sine </a:t>
            </a:r>
            <a:r>
              <a:rPr lang="cs-CZ" altLang="en-US" sz="2300" b="1" i="1" dirty="0" err="1"/>
              <a:t>necessitate</a:t>
            </a:r>
            <a:r>
              <a:rPr lang="cs-CZ" altLang="en-US" sz="2300" b="1" i="1" dirty="0"/>
              <a:t>.</a:t>
            </a:r>
            <a:r>
              <a:rPr lang="cs-CZ" altLang="en-US" sz="2300" b="1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dirty="0"/>
              <a:t>tj. </a:t>
            </a:r>
            <a:r>
              <a:rPr lang="cs-CZ" altLang="en-US" sz="2300" b="1" i="1" dirty="0"/>
              <a:t>Množství (tj. důvodů, příčin) se nemá dokládat, není-li to nezbytné.</a:t>
            </a:r>
            <a:endParaRPr lang="cs-CZ" altLang="en-US" sz="23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i="1" dirty="0"/>
              <a:t>- </a:t>
            </a:r>
            <a:r>
              <a:rPr lang="cs-CZ" altLang="en-US" sz="2300" b="1" i="1" dirty="0" err="1"/>
              <a:t>Entia</a:t>
            </a:r>
            <a:r>
              <a:rPr lang="cs-CZ" altLang="en-US" sz="2300" b="1" i="1" dirty="0"/>
              <a:t> non </a:t>
            </a:r>
            <a:r>
              <a:rPr lang="cs-CZ" altLang="en-US" sz="2300" b="1" i="1" dirty="0" err="1"/>
              <a:t>sunt</a:t>
            </a:r>
            <a:r>
              <a:rPr lang="cs-CZ" altLang="en-US" sz="2300" b="1" i="1" dirty="0"/>
              <a:t> </a:t>
            </a:r>
            <a:r>
              <a:rPr lang="cs-CZ" altLang="en-US" sz="2300" b="1" i="1" dirty="0" err="1"/>
              <a:t>multiplicanda</a:t>
            </a:r>
            <a:r>
              <a:rPr lang="cs-CZ" altLang="en-US" sz="2300" b="1" i="1" dirty="0"/>
              <a:t> </a:t>
            </a:r>
            <a:r>
              <a:rPr lang="cs-CZ" altLang="en-US" sz="2300" b="1" i="1" dirty="0" err="1"/>
              <a:t>praeter</a:t>
            </a:r>
            <a:r>
              <a:rPr lang="cs-CZ" altLang="en-US" sz="2300" b="1" i="1" dirty="0"/>
              <a:t> </a:t>
            </a:r>
            <a:r>
              <a:rPr lang="cs-CZ" altLang="en-US" sz="2300" b="1" i="1" dirty="0" err="1"/>
              <a:t>necessitatem</a:t>
            </a:r>
            <a:r>
              <a:rPr lang="cs-CZ" altLang="en-US" sz="2300" b="1" i="1" dirty="0"/>
              <a:t>.</a:t>
            </a:r>
            <a:r>
              <a:rPr lang="cs-CZ" altLang="en-US" sz="2300" b="1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i="1" dirty="0"/>
              <a:t>Entity se nemají zmnožovat více, než je nutné.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en-US" sz="23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dirty="0"/>
              <a:t>To se dá interpretovat dvěma mírně odlišnými způsoby. První lze popsat takto: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dirty="0"/>
              <a:t>Pokud pro nějaký jev existuje vícero vysvětlení, je lépe upřednostňovat to nejméně komplikované.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en-US" sz="23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dirty="0"/>
              <a:t>Přesnější (užší) chápání </a:t>
            </a:r>
            <a:r>
              <a:rPr lang="cs-CZ" altLang="en-US" sz="2300" b="1" dirty="0" err="1"/>
              <a:t>Occamovy</a:t>
            </a:r>
            <a:r>
              <a:rPr lang="cs-CZ" altLang="en-US" sz="2300" b="1" dirty="0"/>
              <a:t> břitvy se týká částí jedné teorie: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en-US" sz="2300" b="1" dirty="0"/>
              <a:t>Pokud nějaká část teorie není pro dosažení výsledků nezbytná, do teorie nepatří. </a:t>
            </a:r>
          </a:p>
        </p:txBody>
      </p:sp>
    </p:spTree>
    <p:extLst>
      <p:ext uri="{BB962C8B-B14F-4D97-AF65-F5344CB8AC3E}">
        <p14:creationId xmlns:p14="http://schemas.microsoft.com/office/powerpoint/2010/main" val="292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E0767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7" y="4932362"/>
            <a:ext cx="17129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1398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cs-CZ" altLang="en-US" b="1" smtClean="0">
                <a:solidFill>
                  <a:schemeClr val="tx1"/>
                </a:solidFill>
                <a:effectLst/>
              </a:rPr>
              <a:t>Úloha hypotézy ve vědě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96976"/>
            <a:ext cx="8351837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hypotéza je jedním z řešení, jak překlenout problém mezi teorií a empirií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hypotéza je formulace, která vysvětlí naše pozorování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hypotézu nemůžeme nikdy dokázat, jen potvrdit nebo falzifikovat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hypotéza je nástrojem pro tvoření lepších výkladů, je formulovaná v takové podobě, v níž je testovatelná (formulace hypotézy je test, zda je daný jev možný)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hypotézy nevysvětlují co „to“ je, ale jak „to“ poznat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falešná hypotéza je vytvořená tak, že experimenty se nemohou ani potvrdit ani vyvrátit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en-US" sz="2400" b="1" dirty="0"/>
              <a:t>nerelevantní hypotéza je vytvořená tak, že nedochází k žádnému posunu, řešení. 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352800" y="5791200"/>
            <a:ext cx="6553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en-US" b="1" dirty="0">
                <a:solidFill>
                  <a:schemeClr val="tx1"/>
                </a:solidFill>
              </a:rPr>
              <a:t>Newton =</a:t>
            </a:r>
            <a:r>
              <a:rPr lang="cs-CZ" altLang="en-US" b="1" dirty="0">
                <a:solidFill>
                  <a:schemeClr val="bg1"/>
                </a:solidFill>
              </a:rPr>
              <a:t> </a:t>
            </a:r>
            <a:r>
              <a:rPr lang="cs-CZ" altLang="en-US" b="1" dirty="0">
                <a:solidFill>
                  <a:srgbClr val="FF3300"/>
                </a:solidFill>
              </a:rPr>
              <a:t>„</a:t>
            </a:r>
            <a:r>
              <a:rPr lang="cs-CZ" altLang="en-US" b="1" i="1" dirty="0" err="1">
                <a:solidFill>
                  <a:srgbClr val="FF3300"/>
                </a:solidFill>
              </a:rPr>
              <a:t>Hypotheses</a:t>
            </a:r>
            <a:r>
              <a:rPr lang="cs-CZ" altLang="en-US" b="1" i="1" dirty="0">
                <a:solidFill>
                  <a:srgbClr val="FF3300"/>
                </a:solidFill>
              </a:rPr>
              <a:t> non </a:t>
            </a:r>
            <a:r>
              <a:rPr lang="cs-CZ" altLang="en-US" b="1" i="1" dirty="0" err="1">
                <a:solidFill>
                  <a:srgbClr val="FF3300"/>
                </a:solidFill>
              </a:rPr>
              <a:t>fingo</a:t>
            </a:r>
            <a:r>
              <a:rPr lang="cs-CZ" altLang="en-US" b="1" dirty="0">
                <a:solidFill>
                  <a:srgbClr val="FF3300"/>
                </a:solidFill>
              </a:rPr>
              <a:t>“ („Hypotézy nevymýšlím“)</a:t>
            </a:r>
            <a:r>
              <a:rPr lang="cs-CZ" altLang="en-US" dirty="0"/>
              <a:t> </a:t>
            </a:r>
            <a:r>
              <a:rPr lang="cs-CZ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1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1398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cs-CZ" altLang="en-US" b="1" smtClean="0">
                <a:solidFill>
                  <a:schemeClr val="tx1"/>
                </a:solidFill>
                <a:effectLst/>
              </a:rPr>
              <a:t>Vědecká metoda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41438"/>
            <a:ext cx="9144000" cy="33845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cs-CZ" altLang="en-US" dirty="0"/>
              <a:t>Postup typický pro </a:t>
            </a:r>
            <a:r>
              <a:rPr lang="cs-CZ" altLang="en-US" dirty="0">
                <a:hlinkClick r:id="rId2" tooltip="Věda"/>
              </a:rPr>
              <a:t>vědecký</a:t>
            </a:r>
            <a:r>
              <a:rPr lang="cs-CZ" altLang="en-US" dirty="0"/>
              <a:t> </a:t>
            </a:r>
            <a:r>
              <a:rPr lang="cs-CZ" altLang="en-US" dirty="0">
                <a:hlinkClick r:id="rId3" tooltip="Výzkum"/>
              </a:rPr>
              <a:t>výzkum</a:t>
            </a:r>
            <a:r>
              <a:rPr lang="cs-CZ" altLang="en-US" dirty="0"/>
              <a:t>, jde o získávání </a:t>
            </a:r>
            <a:r>
              <a:rPr lang="cs-CZ" altLang="en-US" dirty="0">
                <a:hlinkClick r:id="rId4" tooltip="Znalost"/>
              </a:rPr>
              <a:t>znalostí</a:t>
            </a:r>
            <a:r>
              <a:rPr lang="cs-CZ" altLang="en-US" dirty="0"/>
              <a:t> o určitém objektu zájmu pomocí pozorování a </a:t>
            </a:r>
            <a:r>
              <a:rPr lang="cs-CZ" altLang="en-US" dirty="0">
                <a:hlinkClick r:id="rId5" tooltip="Dedukce"/>
              </a:rPr>
              <a:t>dedukce</a:t>
            </a:r>
            <a:r>
              <a:rPr lang="cs-CZ" alt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en-US" dirty="0"/>
              <a:t>Vědecká metoda je založena na předpokladu, že kritériem pravdivosti </a:t>
            </a:r>
            <a:r>
              <a:rPr lang="cs-CZ" altLang="en-US" dirty="0">
                <a:hlinkClick r:id="rId6" tooltip="Teorie"/>
              </a:rPr>
              <a:t>teorie</a:t>
            </a:r>
            <a:r>
              <a:rPr lang="cs-CZ" altLang="en-US" dirty="0"/>
              <a:t> je souhlas </a:t>
            </a:r>
            <a:r>
              <a:rPr lang="cs-CZ" altLang="en-US" dirty="0">
                <a:hlinkClick r:id="rId7" tooltip="Předpověď"/>
              </a:rPr>
              <a:t>předpovědí</a:t>
            </a:r>
            <a:r>
              <a:rPr lang="cs-CZ" altLang="en-US" dirty="0"/>
              <a:t> s výsledky </a:t>
            </a:r>
            <a:r>
              <a:rPr lang="cs-CZ" altLang="en-US" dirty="0">
                <a:hlinkClick r:id="rId8" tooltip="Experiment"/>
              </a:rPr>
              <a:t>experimentů</a:t>
            </a:r>
            <a:r>
              <a:rPr lang="cs-CZ" alt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en-US" dirty="0"/>
              <a:t>Tento přístup udržuje vědecké teorie v neustálém kontaktu s realitou a umožňuje jejich </a:t>
            </a:r>
            <a:r>
              <a:rPr lang="cs-CZ" altLang="en-US" dirty="0">
                <a:hlinkClick r:id="rId9" tooltip="Falzifikace"/>
              </a:rPr>
              <a:t>falzifikaci</a:t>
            </a:r>
            <a:r>
              <a:rPr lang="cs-CZ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en-US" dirty="0"/>
              <a:t> Důsledkem k omezení vědy na otázky a hypotézy, jež jsou alespoň v </a:t>
            </a:r>
            <a:r>
              <a:rPr lang="cs-CZ" altLang="en-US" dirty="0">
                <a:hlinkClick r:id="rId10" tooltip="Princip"/>
              </a:rPr>
              <a:t>principu</a:t>
            </a:r>
            <a:r>
              <a:rPr lang="cs-CZ" altLang="en-US" dirty="0"/>
              <a:t> rozhodnutelné pozorováním.</a:t>
            </a:r>
          </a:p>
        </p:txBody>
      </p:sp>
      <p:pic>
        <p:nvPicPr>
          <p:cNvPr id="9220" name="Picture 6" descr="HM00363_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1862138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PE01561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4529138"/>
            <a:ext cx="350996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1398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cs-CZ" altLang="en-US" b="1" smtClean="0">
                <a:solidFill>
                  <a:schemeClr val="tx1"/>
                </a:solidFill>
                <a:effectLst/>
              </a:rPr>
              <a:t>Vědecká metoda - postup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5113" y="1421629"/>
            <a:ext cx="9144000" cy="3384550"/>
          </a:xfrm>
        </p:spPr>
        <p:txBody>
          <a:bodyPr/>
          <a:lstStyle/>
          <a:p>
            <a:pPr marL="914400" lvl="1" indent="-457200">
              <a:defRPr/>
            </a:pPr>
            <a:r>
              <a:rPr lang="cs-CZ" altLang="en-US" dirty="0"/>
              <a:t>Základem vědecké </a:t>
            </a:r>
            <a:r>
              <a:rPr lang="cs-CZ" altLang="en-US" dirty="0">
                <a:hlinkClick r:id="rId2" tooltip="Metoda"/>
              </a:rPr>
              <a:t>metody</a:t>
            </a:r>
            <a:r>
              <a:rPr lang="cs-CZ" altLang="en-US" dirty="0"/>
              <a:t> je </a:t>
            </a:r>
            <a:r>
              <a:rPr lang="cs-CZ" altLang="en-US" dirty="0">
                <a:hlinkClick r:id="rId3" tooltip="Iterace"/>
              </a:rPr>
              <a:t>iterace</a:t>
            </a:r>
            <a:r>
              <a:rPr lang="cs-CZ" altLang="en-US" dirty="0"/>
              <a:t> těchto kroků:</a:t>
            </a:r>
          </a:p>
          <a:p>
            <a:pPr marL="914400" lvl="1" indent="-457200">
              <a:buNone/>
              <a:defRPr/>
            </a:pPr>
            <a:endParaRPr lang="cs-CZ" altLang="en-US" dirty="0"/>
          </a:p>
          <a:p>
            <a:pPr marL="1295400" lvl="2" indent="-381000">
              <a:buFont typeface="Wingdings" panose="05000000000000000000" pitchFamily="2" charset="2"/>
              <a:buAutoNum type="arabicParenR"/>
              <a:defRPr/>
            </a:pPr>
            <a:r>
              <a:rPr lang="cs-CZ" altLang="en-US" dirty="0" smtClean="0">
                <a:effectLst/>
              </a:rPr>
              <a:t>Pozorování a </a:t>
            </a:r>
            <a:r>
              <a:rPr lang="cs-CZ" altLang="en-US" i="1" dirty="0" smtClean="0">
                <a:effectLst/>
              </a:rPr>
              <a:t>popis</a:t>
            </a:r>
            <a:r>
              <a:rPr lang="cs-CZ" altLang="en-US" dirty="0" smtClean="0">
                <a:effectLst/>
              </a:rPr>
              <a:t> skutečnosti (vjemů, poznatků). </a:t>
            </a:r>
          </a:p>
          <a:p>
            <a:pPr marL="1295400" lvl="2" indent="-381000">
              <a:buFont typeface="Wingdings" panose="05000000000000000000" pitchFamily="2" charset="2"/>
              <a:buAutoNum type="arabicParenR"/>
              <a:defRPr/>
            </a:pPr>
            <a:r>
              <a:rPr lang="cs-CZ" altLang="en-US" i="1" dirty="0" smtClean="0">
                <a:effectLst/>
              </a:rPr>
              <a:t>Formulace problému.</a:t>
            </a:r>
            <a:r>
              <a:rPr lang="cs-CZ" altLang="en-US" dirty="0" smtClean="0">
                <a:effectLst/>
              </a:rPr>
              <a:t> ... </a:t>
            </a:r>
          </a:p>
          <a:p>
            <a:pPr marL="1295400" lvl="2" indent="-381000">
              <a:buFont typeface="Wingdings" panose="05000000000000000000" pitchFamily="2" charset="2"/>
              <a:buAutoNum type="arabicParenR"/>
              <a:defRPr/>
            </a:pPr>
            <a:r>
              <a:rPr lang="cs-CZ" altLang="en-US" dirty="0" smtClean="0">
                <a:effectLst/>
              </a:rPr>
              <a:t>Příprava hypotéz (návrh </a:t>
            </a:r>
            <a:r>
              <a:rPr lang="cs-CZ" altLang="en-US" dirty="0" smtClean="0">
                <a:effectLst/>
                <a:hlinkClick r:id="rId4" tooltip="Vysvětlení"/>
              </a:rPr>
              <a:t>vysvětlení</a:t>
            </a:r>
            <a:r>
              <a:rPr lang="cs-CZ" altLang="en-US" dirty="0" smtClean="0">
                <a:effectLst/>
              </a:rPr>
              <a:t> s obecnou platností, </a:t>
            </a:r>
            <a:r>
              <a:rPr lang="cs-CZ" altLang="en-US" dirty="0" smtClean="0">
                <a:effectLst/>
                <a:hlinkClick r:id="rId5" tooltip="Indukce (logika)"/>
              </a:rPr>
              <a:t>indukce</a:t>
            </a:r>
            <a:r>
              <a:rPr lang="cs-CZ" altLang="en-US" dirty="0" smtClean="0">
                <a:effectLst/>
              </a:rPr>
              <a:t>) </a:t>
            </a:r>
          </a:p>
          <a:p>
            <a:pPr marL="1295400" lvl="2" indent="-381000">
              <a:buFont typeface="Wingdings" panose="05000000000000000000" pitchFamily="2" charset="2"/>
              <a:buAutoNum type="arabicParenR"/>
              <a:defRPr/>
            </a:pPr>
            <a:r>
              <a:rPr lang="cs-CZ" altLang="en-US" dirty="0" smtClean="0">
                <a:effectLst/>
              </a:rPr>
              <a:t>Předvídání (</a:t>
            </a:r>
            <a:r>
              <a:rPr lang="cs-CZ" altLang="en-US" dirty="0" smtClean="0">
                <a:effectLst/>
                <a:hlinkClick r:id="rId6" tooltip="Logika"/>
              </a:rPr>
              <a:t>logická</a:t>
            </a:r>
            <a:r>
              <a:rPr lang="cs-CZ" altLang="en-US" dirty="0" smtClean="0">
                <a:effectLst/>
              </a:rPr>
              <a:t> </a:t>
            </a:r>
            <a:r>
              <a:rPr lang="cs-CZ" altLang="en-US" dirty="0" smtClean="0">
                <a:effectLst/>
                <a:hlinkClick r:id="rId7" tooltip="Dedukce"/>
              </a:rPr>
              <a:t>dedukce</a:t>
            </a:r>
            <a:r>
              <a:rPr lang="cs-CZ" altLang="en-US" dirty="0" smtClean="0">
                <a:effectLst/>
              </a:rPr>
              <a:t> z </a:t>
            </a:r>
            <a:r>
              <a:rPr lang="cs-CZ" altLang="en-US" dirty="0" smtClean="0">
                <a:effectLst/>
                <a:hlinkClick r:id="rId8" tooltip="Hypotéza"/>
              </a:rPr>
              <a:t>hypotéz</a:t>
            </a:r>
            <a:r>
              <a:rPr lang="cs-CZ" altLang="en-US" dirty="0" smtClean="0">
                <a:effectLst/>
              </a:rPr>
              <a:t>) </a:t>
            </a:r>
          </a:p>
          <a:p>
            <a:pPr marL="1295400" lvl="2" indent="-381000">
              <a:buFont typeface="Wingdings" panose="05000000000000000000" pitchFamily="2" charset="2"/>
              <a:buAutoNum type="arabicParenR"/>
              <a:defRPr/>
            </a:pPr>
            <a:r>
              <a:rPr lang="cs-CZ" altLang="en-US" dirty="0" smtClean="0">
                <a:effectLst/>
              </a:rPr>
              <a:t>Ověření souladu skutečnosti s předpovědí (buď aplikací předpovědi na </a:t>
            </a:r>
            <a:r>
              <a:rPr lang="cs-CZ" altLang="en-US" dirty="0" smtClean="0">
                <a:effectLst/>
                <a:hlinkClick r:id="rId9" tooltip="Experiment"/>
              </a:rPr>
              <a:t>experiment</a:t>
            </a:r>
            <a:r>
              <a:rPr lang="cs-CZ" altLang="en-US" dirty="0" smtClean="0">
                <a:effectLst/>
              </a:rPr>
              <a:t> nebo aplikací na soubor dat získaný jinak) a ověření logické správnosti předchozích kroků.</a:t>
            </a:r>
            <a:r>
              <a:rPr lang="cs-CZ" alt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</p:txBody>
      </p:sp>
      <p:pic>
        <p:nvPicPr>
          <p:cNvPr id="10244" name="Picture 4" descr="BD06675_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953000"/>
            <a:ext cx="1539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640013" y="1341438"/>
            <a:ext cx="7416800" cy="4487862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cs-CZ" altLang="en-US" b="1">
                <a:solidFill>
                  <a:schemeClr val="tx1"/>
                </a:solidFill>
              </a:rPr>
              <a:t> Na vědu se kladou požadavky objektivity, pravdivosti a metodiky (případně i terminologické jednoznačnosti). </a:t>
            </a:r>
          </a:p>
          <a:p>
            <a:pPr eaLnBrk="1" hangingPunct="1"/>
            <a:endParaRPr lang="cs-CZ" altLang="en-US" b="1">
              <a:solidFill>
                <a:schemeClr val="tx1"/>
              </a:solidFill>
            </a:endParaRPr>
          </a:p>
          <a:p>
            <a:pPr eaLnBrk="1" hangingPunct="1">
              <a:buFontTx/>
              <a:buChar char="•"/>
            </a:pPr>
            <a:r>
              <a:rPr lang="cs-CZ" altLang="en-US" b="1">
                <a:solidFill>
                  <a:schemeClr val="tx1"/>
                </a:solidFill>
              </a:rPr>
              <a:t> Věda je hledáním hypotéz, jejich ověřování (verifikace) a testování pokusy na falzifikaci jednotlivých důsledků.</a:t>
            </a:r>
            <a:r>
              <a:rPr lang="cs-CZ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5735639" y="260351"/>
            <a:ext cx="1285875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en-US" sz="3600" b="1">
                <a:solidFill>
                  <a:schemeClr val="tx1"/>
                </a:solidFill>
              </a:rPr>
              <a:t>Věda</a:t>
            </a:r>
          </a:p>
        </p:txBody>
      </p:sp>
    </p:spTree>
    <p:extLst>
      <p:ext uri="{BB962C8B-B14F-4D97-AF65-F5344CB8AC3E}">
        <p14:creationId xmlns:p14="http://schemas.microsoft.com/office/powerpoint/2010/main" val="11222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Ideologie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Některé vědní disciplíny jsou více než faktickými vědami ideologiemi.</a:t>
            </a:r>
          </a:p>
          <a:p>
            <a:r>
              <a:rPr lang="cs-CZ" b="1" u="sng" dirty="0" smtClean="0">
                <a:solidFill>
                  <a:srgbClr val="33CC33"/>
                </a:solidFill>
              </a:rPr>
              <a:t>Ekologie – věda nebo hodnotový systém???</a:t>
            </a:r>
          </a:p>
          <a:p>
            <a:r>
              <a:rPr lang="cs-CZ" dirty="0" smtClean="0"/>
              <a:t>Ideologie = </a:t>
            </a:r>
            <a:r>
              <a:rPr lang="cs-CZ" dirty="0"/>
              <a:t>organizovaný normativní </a:t>
            </a:r>
            <a:r>
              <a:rPr lang="cs-CZ" dirty="0" smtClean="0"/>
              <a:t>systém ideálů</a:t>
            </a:r>
            <a:r>
              <a:rPr lang="cs-CZ" dirty="0"/>
              <a:t>, doktrín, hodnot a principů, které se zaměřují na to, jak by měl vypadat svět</a:t>
            </a:r>
            <a:r>
              <a:rPr lang="cs-CZ" dirty="0" smtClean="0"/>
              <a:t>.</a:t>
            </a:r>
          </a:p>
          <a:p>
            <a:r>
              <a:rPr lang="cs-CZ" dirty="0" smtClean="0"/>
              <a:t>Ideologie trpí vysokou mírou </a:t>
            </a:r>
            <a:r>
              <a:rPr lang="cs-CZ" b="1" dirty="0" smtClean="0"/>
              <a:t>dogmatismu</a:t>
            </a:r>
            <a:r>
              <a:rPr lang="cs-CZ" dirty="0" smtClean="0"/>
              <a:t>. Zastánci ideologie jsou ti znající pravdu.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smtClean="0">
                <a:solidFill>
                  <a:srgbClr val="FF0000"/>
                </a:solidFill>
              </a:rPr>
              <a:t>„Zatímco věda </a:t>
            </a:r>
            <a:r>
              <a:rPr lang="cs-CZ" b="1" dirty="0">
                <a:solidFill>
                  <a:srgbClr val="FF0000"/>
                </a:solidFill>
              </a:rPr>
              <a:t>je o tom, kudy řeka tekla, tak ideologie navrhuje, kudy má řeka </a:t>
            </a:r>
            <a:r>
              <a:rPr lang="cs-CZ" b="1" dirty="0" smtClean="0">
                <a:solidFill>
                  <a:srgbClr val="FF0000"/>
                </a:solidFill>
              </a:rPr>
              <a:t>téci“</a:t>
            </a:r>
          </a:p>
          <a:p>
            <a:pPr marL="0" indent="0">
              <a:buNone/>
            </a:pPr>
            <a:r>
              <a:rPr lang="cs-CZ" b="1" dirty="0" smtClean="0">
                <a:solidFill>
                  <a:srgbClr val="FF0000"/>
                </a:solidFill>
              </a:rPr>
              <a:t>„Věda hledá vysvětlení a řešení, ideologie je již zná“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Pseudověda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4607715"/>
            <a:ext cx="10515600" cy="1351533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Nekritická.</a:t>
            </a:r>
          </a:p>
          <a:p>
            <a:r>
              <a:rPr lang="cs-CZ" dirty="0"/>
              <a:t>Neprodukuje testovatelné predikce a nevystavuje je </a:t>
            </a:r>
            <a:r>
              <a:rPr lang="cs-CZ" dirty="0" smtClean="0"/>
              <a:t>riziku prostřednictvím </a:t>
            </a:r>
            <a:r>
              <a:rPr lang="cs-CZ" dirty="0"/>
              <a:t>testů</a:t>
            </a:r>
            <a:r>
              <a:rPr lang="cs-CZ" dirty="0" smtClean="0"/>
              <a:t>.</a:t>
            </a:r>
          </a:p>
          <a:p>
            <a:r>
              <a:rPr lang="cs-CZ" dirty="0"/>
              <a:t>Pseudovědecká vysvětlení jsou obvykle v hrubém rozporu s </a:t>
            </a:r>
            <a:r>
              <a:rPr lang="cs-CZ" dirty="0" smtClean="0"/>
              <a:t>vědeckým poznáním </a:t>
            </a:r>
            <a:r>
              <a:rPr lang="cs-CZ" dirty="0"/>
              <a:t>a evidencí.</a:t>
            </a:r>
            <a:endParaRPr lang="cs-CZ" dirty="0"/>
          </a:p>
        </p:txBody>
      </p:sp>
      <p:pic>
        <p:nvPicPr>
          <p:cNvPr id="4098" name="Picture 2" descr="Výsledek obrázku pro astro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49" y="208323"/>
            <a:ext cx="3200581" cy="22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uvisející obráz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48" y="663439"/>
            <a:ext cx="3026571" cy="2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ýsledek obrázku pro parapsycholog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12" y="2719400"/>
            <a:ext cx="2473234" cy="34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ýsledek obrázku pro pfeifer psychotroni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2" y="1690688"/>
            <a:ext cx="3874135" cy="2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2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Bludný balvan - Český klub </a:t>
            </a:r>
            <a:r>
              <a:rPr lang="cs-CZ" b="1" dirty="0"/>
              <a:t>skeptiků SISYFOS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Laureát ceny 2012 RNDr. Jan Frank</a:t>
            </a:r>
          </a:p>
          <a:p>
            <a:pPr marL="0" indent="0">
              <a:buNone/>
            </a:pPr>
            <a:r>
              <a:rPr lang="pt-BR" b="1" dirty="0" smtClean="0"/>
              <a:t>za </a:t>
            </a:r>
            <a:r>
              <a:rPr lang="pt-BR" b="1" dirty="0"/>
              <a:t>originální bádání na pomezí astrologie a medicíny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„Neharmonická vazba vibračního pole nočního Merkuru a vibračního pole Jupitera, tedy vzájemná neharmonická aspektová vazba, přítomnost poškozeného Jupitera v Panně nebo v šestém domě, anebo přítomnost poškozeného Merkuru v devátém domě nebo ve Střelci, se může v lidské psychice a ve fyzickém těle </a:t>
            </a:r>
            <a:r>
              <a:rPr lang="cs-CZ" dirty="0" err="1"/>
              <a:t>somatizovat</a:t>
            </a:r>
            <a:r>
              <a:rPr lang="cs-CZ" dirty="0"/>
              <a:t> jako adheze, diabetes </a:t>
            </a:r>
            <a:r>
              <a:rPr lang="cs-CZ" dirty="0" err="1"/>
              <a:t>mellitus</a:t>
            </a:r>
            <a:r>
              <a:rPr lang="cs-CZ" dirty="0"/>
              <a:t> a společně s plutonickým vibračním polem též jako rakovina slinivky břišní.“ (I, 2. vydání, s. 135)</a:t>
            </a:r>
            <a:endParaRPr lang="cs-CZ" dirty="0"/>
          </a:p>
        </p:txBody>
      </p:sp>
      <p:pic>
        <p:nvPicPr>
          <p:cNvPr id="5122" name="Picture 2" descr="https://www.sisyfos.cz/data/cache/w370-h/1/4/334_pix136396931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25" y="1416477"/>
            <a:ext cx="1946819" cy="15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" descr="VÃ½sledek obrÃ¡zku pro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1027906"/>
            <a:ext cx="4623026" cy="46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1325563"/>
          </a:xfrm>
        </p:spPr>
        <p:txBody>
          <a:bodyPr/>
          <a:lstStyle/>
          <a:p>
            <a:r>
              <a:rPr lang="cs-CZ" b="1" dirty="0" smtClean="0"/>
              <a:t>Obsah přednášek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cs-CZ" sz="1600" b="1" dirty="0">
                <a:solidFill>
                  <a:srgbClr val="FF0000"/>
                </a:solidFill>
              </a:rPr>
              <a:t>1. Filozofie a věda. Objekt a předmět věd. Vědecká metoda. Hypotéza.</a:t>
            </a:r>
            <a:r>
              <a:rPr lang="cs-CZ" sz="1600" b="1" dirty="0" smtClean="0">
                <a:solidFill>
                  <a:srgbClr val="FF0000"/>
                </a:solidFill>
              </a:rPr>
              <a:t/>
            </a:r>
            <a:br>
              <a:rPr lang="cs-CZ" sz="1600" b="1" dirty="0" smtClean="0">
                <a:solidFill>
                  <a:srgbClr val="FF0000"/>
                </a:solidFill>
              </a:rPr>
            </a:br>
            <a:r>
              <a:rPr lang="cs-CZ" sz="1600" b="1" dirty="0"/>
              <a:t>2. Základní přehled klíčových milníků ve vývoji přírodních věd. </a:t>
            </a:r>
            <a:r>
              <a:rPr lang="cs-CZ" sz="1600" b="1" dirty="0" err="1"/>
              <a:t>Popper</a:t>
            </a:r>
            <a:r>
              <a:rPr lang="cs-CZ" sz="1600" b="1" dirty="0"/>
              <a:t> a Kuhn a jejich přínosy metodologii vědy. Paradigma a krize ve vědě.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3. Od specializace k interdisciplinaritě a zpět. Význam pozorování a experimentu. Cesty hledání nových přístupů ve vědeckém poznávání světa.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4. Systémová teorie.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5. Člověk a přírodní systémy. Krize nebo výzva moderní vědy?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6.- 9. Bloky věnované jednotlivým přírodním vědám (současné trendy a velké neznámé, v této části mohou vystupovat i externí přednášející, některé přednášky této části mohou probíhat i v anglickém jazyce).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10. Práce s informačními zdroji. Dělení zdrojů.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11. Etika vědecké práce. Co určitě nedělat.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12. Jak dobře prezentovat vlastní výsledky a různé varianty jejich prezentace.</a:t>
            </a:r>
            <a:r>
              <a:rPr lang="cs-CZ" sz="1600" b="1" dirty="0" smtClean="0"/>
              <a:t/>
            </a:r>
            <a:br>
              <a:rPr lang="cs-CZ" sz="1600" b="1" dirty="0" smtClean="0"/>
            </a:br>
            <a:r>
              <a:rPr lang="cs-CZ" sz="1600" b="1" dirty="0"/>
              <a:t>13. Jak je hodnocena věda a význam vědeckých poznatků.</a:t>
            </a:r>
          </a:p>
        </p:txBody>
      </p:sp>
    </p:spTree>
    <p:extLst>
      <p:ext uri="{BB962C8B-B14F-4D97-AF65-F5344CB8AC3E}">
        <p14:creationId xmlns:p14="http://schemas.microsoft.com/office/powerpoint/2010/main" val="29301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Interdisciplinární blok 2019/2020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…pohled fyzika (dr. Karlický)</a:t>
            </a:r>
          </a:p>
          <a:p>
            <a:r>
              <a:rPr lang="cs-CZ" dirty="0" smtClean="0"/>
              <a:t>…pohled informatika (dr. </a:t>
            </a:r>
            <a:r>
              <a:rPr lang="cs-CZ" dirty="0" err="1" smtClean="0"/>
              <a:t>Kotyrba</a:t>
            </a:r>
            <a:r>
              <a:rPr lang="cs-CZ" dirty="0" smtClean="0"/>
              <a:t>)</a:t>
            </a:r>
          </a:p>
          <a:p>
            <a:r>
              <a:rPr lang="cs-CZ" dirty="0" smtClean="0"/>
              <a:t>…pohled chemika (doc. Maršálek)</a:t>
            </a:r>
          </a:p>
          <a:p>
            <a:r>
              <a:rPr lang="cs-CZ" dirty="0" smtClean="0"/>
              <a:t>…pohled geografa (dr. Slach)</a:t>
            </a:r>
            <a:endParaRPr lang="cs-CZ" dirty="0"/>
          </a:p>
        </p:txBody>
      </p:sp>
      <p:cxnSp>
        <p:nvCxnSpPr>
          <p:cNvPr id="5" name="Přímá spojnice 4"/>
          <p:cNvCxnSpPr/>
          <p:nvPr/>
        </p:nvCxnSpPr>
        <p:spPr>
          <a:xfrm flipH="1">
            <a:off x="3194322" y="1991641"/>
            <a:ext cx="4406537" cy="4093028"/>
          </a:xfrm>
          <a:prstGeom prst="line">
            <a:avLst/>
          </a:prstGeom>
          <a:ln w="762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Šipka doprava 5"/>
          <p:cNvSpPr/>
          <p:nvPr/>
        </p:nvSpPr>
        <p:spPr>
          <a:xfrm>
            <a:off x="4413522" y="5142261"/>
            <a:ext cx="984069" cy="4876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6096000" y="4699674"/>
            <a:ext cx="5669181" cy="13849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cs-CZ" sz="2800" b="1" dirty="0" smtClean="0"/>
              <a:t>Cílem je bourat pomyslné bariéry</a:t>
            </a:r>
          </a:p>
          <a:p>
            <a:r>
              <a:rPr lang="cs-CZ" sz="2800" b="1" dirty="0"/>
              <a:t>a</a:t>
            </a:r>
            <a:r>
              <a:rPr lang="cs-CZ" sz="2800" b="1" dirty="0" smtClean="0"/>
              <a:t> vystupovat ze svých specializačních</a:t>
            </a:r>
          </a:p>
          <a:p>
            <a:r>
              <a:rPr lang="cs-CZ" sz="2800" b="1" dirty="0" smtClean="0"/>
              <a:t>bublin! </a:t>
            </a:r>
            <a:endParaRPr lang="cs-CZ" sz="2800" b="1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3152" y="1176747"/>
            <a:ext cx="3724382" cy="27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Požadavky na úspěšné ukončení kurzu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Student k získání zápočtu absolvuje dva zápočtové testy (1. max. 40 bodů, 2. max. 60 bodů) - výsledné hodnocení je součtem za oba. </a:t>
            </a:r>
            <a:endParaRPr lang="cs-CZ" dirty="0" smtClean="0"/>
          </a:p>
          <a:p>
            <a:pPr marL="0" indent="0">
              <a:buNone/>
            </a:pPr>
            <a:r>
              <a:rPr lang="cs-CZ" u="sng" dirty="0" smtClean="0"/>
              <a:t>První </a:t>
            </a:r>
            <a:r>
              <a:rPr lang="cs-CZ" u="sng" dirty="0"/>
              <a:t>test </a:t>
            </a:r>
            <a:r>
              <a:rPr lang="cs-CZ" dirty="0"/>
              <a:t>není možné opakovat, druhý </a:t>
            </a:r>
            <a:r>
              <a:rPr lang="cs-CZ" dirty="0" smtClean="0"/>
              <a:t>ano: </a:t>
            </a:r>
            <a:r>
              <a:rPr lang="cs-CZ" u="sng" dirty="0" smtClean="0"/>
              <a:t>4. – 8. 11. 2019</a:t>
            </a:r>
          </a:p>
          <a:p>
            <a:pPr marL="0" indent="0">
              <a:buNone/>
            </a:pPr>
            <a:r>
              <a:rPr lang="cs-CZ" u="sng" dirty="0" smtClean="0"/>
              <a:t>Druhý test: první týden </a:t>
            </a:r>
            <a:r>
              <a:rPr lang="cs-CZ" u="sng" dirty="0" err="1" smtClean="0"/>
              <a:t>zk</a:t>
            </a:r>
            <a:r>
              <a:rPr lang="cs-CZ" u="sng" dirty="0" smtClean="0"/>
              <a:t> období</a:t>
            </a: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dirty="0" smtClean="0"/>
              <a:t>Předběžné termíny – o přesném termínu budete informováni </a:t>
            </a:r>
            <a:r>
              <a:rPr lang="cs-CZ" dirty="0" err="1" smtClean="0"/>
              <a:t>sk</a:t>
            </a:r>
            <a:r>
              <a:rPr lang="cs-CZ" dirty="0" smtClean="0"/>
              <a:t>. </a:t>
            </a:r>
            <a:r>
              <a:rPr lang="cs-CZ" dirty="0"/>
              <a:t>m</a:t>
            </a:r>
            <a:r>
              <a:rPr lang="cs-CZ" dirty="0" smtClean="0"/>
              <a:t>ailem.</a:t>
            </a:r>
          </a:p>
          <a:p>
            <a:pPr marL="0" indent="0">
              <a:buNone/>
            </a:pPr>
            <a:r>
              <a:rPr lang="cs-CZ" dirty="0" smtClean="0"/>
              <a:t>Testy </a:t>
            </a:r>
            <a:r>
              <a:rPr lang="cs-CZ" dirty="0"/>
              <a:t>budou probíhat v prostředí </a:t>
            </a:r>
            <a:r>
              <a:rPr lang="cs-CZ" dirty="0" err="1"/>
              <a:t>Moodle</a:t>
            </a:r>
            <a:r>
              <a:rPr lang="cs-CZ" dirty="0"/>
              <a:t>.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 smtClean="0"/>
          </a:p>
          <a:p>
            <a:pPr marL="0" indent="0">
              <a:buNone/>
            </a:pPr>
            <a:r>
              <a:rPr lang="cs-CZ" b="1" dirty="0" smtClean="0"/>
              <a:t>Obecně </a:t>
            </a:r>
            <a:r>
              <a:rPr lang="cs-CZ" b="1" dirty="0"/>
              <a:t>platí podmínky hodnocení a úspěšného zakončení kurzu dle </a:t>
            </a:r>
            <a:r>
              <a:rPr lang="cs-CZ" b="1" dirty="0" err="1"/>
              <a:t>SaZŘ</a:t>
            </a:r>
            <a:r>
              <a:rPr lang="cs-CZ" b="1" dirty="0"/>
              <a:t> OU.</a:t>
            </a:r>
          </a:p>
        </p:txBody>
      </p:sp>
    </p:spTree>
    <p:extLst>
      <p:ext uri="{BB962C8B-B14F-4D97-AF65-F5344CB8AC3E}">
        <p14:creationId xmlns:p14="http://schemas.microsoft.com/office/powerpoint/2010/main" val="14004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0" cy="1325563"/>
          </a:xfrm>
        </p:spPr>
        <p:txBody>
          <a:bodyPr/>
          <a:lstStyle/>
          <a:p>
            <a:r>
              <a:rPr lang="cs-CZ" b="1" dirty="0" smtClean="0"/>
              <a:t>Z čeho mám studovat?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903" y="226165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DROZENOVÁ, W. et al. </a:t>
            </a:r>
            <a:r>
              <a:rPr lang="cs-CZ" i="1" dirty="0"/>
              <a:t>Etika vědy v České republice: od historických kořenů k současné bioetice</a:t>
            </a:r>
            <a:r>
              <a:rPr lang="cs-CZ" dirty="0"/>
              <a:t>. Praha: </a:t>
            </a:r>
            <a:r>
              <a:rPr lang="cs-CZ" dirty="0" err="1"/>
              <a:t>Filosofia</a:t>
            </a:r>
            <a:r>
              <a:rPr lang="cs-CZ" dirty="0"/>
              <a:t>, 2010.</a:t>
            </a:r>
            <a:br>
              <a:rPr lang="cs-CZ" dirty="0"/>
            </a:br>
            <a:endParaRPr lang="cs-CZ" dirty="0"/>
          </a:p>
          <a:p>
            <a:r>
              <a:rPr lang="cs-CZ" dirty="0" err="1" smtClean="0"/>
              <a:t>Lovelock</a:t>
            </a:r>
            <a:r>
              <a:rPr lang="cs-CZ" dirty="0"/>
              <a:t>, J. </a:t>
            </a:r>
            <a:r>
              <a:rPr lang="cs-CZ" i="1" dirty="0" err="1"/>
              <a:t>Gaia</a:t>
            </a:r>
            <a:r>
              <a:rPr lang="cs-CZ" i="1" dirty="0"/>
              <a:t> vrací úder. Proč se Země brání a jak ještě můžeme zachránit lidstvo</a:t>
            </a:r>
            <a:r>
              <a:rPr lang="cs-CZ" dirty="0"/>
              <a:t>. Praha, 2008.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Šesták</a:t>
            </a:r>
            <a:r>
              <a:rPr lang="cs-CZ" dirty="0"/>
              <a:t>, Z. </a:t>
            </a:r>
            <a:r>
              <a:rPr lang="cs-CZ" i="1" dirty="0"/>
              <a:t>Jak psát a přednášet o vědě. Academia, Praha 2000.</a:t>
            </a:r>
            <a:r>
              <a:rPr lang="cs-CZ" dirty="0"/>
              <a:t>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Kratochvíl</a:t>
            </a:r>
            <a:r>
              <a:rPr lang="cs-CZ" dirty="0"/>
              <a:t>, Z. </a:t>
            </a:r>
            <a:r>
              <a:rPr lang="cs-CZ" i="1" dirty="0"/>
              <a:t>Mýtus, filosofie, věda. I. a II. (Filosofie mezi Homérem a Descartem). Hrnčířství a nakladatelství Michal Jůza &amp; Eva Jůzová, Praha 1993.</a:t>
            </a:r>
            <a:r>
              <a:rPr lang="cs-CZ" dirty="0"/>
              <a:t>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DAWKINS</a:t>
            </a:r>
            <a:r>
              <a:rPr lang="cs-CZ" dirty="0"/>
              <a:t>, R. </a:t>
            </a:r>
            <a:r>
              <a:rPr lang="cs-CZ" i="1" dirty="0"/>
              <a:t>Sobecký gen</a:t>
            </a:r>
            <a:r>
              <a:rPr lang="cs-CZ" dirty="0"/>
              <a:t>. Praha: Mladá fronta, 1998.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FAJKUS</a:t>
            </a:r>
            <a:r>
              <a:rPr lang="cs-CZ" dirty="0"/>
              <a:t>, B. </a:t>
            </a:r>
            <a:r>
              <a:rPr lang="cs-CZ" i="1" dirty="0"/>
              <a:t>Současná filosofie a metodologie vědy.</a:t>
            </a:r>
            <a:r>
              <a:rPr lang="cs-CZ" dirty="0"/>
              <a:t>. Praha: </a:t>
            </a:r>
            <a:r>
              <a:rPr lang="cs-CZ" dirty="0" err="1"/>
              <a:t>Filosofia</a:t>
            </a:r>
            <a:r>
              <a:rPr lang="cs-CZ" dirty="0"/>
              <a:t>, 1997. ISBN 80-7007-095-1.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SARDAR</a:t>
            </a:r>
            <a:r>
              <a:rPr lang="cs-CZ" dirty="0"/>
              <a:t>, Z. </a:t>
            </a:r>
            <a:r>
              <a:rPr lang="cs-CZ" i="1" dirty="0"/>
              <a:t>Thomas Kuhn a vědecké války. Triton</a:t>
            </a:r>
            <a:r>
              <a:rPr lang="cs-CZ" dirty="0"/>
              <a:t>. Praha, 2001.</a:t>
            </a:r>
            <a:br>
              <a:rPr lang="cs-CZ" dirty="0"/>
            </a:br>
            <a:endParaRPr lang="cs-CZ" dirty="0"/>
          </a:p>
          <a:p>
            <a:r>
              <a:rPr lang="cs-CZ" dirty="0" smtClean="0"/>
              <a:t>FLEGR</a:t>
            </a:r>
            <a:r>
              <a:rPr lang="cs-CZ" dirty="0"/>
              <a:t>, J. </a:t>
            </a:r>
            <a:r>
              <a:rPr lang="cs-CZ" i="1" dirty="0"/>
              <a:t>Zamrzlá evoluce, aneb, Je to jinak pane Darwin</a:t>
            </a:r>
            <a:r>
              <a:rPr lang="cs-CZ" dirty="0"/>
              <a:t>. Praha: Academia, 2006.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75708" y="1161884"/>
            <a:ext cx="913102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cs-CZ" b="1" dirty="0" smtClean="0"/>
              <a:t>Povinná:</a:t>
            </a:r>
            <a:r>
              <a:rPr lang="cs-CZ" dirty="0" smtClean="0"/>
              <a:t> </a:t>
            </a:r>
          </a:p>
          <a:p>
            <a:r>
              <a:rPr lang="cs-CZ" dirty="0" smtClean="0"/>
              <a:t>Tkadlec, E. 2007: Strategie a metody vědecké práce v přírodních vědách. UPOL, Olomouc, 138 s.</a:t>
            </a:r>
          </a:p>
          <a:p>
            <a:r>
              <a:rPr lang="cs-CZ" dirty="0" smtClean="0"/>
              <a:t>+ průběžně zadávaná k přednáškám  </a:t>
            </a:r>
            <a:endParaRPr lang="cs-CZ" dirty="0"/>
          </a:p>
        </p:txBody>
      </p:sp>
      <p:pic>
        <p:nvPicPr>
          <p:cNvPr id="2050" name="Picture 2" descr="VÃ½sledek obrÃ¡zku pro tkadlec strategie a metody vÄdeckÃ© prÃ¡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077" y="195791"/>
            <a:ext cx="2351215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3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2425" y="3667579"/>
            <a:ext cx="2609850" cy="984703"/>
          </a:xfrm>
        </p:spPr>
        <p:txBody>
          <a:bodyPr/>
          <a:lstStyle/>
          <a:p>
            <a:r>
              <a:rPr lang="cs-CZ" b="1" dirty="0" smtClean="0"/>
              <a:t>Univerzita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64573" y="283043"/>
            <a:ext cx="10515600" cy="25199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i="1" dirty="0"/>
              <a:t>„Výrazem latinského původu universum se dnes rozumí veškerenstvo či vesmír a výrazem univerzální všeobecný, všestranný. Název univerzita potom označuje vysokou školu mnoha specializací humanitních i přírodovědných. Zde již nejde o všeobecnost ve smyslu oborové univerzality, totiž univerzita zahrnuje veškerenstvo lidského vědění</a:t>
            </a:r>
            <a:r>
              <a:rPr lang="cs-CZ" i="1" dirty="0" smtClean="0"/>
              <a:t>.“</a:t>
            </a:r>
          </a:p>
          <a:p>
            <a:pPr marL="0" indent="0">
              <a:buNone/>
            </a:pPr>
            <a:r>
              <a:rPr lang="cs-CZ" i="1" dirty="0" smtClean="0"/>
              <a:t>Radim </a:t>
            </a:r>
            <a:r>
              <a:rPr lang="cs-CZ" i="1" dirty="0" err="1" smtClean="0"/>
              <a:t>Palouš</a:t>
            </a:r>
            <a:r>
              <a:rPr lang="cs-CZ" i="1" dirty="0" smtClean="0"/>
              <a:t>, 2015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4587" y="2924139"/>
            <a:ext cx="839210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800" i="1" dirty="0"/>
              <a:t>„Universita je svobodná obec těch, kteří chtějí samostatným bádáním proniknout příčiny věcí. Není to tedy vyšší škola mistrovská pro technické zdokonalování nebo memorování rozsáhlejší látky</a:t>
            </a:r>
            <a:r>
              <a:rPr lang="cs-CZ" sz="2800" i="1" dirty="0" smtClean="0"/>
              <a:t>.“ Josef Charvát in Pešková 2003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69273" y="5292052"/>
            <a:ext cx="1186978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400" dirty="0"/>
              <a:t>„</a:t>
            </a:r>
            <a:r>
              <a:rPr lang="cs-CZ" sz="2400" i="1" dirty="0"/>
              <a:t>Studenti a učitelé tvořili společenství, těleso, jednu </a:t>
            </a:r>
            <a:r>
              <a:rPr lang="cs-CZ" sz="2400" i="1" dirty="0" err="1"/>
              <a:t>universitas</a:t>
            </a:r>
            <a:r>
              <a:rPr lang="cs-CZ" sz="2400" i="1" dirty="0"/>
              <a:t>, aby si chránili svá privilegia, která později měla být garantována církví a státem. V tomto smyslu se stala universita poprvé společenstvím </a:t>
            </a:r>
            <a:r>
              <a:rPr lang="cs-CZ" sz="2400" i="1" dirty="0" err="1"/>
              <a:t>pařížškých</a:t>
            </a:r>
            <a:r>
              <a:rPr lang="cs-CZ" sz="2400" i="1" dirty="0"/>
              <a:t> magistrů v roce 1221 (</a:t>
            </a:r>
            <a:r>
              <a:rPr lang="cs-CZ" sz="2400" i="1" dirty="0" err="1"/>
              <a:t>universitas</a:t>
            </a:r>
            <a:r>
              <a:rPr lang="cs-CZ" sz="2400" i="1" dirty="0"/>
              <a:t> </a:t>
            </a:r>
            <a:r>
              <a:rPr lang="cs-CZ" sz="2400" i="1" dirty="0" err="1"/>
              <a:t>magistrorum</a:t>
            </a:r>
            <a:r>
              <a:rPr lang="cs-CZ" sz="2400" i="1" dirty="0"/>
              <a:t> et </a:t>
            </a:r>
            <a:r>
              <a:rPr lang="cs-CZ" sz="2400" i="1" dirty="0" err="1"/>
              <a:t>scolarium</a:t>
            </a:r>
            <a:r>
              <a:rPr lang="cs-CZ" sz="2400" i="1" dirty="0" smtClean="0"/>
              <a:t>).”</a:t>
            </a:r>
          </a:p>
          <a:p>
            <a:r>
              <a:rPr lang="cs-CZ" sz="2400" i="1" dirty="0" smtClean="0"/>
              <a:t>M. </a:t>
            </a:r>
            <a:r>
              <a:rPr lang="cs-CZ" sz="2400" i="1" dirty="0" err="1" smtClean="0"/>
              <a:t>Raban</a:t>
            </a:r>
            <a:r>
              <a:rPr lang="cs-CZ" sz="2400" i="1" dirty="0" smtClean="0"/>
              <a:t> 2006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408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Kdy to začalo?</a:t>
            </a:r>
            <a:br>
              <a:rPr lang="cs-CZ" b="1" dirty="0" smtClean="0"/>
            </a:b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351338"/>
          </a:xfrm>
        </p:spPr>
        <p:txBody>
          <a:bodyPr/>
          <a:lstStyle/>
          <a:p>
            <a:r>
              <a:rPr lang="cs-CZ" dirty="0" smtClean="0"/>
              <a:t>12. – 13. st. – třetí „moc“ – po papežství a státu</a:t>
            </a:r>
          </a:p>
          <a:p>
            <a:r>
              <a:rPr lang="cs-CZ" dirty="0"/>
              <a:t>papež a později císař, jim za podporu zajišťovali významná </a:t>
            </a:r>
            <a:r>
              <a:rPr lang="cs-CZ" dirty="0" smtClean="0"/>
              <a:t>privilegia</a:t>
            </a:r>
          </a:p>
          <a:p>
            <a:r>
              <a:rPr lang="cs-CZ" dirty="0" smtClean="0"/>
              <a:t>Pařížský typ univerzit - </a:t>
            </a:r>
            <a:r>
              <a:rPr lang="cs-CZ" dirty="0"/>
              <a:t>vyučující voleni správci </a:t>
            </a:r>
            <a:r>
              <a:rPr lang="cs-CZ" dirty="0" smtClean="0"/>
              <a:t>univerzity – čtyři fakulty – filozofie, teologie, kanonické a světské právo, medicína</a:t>
            </a:r>
          </a:p>
          <a:p>
            <a:r>
              <a:rPr lang="cs-CZ" dirty="0" smtClean="0"/>
              <a:t>Boloňský typ – rektoři a profesoři voleni přímo studenty – výrazné demokratické rysy</a:t>
            </a:r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133475" y="4232910"/>
            <a:ext cx="7496175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400" dirty="0"/>
              <a:t>„</a:t>
            </a:r>
            <a:r>
              <a:rPr lang="cs-CZ" sz="2400" i="1" dirty="0"/>
              <a:t>Univerzitní autonomie tedy skutečně existovala zajišťovala relativně demokratický vnitřní chod této instituce, ale také svobodu, jež byla výjimečně příznivá intelektuální činnosti</a:t>
            </a:r>
            <a:r>
              <a:rPr lang="cs-CZ" sz="2400" dirty="0" smtClean="0"/>
              <a:t>.“</a:t>
            </a:r>
          </a:p>
          <a:p>
            <a:r>
              <a:rPr lang="cs-CZ" dirty="0"/>
              <a:t>Jean-Claude </a:t>
            </a:r>
            <a:r>
              <a:rPr lang="cs-CZ" dirty="0" err="1" smtClean="0"/>
              <a:t>Schmitt</a:t>
            </a:r>
            <a:r>
              <a:rPr lang="cs-CZ" dirty="0"/>
              <a:t> </a:t>
            </a:r>
            <a:r>
              <a:rPr lang="cs-CZ" dirty="0" smtClean="0"/>
              <a:t>in </a:t>
            </a:r>
            <a:r>
              <a:rPr lang="cs-CZ" dirty="0" err="1" smtClean="0"/>
              <a:t>Verger</a:t>
            </a:r>
            <a:r>
              <a:rPr lang="cs-CZ" dirty="0" smtClean="0"/>
              <a:t> 2014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171700" y="6038849"/>
            <a:ext cx="969645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s-CZ" b="1" dirty="0"/>
              <a:t>Hlavním úkolem univerzity přitom nebylo objevování nového, nicméně předávání již poznaného. </a:t>
            </a:r>
          </a:p>
        </p:txBody>
      </p:sp>
    </p:spTree>
    <p:extLst>
      <p:ext uri="{BB962C8B-B14F-4D97-AF65-F5344CB8AC3E}">
        <p14:creationId xmlns:p14="http://schemas.microsoft.com/office/powerpoint/2010/main" val="13272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 descr="https://upload.wikimedia.org/wikipedia/commons/1/11/Bologna-vista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23056"/>
            <a:ext cx="306173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ek obrázku pro university of bolog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23056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Coat_of_arms_of_the_University_of_Paris.svg/220px-Coat_of_arms_of_the_University_of_Pari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" y="2848769"/>
            <a:ext cx="2095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851150" y="2848769"/>
            <a:ext cx="1099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 smtClean="0"/>
              <a:t>1150</a:t>
            </a:r>
          </a:p>
          <a:p>
            <a:r>
              <a:rPr lang="cs-CZ" sz="3200" b="1" dirty="0" smtClean="0"/>
              <a:t>Paříž </a:t>
            </a:r>
            <a:endParaRPr lang="cs-CZ" sz="3200" b="1" dirty="0"/>
          </a:p>
        </p:txBody>
      </p:sp>
      <p:pic>
        <p:nvPicPr>
          <p:cNvPr id="1032" name="Picture 8" descr="Logo univerz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15" y="3925987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2305050" y="551497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 smtClean="0"/>
              <a:t>1167</a:t>
            </a:r>
            <a:endParaRPr lang="cs-CZ" sz="3600" b="1" dirty="0"/>
          </a:p>
        </p:txBody>
      </p:sp>
      <p:pic>
        <p:nvPicPr>
          <p:cNvPr id="1034" name="Picture 10" descr="Logo univerz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027906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6913799" y="381575"/>
            <a:ext cx="248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University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smtClean="0"/>
              <a:t>Cambridge</a:t>
            </a:r>
          </a:p>
          <a:p>
            <a:pPr algn="ctr"/>
            <a:r>
              <a:rPr lang="cs-CZ" b="1" dirty="0" smtClean="0"/>
              <a:t>1209</a:t>
            </a:r>
            <a:endParaRPr lang="cs-CZ" b="1" dirty="0"/>
          </a:p>
        </p:txBody>
      </p:sp>
      <p:pic>
        <p:nvPicPr>
          <p:cNvPr id="1036" name="Picture 12" descr="Logo univerz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30" y="3925987"/>
            <a:ext cx="2095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661466" y="456904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 smtClean="0"/>
              <a:t>1252</a:t>
            </a:r>
            <a:endParaRPr lang="cs-CZ" sz="3200" b="1" dirty="0"/>
          </a:p>
        </p:txBody>
      </p:sp>
      <p:pic>
        <p:nvPicPr>
          <p:cNvPr id="1038" name="Picture 14" descr="Logo univerz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2" y="365680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/>
          <p:cNvSpPr txBox="1"/>
          <p:nvPr/>
        </p:nvSpPr>
        <p:spPr>
          <a:xfrm>
            <a:off x="9510332" y="583814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 smtClean="0"/>
              <a:t>1348</a:t>
            </a: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2190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2095</Words>
  <Application>Microsoft Office PowerPoint</Application>
  <PresentationFormat>Širokoúhlá obrazovka</PresentationFormat>
  <Paragraphs>210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Motiv Office</vt:lpstr>
      <vt:lpstr>Úvod do přírodních věd aneb …jsme na prahu nebo již v krizi </vt:lpstr>
      <vt:lpstr>O čem kurz bude, mimo jiné?</vt:lpstr>
      <vt:lpstr>Obsah přednášek</vt:lpstr>
      <vt:lpstr>Interdisciplinární blok 2019/2020</vt:lpstr>
      <vt:lpstr>Požadavky na úspěšné ukončení kurzu</vt:lpstr>
      <vt:lpstr>Z čeho mám studovat?</vt:lpstr>
      <vt:lpstr>Univerzita</vt:lpstr>
      <vt:lpstr>Kdy to začalo? </vt:lpstr>
      <vt:lpstr>Prezentace aplikace PowerPoint</vt:lpstr>
      <vt:lpstr>Co se tehdy učilo?</vt:lpstr>
      <vt:lpstr>Moderní univerzita</vt:lpstr>
      <vt:lpstr>Prezentace aplikace PowerPoint</vt:lpstr>
      <vt:lpstr>Jaké vědy se na PřF OU pěstují?</vt:lpstr>
      <vt:lpstr>Věda versus Filozofie</vt:lpstr>
      <vt:lpstr>Oblasti filozofie</vt:lpstr>
      <vt:lpstr>Novodobá moderní věda a její konstituování</vt:lpstr>
      <vt:lpstr>Co je věda?</vt:lpstr>
      <vt:lpstr>Co produkuje věda?</vt:lpstr>
      <vt:lpstr>Vědecká hypotéza</vt:lpstr>
      <vt:lpstr>Vědecká hypotéza</vt:lpstr>
      <vt:lpstr>Occamova břitva</vt:lpstr>
      <vt:lpstr>Úloha hypotézy ve vědě</vt:lpstr>
      <vt:lpstr>Vědecká metoda</vt:lpstr>
      <vt:lpstr>Vědecká metoda - postup</vt:lpstr>
      <vt:lpstr>Prezentace aplikace PowerPoint</vt:lpstr>
      <vt:lpstr>Ideologie</vt:lpstr>
      <vt:lpstr>Pseudověda</vt:lpstr>
      <vt:lpstr>Bludný balvan - Český klub skeptiků SISYFOS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přírodních věd</dc:title>
  <dc:creator>Jan Hradecký</dc:creator>
  <cp:lastModifiedBy>Jan Hradecký</cp:lastModifiedBy>
  <cp:revision>30</cp:revision>
  <dcterms:created xsi:type="dcterms:W3CDTF">2019-09-22T17:01:55Z</dcterms:created>
  <dcterms:modified xsi:type="dcterms:W3CDTF">2019-09-26T19:57:21Z</dcterms:modified>
</cp:coreProperties>
</file>