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3"/>
  </p:notesMasterIdLst>
  <p:sldIdLst>
    <p:sldId id="256" r:id="rId3"/>
    <p:sldId id="257" r:id="rId4"/>
    <p:sldId id="276" r:id="rId5"/>
    <p:sldId id="277" r:id="rId6"/>
    <p:sldId id="280" r:id="rId7"/>
    <p:sldId id="279" r:id="rId8"/>
    <p:sldId id="278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90" r:id="rId18"/>
    <p:sldId id="289" r:id="rId19"/>
    <p:sldId id="291" r:id="rId20"/>
    <p:sldId id="292" r:id="rId21"/>
    <p:sldId id="293" r:id="rId2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395" autoAdjust="0"/>
  </p:normalViewPr>
  <p:slideViewPr>
    <p:cSldViewPr>
      <p:cViewPr varScale="1">
        <p:scale>
          <a:sx n="111" d="100"/>
          <a:sy n="111" d="100"/>
        </p:scale>
        <p:origin x="157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cs-CZ"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cs-CZ" sz="1200"/>
            </a:lvl1pPr>
          </a:lstStyle>
          <a:p>
            <a:fld id="{00F830A1-3891-4B82-A120-081866556DA0}" type="datetimeFigureOut">
              <a:pPr/>
              <a:t>19.02.2020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cs-CZ"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cs-CZ" sz="1200"/>
            </a:lvl1pPr>
          </a:lstStyle>
          <a:p>
            <a:fld id="{58CC9574-A819-4FE4-99A7-1E27AD09ADC2}" type="slidenum"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5610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Python patří mezi pomalejší jazyky. Výkon aplikací napsaných v Pythonu je dobrý, protože výkonově kritické knihovny jsou implementovány v jazyce C, s kterým Python výborně spolupracuje. Navíc výkon počítačů je tak vysoký, že u běžných aplikací jsou rozdíly ve výkonu jazyků nepatrné. V praxi se proto Python používá i na výrazně pomalých zařízeních. Například se používá jako výchozí programovací prostředí na jednodeskových počítačích </a:t>
            </a:r>
            <a:r>
              <a:rPr lang="cs-CZ" dirty="0" err="1"/>
              <a:t>Raspberry</a:t>
            </a:r>
            <a:r>
              <a:rPr lang="cs-CZ" dirty="0"/>
              <a:t> </a:t>
            </a:r>
            <a:r>
              <a:rPr lang="cs-CZ" dirty="0" err="1"/>
              <a:t>Pi</a:t>
            </a:r>
            <a:r>
              <a:rPr lang="cs-CZ" dirty="0"/>
              <a:t>. 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C9574-A819-4FE4-99A7-1E27AD09ADC2}" type="slidenum">
              <a:rPr lang="cs-CZ" smtClean="0"/>
              <a:pPr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9023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Ten se pak běžnými nástroji přeloží do binární podoby. Jenom zkompilováním Python kódu do binární podoby vzroste výkon aplikace typicky dvojnásobně.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C9574-A819-4FE4-99A7-1E27AD09ADC2}" type="slidenum">
              <a:rPr lang="cs-CZ" smtClean="0"/>
              <a:pPr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4107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C9574-A819-4FE4-99A7-1E27AD09ADC2}" type="slidenum">
              <a:rPr lang="cs-CZ" smtClean="0"/>
              <a:pPr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564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19.02.2020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cs-CZ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cs-CZ"/>
              <a:t>Po kliknutí lze upravit styl předlohy podnadpisů.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 eaLnBrk="1" latinLnBrk="0" hangingPunct="1">
              <a:defRPr kumimoji="0" lang="cs-CZ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eaLnBrk="1" latinLnBrk="0" hangingPunct="1"/>
            <a:r>
              <a:rPr lang="cs-CZ"/>
              <a:t>Kliknutím lze upravit styl.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média s titulke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19.02.2020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cs-CZ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 eaLnBrk="1" latinLnBrk="0" hangingPunct="1">
              <a:buNone/>
              <a:defRPr kumimoji="0" lang="cs-CZ"/>
            </a:lvl1pPr>
          </a:lstStyle>
          <a:p>
            <a:pPr eaLnBrk="1" latinLnBrk="0" hangingPunct="1"/>
            <a:r>
              <a:rPr lang="cs-CZ"/>
              <a:t>Kliknutím na ikonu přidáte multimédia.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cs-CZ" sz="2400">
                <a:solidFill>
                  <a:schemeClr val="bg1"/>
                </a:solidFill>
              </a:defRPr>
            </a:lvl1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cs-CZ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cs-CZ" sz="3200"/>
            </a:lvl1pPr>
            <a:lvl2pPr marL="457200" indent="0" eaLnBrk="1" latinLnBrk="0" hangingPunct="1">
              <a:buNone/>
              <a:defRPr kumimoji="0" lang="cs-CZ" sz="2800"/>
            </a:lvl2pPr>
            <a:lvl3pPr marL="914400" indent="0" eaLnBrk="1" latinLnBrk="0" hangingPunct="1">
              <a:buNone/>
              <a:defRPr kumimoji="0" lang="cs-CZ" sz="2400"/>
            </a:lvl3pPr>
            <a:lvl4pPr marL="1371600" indent="0" eaLnBrk="1" latinLnBrk="0" hangingPunct="1">
              <a:buNone/>
              <a:defRPr kumimoji="0" lang="cs-CZ" sz="2000"/>
            </a:lvl4pPr>
            <a:lvl5pPr marL="1828800" indent="0" eaLnBrk="1" latinLnBrk="0" hangingPunct="1">
              <a:buNone/>
              <a:defRPr kumimoji="0" lang="cs-CZ" sz="2000"/>
            </a:lvl5pPr>
            <a:lvl6pPr marL="2286000" indent="0" eaLnBrk="1" latinLnBrk="0" hangingPunct="1">
              <a:buNone/>
              <a:defRPr kumimoji="0" lang="cs-CZ" sz="2000"/>
            </a:lvl6pPr>
            <a:lvl7pPr marL="2743200" indent="0" eaLnBrk="1" latinLnBrk="0" hangingPunct="1">
              <a:buNone/>
              <a:defRPr kumimoji="0" lang="cs-CZ" sz="2000"/>
            </a:lvl7pPr>
            <a:lvl8pPr marL="3200400" indent="0" eaLnBrk="1" latinLnBrk="0" hangingPunct="1">
              <a:buNone/>
              <a:defRPr kumimoji="0" lang="cs-CZ" sz="2000"/>
            </a:lvl8pPr>
            <a:lvl9pPr marL="3657600" indent="0" eaLnBrk="1" latinLnBrk="0" hangingPunct="1">
              <a:buNone/>
              <a:defRPr kumimoji="0" lang="cs-CZ" sz="2000"/>
            </a:lvl9pPr>
          </a:lstStyle>
          <a:p>
            <a:pPr eaLnBrk="1" latinLnBrk="0" hangingPunct="1"/>
            <a:r>
              <a:rPr lang="cs-CZ"/>
              <a:t>Kliknutím na ikonu přidáte obrázek.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cs-CZ" sz="1400"/>
            </a:lvl1pPr>
            <a:lvl2pPr marL="457200" indent="0" eaLnBrk="1" latinLnBrk="0" hangingPunct="1">
              <a:buNone/>
              <a:defRPr kumimoji="0" lang="cs-CZ" sz="1200"/>
            </a:lvl2pPr>
            <a:lvl3pPr marL="914400" indent="0" eaLnBrk="1" latinLnBrk="0" hangingPunct="1">
              <a:buNone/>
              <a:defRPr kumimoji="0" lang="cs-CZ" sz="1000"/>
            </a:lvl3pPr>
            <a:lvl4pPr marL="1371600" indent="0" eaLnBrk="1" latinLnBrk="0" hangingPunct="1">
              <a:buNone/>
              <a:defRPr kumimoji="0" lang="cs-CZ" sz="900"/>
            </a:lvl4pPr>
            <a:lvl5pPr marL="1828800" indent="0" eaLnBrk="1" latinLnBrk="0" hangingPunct="1">
              <a:buNone/>
              <a:defRPr kumimoji="0" lang="cs-CZ" sz="900"/>
            </a:lvl5pPr>
            <a:lvl6pPr marL="2286000" indent="0" eaLnBrk="1" latinLnBrk="0" hangingPunct="1">
              <a:buNone/>
              <a:defRPr kumimoji="0" lang="cs-CZ" sz="900"/>
            </a:lvl6pPr>
            <a:lvl7pPr marL="2743200" indent="0" eaLnBrk="1" latinLnBrk="0" hangingPunct="1">
              <a:buNone/>
              <a:defRPr kumimoji="0" lang="cs-CZ" sz="900"/>
            </a:lvl7pPr>
            <a:lvl8pPr marL="3200400" indent="0" eaLnBrk="1" latinLnBrk="0" hangingPunct="1">
              <a:buNone/>
              <a:defRPr kumimoji="0" lang="cs-CZ" sz="900"/>
            </a:lvl8pPr>
            <a:lvl9pPr marL="3657600" indent="0" eaLnBrk="1" latinLnBrk="0" hangingPunct="1">
              <a:buNone/>
              <a:defRPr kumimoji="0" lang="cs-CZ" sz="9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19.02.2020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dpis a svislý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19.02.2020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 eaLnBrk="1" latinLnBrk="0" hangingPunct="1">
              <a:defRPr kumimoji="0" lang="cs-CZ"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cs-CZ"/>
              <a:t>    </a:t>
            </a:r>
            <a:r>
              <a:rPr kumimoji="0" lang="cs-CZ" sz="1800"/>
              <a:t>Po kliknutí lze upravit styl předlohy nadpisů.</a:t>
            </a:r>
            <a:endParaRPr kumimoji="0"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19.02.2020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 eaLnBrk="1" latinLnBrk="0" hangingPunct="1">
              <a:defRPr kumimoji="0" lang="cs-CZ" sz="3000" b="1" cap="all"/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cs-CZ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cs-CZ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cs-CZ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cs-CZ"/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cs-CZ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cs-CZ"/>
              <a:t>      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Nadpis a obsah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cs-CZ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19.02.2020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: zvýraznění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19.02.2020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a obsah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cs-CZ" sz="280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eaLnBrk="1" latinLnBrk="0" hangingPunct="1">
              <a:defRPr kumimoji="0" lang="cs-CZ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cs-CZ" sz="1800"/>
            </a:lvl6pPr>
            <a:lvl7pPr eaLnBrk="1" latinLnBrk="0" hangingPunct="1">
              <a:defRPr kumimoji="0" lang="cs-CZ" sz="1800"/>
            </a:lvl7pPr>
            <a:lvl8pPr eaLnBrk="1" latinLnBrk="0" hangingPunct="1">
              <a:defRPr kumimoji="0" lang="cs-CZ" sz="1800"/>
            </a:lvl8pPr>
            <a:lvl9pPr eaLnBrk="1" latinLnBrk="0" hangingPunct="1">
              <a:defRPr kumimoji="0" lang="cs-CZ" sz="18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lang="cs-CZ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cs-CZ" sz="1800"/>
            </a:lvl6pPr>
            <a:lvl7pPr eaLnBrk="1" latinLnBrk="0" hangingPunct="1">
              <a:defRPr kumimoji="0" lang="cs-CZ" sz="1800"/>
            </a:lvl7pPr>
            <a:lvl8pPr eaLnBrk="1" latinLnBrk="0" hangingPunct="1">
              <a:defRPr kumimoji="0" lang="cs-CZ" sz="1800"/>
            </a:lvl8pPr>
            <a:lvl9pPr eaLnBrk="1" latinLnBrk="0" hangingPunct="1">
              <a:defRPr kumimoji="0" lang="cs-CZ" sz="18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19.02.2020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Pouze nadp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19.02.2020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 lang="cs-CZ"/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uze nadpis: zvýraznění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19.02.2020</a:t>
            </a:fld>
            <a:endParaRPr kumimoji="0"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cs-CZ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cs-CZ"/>
              <a:t>Po kliknutí lze upravit styl předlohy nadpisů.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cs-CZ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cs-CZ" sz="2000" b="1"/>
            </a:lvl2pPr>
            <a:lvl3pPr marL="914400" indent="0" eaLnBrk="1" latinLnBrk="0" hangingPunct="1">
              <a:buNone/>
              <a:defRPr kumimoji="0" lang="cs-CZ" sz="1800" b="1"/>
            </a:lvl3pPr>
            <a:lvl4pPr marL="1371600" indent="0" eaLnBrk="1" latinLnBrk="0" hangingPunct="1">
              <a:buNone/>
              <a:defRPr kumimoji="0" lang="cs-CZ" sz="1600" b="1"/>
            </a:lvl4pPr>
            <a:lvl5pPr marL="1828800" indent="0" eaLnBrk="1" latinLnBrk="0" hangingPunct="1">
              <a:buNone/>
              <a:defRPr kumimoji="0" lang="cs-CZ" sz="1600" b="1"/>
            </a:lvl5pPr>
            <a:lvl6pPr marL="2286000" indent="0" eaLnBrk="1" latinLnBrk="0" hangingPunct="1">
              <a:buNone/>
              <a:defRPr kumimoji="0" lang="cs-CZ" sz="1600" b="1"/>
            </a:lvl6pPr>
            <a:lvl7pPr marL="2743200" indent="0" eaLnBrk="1" latinLnBrk="0" hangingPunct="1">
              <a:buNone/>
              <a:defRPr kumimoji="0" lang="cs-CZ" sz="1600" b="1"/>
            </a:lvl7pPr>
            <a:lvl8pPr marL="3200400" indent="0" eaLnBrk="1" latinLnBrk="0" hangingPunct="1">
              <a:buNone/>
              <a:defRPr kumimoji="0" lang="cs-CZ" sz="1600" b="1"/>
            </a:lvl8pPr>
            <a:lvl9pPr marL="3657600" indent="0" eaLnBrk="1" latinLnBrk="0" hangingPunct="1">
              <a:buNone/>
              <a:defRPr kumimoji="0" lang="cs-CZ" sz="1600" b="1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dpis s textem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19.02.2020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cs-CZ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cs-CZ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cs-CZ" sz="1400"/>
              <a:t>Po kliknutí lze upravit styl předlohy podnadpisů.</a:t>
            </a:r>
            <a:endParaRPr kumimoji="0" lang="cs-C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 eaLnBrk="1" latinLnBrk="0" hangingPunct="1">
              <a:defRPr kumimoji="0" lang="cs-CZ" sz="2000" b="1"/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 eaLnBrk="1" latinLnBrk="0" hangingPunct="1">
              <a:defRPr kumimoji="0" lang="cs-CZ" sz="2800">
                <a:solidFill>
                  <a:schemeClr val="bg1"/>
                </a:solidFill>
              </a:defRPr>
            </a:lvl1pPr>
            <a:lvl2pPr eaLnBrk="1" latinLnBrk="0" hangingPunct="1">
              <a:defRPr kumimoji="0" lang="cs-CZ" sz="2800">
                <a:solidFill>
                  <a:schemeClr val="bg1"/>
                </a:solidFill>
              </a:defRPr>
            </a:lvl2pPr>
            <a:lvl3pPr eaLnBrk="1" latinLnBrk="0" hangingPunct="1">
              <a:defRPr kumimoji="0" lang="cs-CZ" sz="2400">
                <a:solidFill>
                  <a:schemeClr val="bg1"/>
                </a:solidFill>
              </a:defRPr>
            </a:lvl3pPr>
            <a:lvl4pPr eaLnBrk="1" latinLnBrk="0" hangingPunct="1">
              <a:defRPr kumimoji="0" lang="cs-CZ" sz="2000">
                <a:solidFill>
                  <a:schemeClr val="bg1"/>
                </a:solidFill>
              </a:defRPr>
            </a:lvl4pPr>
            <a:lvl5pPr eaLnBrk="1" latinLnBrk="0" hangingPunct="1">
              <a:defRPr kumimoji="0" lang="cs-CZ" sz="2000">
                <a:solidFill>
                  <a:schemeClr val="bg1"/>
                </a:solidFill>
              </a:defRPr>
            </a:lvl5pPr>
            <a:lvl6pPr eaLnBrk="1" latinLnBrk="0" hangingPunct="1">
              <a:defRPr kumimoji="0" lang="cs-CZ" sz="2000"/>
            </a:lvl6pPr>
            <a:lvl7pPr eaLnBrk="1" latinLnBrk="0" hangingPunct="1">
              <a:defRPr kumimoji="0" lang="cs-CZ" sz="2000"/>
            </a:lvl7pPr>
            <a:lvl8pPr eaLnBrk="1" latinLnBrk="0" hangingPunct="1">
              <a:defRPr kumimoji="0" lang="cs-CZ" sz="2000"/>
            </a:lvl8pPr>
            <a:lvl9pPr eaLnBrk="1" latinLnBrk="0" hangingPunct="1">
              <a:defRPr kumimoji="0" lang="cs-CZ" sz="20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 eaLnBrk="1" latinLnBrk="0" hangingPunct="1">
              <a:buNone/>
              <a:defRPr kumimoji="0" lang="cs-CZ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cs-CZ" sz="1200"/>
            </a:lvl2pPr>
            <a:lvl3pPr marL="914400" indent="0" eaLnBrk="1" latinLnBrk="0" hangingPunct="1">
              <a:buNone/>
              <a:defRPr kumimoji="0" lang="cs-CZ" sz="1000"/>
            </a:lvl3pPr>
            <a:lvl4pPr marL="1371600" indent="0" eaLnBrk="1" latinLnBrk="0" hangingPunct="1">
              <a:buNone/>
              <a:defRPr kumimoji="0" lang="cs-CZ" sz="900"/>
            </a:lvl4pPr>
            <a:lvl5pPr marL="1828800" indent="0" eaLnBrk="1" latinLnBrk="0" hangingPunct="1">
              <a:buNone/>
              <a:defRPr kumimoji="0" lang="cs-CZ" sz="900"/>
            </a:lvl5pPr>
            <a:lvl6pPr marL="2286000" indent="0" eaLnBrk="1" latinLnBrk="0" hangingPunct="1">
              <a:buNone/>
              <a:defRPr kumimoji="0" lang="cs-CZ" sz="900"/>
            </a:lvl6pPr>
            <a:lvl7pPr marL="2743200" indent="0" eaLnBrk="1" latinLnBrk="0" hangingPunct="1">
              <a:buNone/>
              <a:defRPr kumimoji="0" lang="cs-CZ" sz="900"/>
            </a:lvl7pPr>
            <a:lvl8pPr marL="3200400" indent="0" eaLnBrk="1" latinLnBrk="0" hangingPunct="1">
              <a:buNone/>
              <a:defRPr kumimoji="0" lang="cs-CZ" sz="900"/>
            </a:lvl8pPr>
            <a:lvl9pPr marL="3657600" indent="0" eaLnBrk="1" latinLnBrk="0" hangingPunct="1">
              <a:buNone/>
              <a:defRPr kumimoji="0" lang="cs-CZ" sz="9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19.02.2020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cs-CZ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19.02.2020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cs-CZ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cs-CZ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cs-CZ"/>
              <a:t>Kliknutím lze upravit styly předlohy textu.</a:t>
            </a:r>
          </a:p>
          <a:p>
            <a:pPr lvl="1" eaLnBrk="1" latinLnBrk="0" hangingPunct="1"/>
            <a:r>
              <a:rPr kumimoji="0" lang="cs-CZ"/>
              <a:t>Druhá úroveň</a:t>
            </a:r>
          </a:p>
          <a:p>
            <a:pPr lvl="2" eaLnBrk="1" latinLnBrk="0" hangingPunct="1"/>
            <a:r>
              <a:rPr kumimoji="0" lang="cs-CZ"/>
              <a:t>Třetí úroveň</a:t>
            </a:r>
          </a:p>
          <a:p>
            <a:pPr lvl="3" eaLnBrk="1" latinLnBrk="0" hangingPunct="1"/>
            <a:r>
              <a:rPr kumimoji="0" lang="cs-CZ"/>
              <a:t>Čtvrtá úroveň</a:t>
            </a:r>
          </a:p>
          <a:p>
            <a:pPr lvl="4" eaLnBrk="1" latinLnBrk="0" hangingPunct="1"/>
            <a:r>
              <a:rPr kumimoji="0" lang="cs-CZ"/>
              <a:t>Pátá úroveň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kumimoji="0" lang="cs-CZ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cs-CZ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cs-CZ"/>
      </a:defPPr>
      <a:lvl1pPr marL="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/>
              <a:t>KIP/PYTHO - Python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Úvod do Python</a:t>
            </a:r>
          </a:p>
        </p:txBody>
      </p:sp>
    </p:spTree>
    <p:extLst>
      <p:ext uri="{BB962C8B-B14F-4D97-AF65-F5344CB8AC3E}">
        <p14:creationId xmlns:p14="http://schemas.microsoft.com/office/powerpoint/2010/main" val="1984459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725A6B-DEFF-4C59-B746-6FADC7B3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Instalace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784F463-099B-47DF-9B69-DE04A5B17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Python.org -&gt; </a:t>
            </a:r>
            <a:r>
              <a:rPr lang="cs-CZ" dirty="0" err="1"/>
              <a:t>download</a:t>
            </a:r>
            <a:endParaRPr lang="cs-CZ" dirty="0"/>
          </a:p>
          <a:p>
            <a:r>
              <a:rPr lang="cs-CZ" dirty="0"/>
              <a:t>Python </a:t>
            </a:r>
            <a:r>
              <a:rPr lang="cs-CZ" dirty="0" smtClean="0"/>
              <a:t>3.8.1</a:t>
            </a:r>
            <a:endParaRPr lang="cs-CZ" dirty="0"/>
          </a:p>
          <a:p>
            <a:pPr lvl="1"/>
            <a:r>
              <a:rPr lang="cs-CZ" dirty="0" smtClean="0"/>
              <a:t>IDLE</a:t>
            </a:r>
            <a:endParaRPr lang="cs-CZ" dirty="0"/>
          </a:p>
          <a:p>
            <a:pPr lvl="1"/>
            <a:r>
              <a:rPr lang="cs-CZ" dirty="0" smtClean="0"/>
              <a:t>Python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55247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BFD0778B-BAAA-4E68-9191-B91D0BCCE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Python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62FFB767-00BB-48CC-968A-55ED9FB43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48" y="1628800"/>
            <a:ext cx="7308304" cy="410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33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C0BBE3-E65C-4430-89E9-4621D0CB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IDLE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D6CC4F9-4D12-4801-A355-E9080EB92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72" y="1417638"/>
            <a:ext cx="6876256" cy="445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09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32359F-3C54-493C-A5BC-6CAC9CB3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Python online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07A9D44-5435-4F49-9E7D-0E2DC3000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Shell: https://www.python.org/shell/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F8C8E1E-8862-4B97-ACFB-42E67C2E77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30" r="1176"/>
          <a:stretch/>
        </p:blipFill>
        <p:spPr>
          <a:xfrm>
            <a:off x="539552" y="2132260"/>
            <a:ext cx="8223941" cy="417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33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E5723E-C34B-4017-B0DE-45A87263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Coding</a:t>
            </a:r>
            <a:r>
              <a:rPr lang="cs-CZ" dirty="0"/>
              <a:t> </a:t>
            </a:r>
            <a:r>
              <a:rPr lang="cs-CZ" dirty="0" err="1"/>
              <a:t>Ground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6168E846-653A-4716-B99E-E69569DA4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https://www.tutorialspoint.com/execute_python_online.php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07E5AAD-1929-4CE0-A88F-DAA29115E8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30"/>
          <a:stretch/>
        </p:blipFill>
        <p:spPr>
          <a:xfrm>
            <a:off x="1231783" y="2636912"/>
            <a:ext cx="6680434" cy="335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98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828C7993-6DD1-4F47-B830-D7FBE760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Vývojové prostředí Python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E320BE37-B9C3-4051-B3D5-EAF6C71C8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PSPad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http://www.pspad.com/cz/download.php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 err="1"/>
              <a:t>IntelliJ</a:t>
            </a:r>
            <a:r>
              <a:rPr lang="cs-CZ" dirty="0"/>
              <a:t> IDEA</a:t>
            </a:r>
          </a:p>
          <a:p>
            <a:pPr marL="0" indent="0">
              <a:buNone/>
            </a:pPr>
            <a:r>
              <a:rPr lang="cs-CZ" dirty="0"/>
              <a:t>https://www.jetbrains.com/idea/download/#section=windows</a:t>
            </a:r>
          </a:p>
        </p:txBody>
      </p:sp>
    </p:spTree>
    <p:extLst>
      <p:ext uri="{BB962C8B-B14F-4D97-AF65-F5344CB8AC3E}">
        <p14:creationId xmlns:p14="http://schemas.microsoft.com/office/powerpoint/2010/main" val="1024494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První kroky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KIP/PYTHO</a:t>
            </a:r>
          </a:p>
        </p:txBody>
      </p:sp>
    </p:spTree>
    <p:extLst>
      <p:ext uri="{BB962C8B-B14F-4D97-AF65-F5344CB8AC3E}">
        <p14:creationId xmlns:p14="http://schemas.microsoft.com/office/powerpoint/2010/main" val="10670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D2ECA7-223C-4F3D-8815-15C8A2E7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První kroky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4C09830-33E7-4BDF-A74D-DEDE072EE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Příkazový řádek vypíše několik informací. Z prvního řádku se můžeme ujistit, že používáme Python 3.</a:t>
            </a:r>
          </a:p>
          <a:p>
            <a:endParaRPr lang="cs-CZ" dirty="0"/>
          </a:p>
          <a:p>
            <a:r>
              <a:rPr lang="cs-CZ" dirty="0"/>
              <a:t>Python pak třemi „zobáčky“ &gt;&gt;&gt; poprosí o instrukce. </a:t>
            </a:r>
          </a:p>
        </p:txBody>
      </p:sp>
    </p:spTree>
    <p:extLst>
      <p:ext uri="{BB962C8B-B14F-4D97-AF65-F5344CB8AC3E}">
        <p14:creationId xmlns:p14="http://schemas.microsoft.com/office/powerpoint/2010/main" val="1010022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E679E6-A71A-4365-B82D-D4A8B278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Instrukce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6BF1648-A2E3-461E-B65B-9842B8C22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&gt;&gt;&gt; 1</a:t>
            </a:r>
          </a:p>
          <a:p>
            <a:pPr marL="0" indent="0">
              <a:buNone/>
            </a:pPr>
            <a:r>
              <a:rPr lang="fr-FR" dirty="0"/>
              <a:t>1</a:t>
            </a:r>
          </a:p>
          <a:p>
            <a:pPr marL="0" indent="0">
              <a:buNone/>
            </a:pPr>
            <a:r>
              <a:rPr lang="fr-FR" dirty="0"/>
              <a:t>&gt;&gt;&gt; 42</a:t>
            </a:r>
          </a:p>
          <a:p>
            <a:pPr marL="0" indent="0">
              <a:buNone/>
            </a:pPr>
            <a:r>
              <a:rPr lang="fr-FR" dirty="0"/>
              <a:t>42</a:t>
            </a:r>
          </a:p>
          <a:p>
            <a:pPr marL="0" indent="0">
              <a:buNone/>
            </a:pPr>
            <a:r>
              <a:rPr lang="fr-FR" dirty="0"/>
              <a:t>&gt;&gt;&gt; -8.3    # (Python používá desetinnou tečku)</a:t>
            </a:r>
          </a:p>
          <a:p>
            <a:pPr marL="0" indent="0">
              <a:buNone/>
            </a:pPr>
            <a:r>
              <a:rPr lang="fr-FR" dirty="0"/>
              <a:t>-8.3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89823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BD15AC-3CD7-4712-B5FF-88A40CE02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Instrukce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105B62B-4AAA-4BD5-910D-772E602B7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Čísla umí Python i sečítat. Třeba takhle: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dirty="0"/>
              <a:t>&gt;&gt;&gt; 8 + 2</a:t>
            </a:r>
          </a:p>
          <a:p>
            <a:pPr marL="0" indent="0">
              <a:buNone/>
            </a:pPr>
            <a:r>
              <a:rPr lang="cs-CZ" dirty="0"/>
              <a:t>10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6034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Jazyk python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KIP/PYTHO</a:t>
            </a:r>
          </a:p>
        </p:txBody>
      </p:sp>
    </p:spTree>
    <p:extLst>
      <p:ext uri="{BB962C8B-B14F-4D97-AF65-F5344CB8AC3E}">
        <p14:creationId xmlns:p14="http://schemas.microsoft.com/office/powerpoint/2010/main" val="2972177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699D91-AF61-4478-B717-801F2866A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Končíme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66151BBA-DCD9-4B64-93E2-9D52E1000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quit</a:t>
            </a:r>
            <a:r>
              <a:rPr lang="cs-CZ" dirty="0"/>
              <a:t>()</a:t>
            </a:r>
          </a:p>
          <a:p>
            <a:r>
              <a:rPr lang="cs-CZ" dirty="0"/>
              <a:t>exit()</a:t>
            </a:r>
          </a:p>
        </p:txBody>
      </p:sp>
    </p:spTree>
    <p:extLst>
      <p:ext uri="{BB962C8B-B14F-4D97-AF65-F5344CB8AC3E}">
        <p14:creationId xmlns:p14="http://schemas.microsoft.com/office/powerpoint/2010/main" val="361049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Historie Python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5626968" cy="4525963"/>
          </a:xfrm>
        </p:spPr>
        <p:txBody>
          <a:bodyPr>
            <a:normAutofit/>
          </a:bodyPr>
          <a:lstStyle/>
          <a:p>
            <a:r>
              <a:rPr lang="cs-CZ" dirty="0"/>
              <a:t>Jazyk Python vytvořil </a:t>
            </a:r>
            <a:r>
              <a:rPr lang="cs-CZ" b="1" dirty="0"/>
              <a:t>Guido van </a:t>
            </a:r>
            <a:r>
              <a:rPr lang="cs-CZ" b="1" dirty="0" err="1"/>
              <a:t>Rossum</a:t>
            </a:r>
            <a:r>
              <a:rPr lang="cs-CZ" b="1" dirty="0"/>
              <a:t> </a:t>
            </a:r>
            <a:r>
              <a:rPr lang="cs-CZ" dirty="0"/>
              <a:t>ve výzkumném ústavu v Amsterdamu v prosinci roku 1989. </a:t>
            </a:r>
          </a:p>
          <a:p>
            <a:endParaRPr lang="cs-CZ" dirty="0"/>
          </a:p>
          <a:p>
            <a:r>
              <a:rPr lang="cs-CZ" dirty="0"/>
              <a:t>Nazval jej Python podle pořadu </a:t>
            </a:r>
            <a:r>
              <a:rPr lang="cs-CZ" dirty="0" err="1"/>
              <a:t>Monty</a:t>
            </a:r>
            <a:r>
              <a:rPr lang="cs-CZ" dirty="0"/>
              <a:t> </a:t>
            </a:r>
            <a:r>
              <a:rPr lang="cs-CZ" dirty="0" err="1"/>
              <a:t>Python's</a:t>
            </a:r>
            <a:r>
              <a:rPr lang="cs-CZ" dirty="0"/>
              <a:t> </a:t>
            </a:r>
            <a:r>
              <a:rPr lang="cs-CZ" dirty="0" err="1"/>
              <a:t>Flying</a:t>
            </a:r>
            <a:r>
              <a:rPr lang="cs-CZ" dirty="0"/>
              <a:t> </a:t>
            </a:r>
            <a:r>
              <a:rPr lang="cs-CZ" dirty="0" err="1"/>
              <a:t>Circus</a:t>
            </a:r>
            <a:r>
              <a:rPr lang="cs-CZ" dirty="0"/>
              <a:t>.</a:t>
            </a:r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5C75D4C-3CD5-4FE8-8757-35FC35EF5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287" y="1595223"/>
            <a:ext cx="2249100" cy="22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35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F58168-7F23-484B-ADAD-E2A7C0572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to Python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52E5375-0835-4156-84BF-9A503808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Jazyk Python je ideální pro začátečníky. </a:t>
            </a:r>
          </a:p>
          <a:p>
            <a:r>
              <a:rPr lang="cs-CZ" dirty="0"/>
              <a:t>Je tedy dobré se naučit tento programovací jazyk jako první, má totiž jednoduchou a intuitivní syntaxi založenou na odsazeních. </a:t>
            </a:r>
          </a:p>
          <a:p>
            <a:r>
              <a:rPr lang="cs-CZ" dirty="0"/>
              <a:t>Python patří mezi jazyky vyšší úrovně </a:t>
            </a:r>
          </a:p>
          <a:p>
            <a:pPr lvl="1"/>
            <a:r>
              <a:rPr lang="cs-CZ" dirty="0"/>
              <a:t>jako např.: C++, Java, PHP, atd.</a:t>
            </a:r>
          </a:p>
          <a:p>
            <a:pPr lvl="1"/>
            <a:r>
              <a:rPr lang="cs-CZ" dirty="0"/>
              <a:t>běží na mnoha platformách jako je Linux, Windows, Mac, …</a:t>
            </a:r>
          </a:p>
        </p:txBody>
      </p:sp>
    </p:spTree>
    <p:extLst>
      <p:ext uri="{BB962C8B-B14F-4D97-AF65-F5344CB8AC3E}">
        <p14:creationId xmlns:p14="http://schemas.microsoft.com/office/powerpoint/2010/main" val="335044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A056D2-47C4-4221-97BF-C5D9E94D9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Python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11D34AD-C139-4D13-A23F-1236CB1D8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Python.cz</a:t>
            </a:r>
          </a:p>
          <a:p>
            <a:pPr lvl="1"/>
            <a:r>
              <a:rPr lang="cs-CZ" dirty="0"/>
              <a:t>Python je moderní </a:t>
            </a:r>
            <a:r>
              <a:rPr lang="cs-CZ" b="1" dirty="0"/>
              <a:t>programovací jazyk</a:t>
            </a:r>
            <a:r>
              <a:rPr lang="cs-CZ" dirty="0"/>
              <a:t>. Je </a:t>
            </a:r>
            <a:r>
              <a:rPr lang="cs-CZ" b="1" dirty="0"/>
              <a:t>univerzální</a:t>
            </a:r>
            <a:r>
              <a:rPr lang="cs-CZ" dirty="0"/>
              <a:t> – pohání weby i rakety. </a:t>
            </a:r>
          </a:p>
          <a:p>
            <a:pPr lvl="1"/>
            <a:r>
              <a:rPr lang="cs-CZ" dirty="0"/>
              <a:t>Dobře se čte a dá se velice </a:t>
            </a:r>
            <a:r>
              <a:rPr lang="cs-CZ" b="1" dirty="0"/>
              <a:t>rychle naučit</a:t>
            </a:r>
            <a:r>
              <a:rPr lang="cs-CZ" dirty="0"/>
              <a:t>. Je skvělý pro </a:t>
            </a:r>
            <a:r>
              <a:rPr lang="cs-CZ" b="1" dirty="0"/>
              <a:t>výuku</a:t>
            </a:r>
            <a:r>
              <a:rPr lang="cs-CZ" dirty="0"/>
              <a:t> programování. </a:t>
            </a:r>
          </a:p>
          <a:p>
            <a:pPr lvl="1"/>
            <a:r>
              <a:rPr lang="cs-CZ" b="1" dirty="0"/>
              <a:t>Česká komunita</a:t>
            </a:r>
            <a:r>
              <a:rPr lang="cs-CZ" dirty="0"/>
              <a:t> je aktivní. Najdeš v ní </a:t>
            </a:r>
            <a:r>
              <a:rPr lang="cs-CZ" b="1" dirty="0"/>
              <a:t>pomoc, kamarády i práci</a:t>
            </a:r>
            <a:r>
              <a:rPr lang="cs-CZ" dirty="0"/>
              <a:t>. 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0404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F58168-7F23-484B-ADAD-E2A7C0572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to Python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52E5375-0835-4156-84BF-9A503808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Python</a:t>
            </a:r>
          </a:p>
          <a:p>
            <a:pPr lvl="1"/>
            <a:r>
              <a:rPr lang="cs-CZ" dirty="0"/>
              <a:t>je vysokoúrovňový skriptovací programovací jazyk.</a:t>
            </a:r>
          </a:p>
          <a:p>
            <a:pPr lvl="1"/>
            <a:r>
              <a:rPr lang="cs-CZ" dirty="0"/>
              <a:t>Nabízí dynamickou kontrolu datových typů a podporuje různá programovací paradigmata:</a:t>
            </a:r>
          </a:p>
          <a:p>
            <a:pPr lvl="2"/>
            <a:r>
              <a:rPr lang="cs-CZ" dirty="0"/>
              <a:t>včetně objektově orientovaného, imperativního, procedurálního nebo funkcionálního.</a:t>
            </a:r>
          </a:p>
        </p:txBody>
      </p:sp>
    </p:spTree>
    <p:extLst>
      <p:ext uri="{BB962C8B-B14F-4D97-AF65-F5344CB8AC3E}">
        <p14:creationId xmlns:p14="http://schemas.microsoft.com/office/powerpoint/2010/main" val="1822582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B9B358-7E0C-4ABF-AE28-64A4A495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Balík Python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59084E3-F449-4C6A-A4F5-46908FC47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Programový balík Pythonu se skládá ze tří částí:</a:t>
            </a:r>
          </a:p>
          <a:p>
            <a:pPr lvl="1"/>
            <a:r>
              <a:rPr lang="cs-CZ" dirty="0"/>
              <a:t>Překladač s PVM (Python </a:t>
            </a:r>
            <a:r>
              <a:rPr lang="cs-CZ" dirty="0" err="1"/>
              <a:t>Virtual</a:t>
            </a:r>
            <a:r>
              <a:rPr lang="cs-CZ" dirty="0"/>
              <a:t> </a:t>
            </a:r>
            <a:r>
              <a:rPr lang="cs-CZ" dirty="0" err="1"/>
              <a:t>Machine</a:t>
            </a:r>
            <a:r>
              <a:rPr lang="cs-CZ" dirty="0"/>
              <a:t>),</a:t>
            </a:r>
          </a:p>
          <a:p>
            <a:pPr lvl="1"/>
            <a:r>
              <a:rPr lang="cs-CZ" dirty="0"/>
              <a:t>rozsáhlý systém souborů (knihoven), obsahující předdefinované (</a:t>
            </a:r>
            <a:r>
              <a:rPr lang="cs-CZ" dirty="0" err="1"/>
              <a:t>builtin</a:t>
            </a:r>
            <a:r>
              <a:rPr lang="cs-CZ" dirty="0"/>
              <a:t>) programové struktury,</a:t>
            </a:r>
          </a:p>
          <a:p>
            <a:pPr lvl="1"/>
            <a:r>
              <a:rPr lang="cs-CZ" dirty="0"/>
              <a:t>sensitivní textový editor s překladačem – IDLE.</a:t>
            </a:r>
          </a:p>
        </p:txBody>
      </p:sp>
    </p:spTree>
    <p:extLst>
      <p:ext uri="{BB962C8B-B14F-4D97-AF65-F5344CB8AC3E}">
        <p14:creationId xmlns:p14="http://schemas.microsoft.com/office/powerpoint/2010/main" val="314393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6507D1-B56C-4D4C-AB51-2F375743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Python zrychlení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37A301D-C000-478E-B333-C8F14EC7A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K zvýšení výkonu se používala snadno použitelná knihovna </a:t>
            </a:r>
            <a:r>
              <a:rPr lang="cs-CZ" dirty="0" err="1"/>
              <a:t>Psyco</a:t>
            </a:r>
            <a:r>
              <a:rPr lang="cs-CZ" dirty="0"/>
              <a:t>, která transparentně optimalizovala kód Pythonu na výkon (JIT).</a:t>
            </a:r>
          </a:p>
          <a:p>
            <a:r>
              <a:rPr lang="cs-CZ" dirty="0"/>
              <a:t>V současné době tuto knihovnu nahradily projekty jako </a:t>
            </a:r>
            <a:r>
              <a:rPr lang="cs-CZ" dirty="0" err="1"/>
              <a:t>PyPy</a:t>
            </a:r>
            <a:r>
              <a:rPr lang="cs-CZ" dirty="0"/>
              <a:t>, </a:t>
            </a:r>
            <a:r>
              <a:rPr lang="cs-CZ" dirty="0" err="1"/>
              <a:t>Cython</a:t>
            </a:r>
            <a:r>
              <a:rPr lang="cs-CZ" dirty="0"/>
              <a:t> a další. </a:t>
            </a:r>
          </a:p>
          <a:p>
            <a:pPr lvl="1"/>
            <a:r>
              <a:rPr lang="cs-CZ" dirty="0" err="1"/>
              <a:t>PyPy</a:t>
            </a:r>
            <a:r>
              <a:rPr lang="cs-CZ" dirty="0"/>
              <a:t> je alternativní interpret jazyka Python, který je zaměřen na výkon a obsahuje vlastní implementaci JIT.</a:t>
            </a:r>
          </a:p>
          <a:p>
            <a:pPr lvl="1"/>
            <a:r>
              <a:rPr lang="cs-CZ" dirty="0" err="1"/>
              <a:t>Cython</a:t>
            </a:r>
            <a:r>
              <a:rPr lang="cs-CZ" dirty="0"/>
              <a:t> je </a:t>
            </a:r>
            <a:r>
              <a:rPr lang="cs-CZ" dirty="0" err="1"/>
              <a:t>transkompilátor</a:t>
            </a:r>
            <a:r>
              <a:rPr lang="cs-CZ" dirty="0"/>
              <a:t>, to jest </a:t>
            </a:r>
            <a:r>
              <a:rPr lang="cs-CZ" dirty="0" err="1"/>
              <a:t>Cython</a:t>
            </a:r>
            <a:r>
              <a:rPr lang="cs-CZ" dirty="0"/>
              <a:t> transformuje kód jazyka Python do kódu jazyka C. </a:t>
            </a:r>
          </a:p>
        </p:txBody>
      </p:sp>
    </p:spTree>
    <p:extLst>
      <p:ext uri="{BB962C8B-B14F-4D97-AF65-F5344CB8AC3E}">
        <p14:creationId xmlns:p14="http://schemas.microsoft.com/office/powerpoint/2010/main" val="1271610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3ACCD6-2E89-4D70-BBE9-1410E724D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Python zrychlení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5B11C99-A9D3-4F9A-A534-84123A151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Jython</a:t>
            </a:r>
            <a:endParaRPr lang="cs-CZ" dirty="0"/>
          </a:p>
          <a:p>
            <a:pPr lvl="1"/>
            <a:r>
              <a:rPr lang="cs-CZ" dirty="0"/>
              <a:t>umožňuje používat jako skriptovací jazyk všude tam, kde lze používat skripty v Javě.</a:t>
            </a:r>
          </a:p>
          <a:p>
            <a:pPr lvl="1"/>
            <a:r>
              <a:rPr lang="cs-CZ" dirty="0" err="1"/>
              <a:t>Jython</a:t>
            </a:r>
            <a:r>
              <a:rPr lang="cs-CZ" dirty="0"/>
              <a:t> (</a:t>
            </a:r>
            <a:r>
              <a:rPr lang="cs-CZ" dirty="0" err="1"/>
              <a:t>JPython</a:t>
            </a:r>
            <a:r>
              <a:rPr lang="cs-CZ" dirty="0"/>
              <a:t>) představuje implementaci programovacího jazyka Python v jazyce Java. </a:t>
            </a:r>
          </a:p>
          <a:p>
            <a:pPr lvl="1"/>
            <a:r>
              <a:rPr lang="cs-CZ" dirty="0"/>
              <a:t>Programy psané v jazyce </a:t>
            </a:r>
            <a:r>
              <a:rPr lang="cs-CZ" dirty="0" err="1"/>
              <a:t>Jython</a:t>
            </a:r>
            <a:r>
              <a:rPr lang="cs-CZ" dirty="0"/>
              <a:t> mohou běžným způsobem importovat a používat libovolnou </a:t>
            </a:r>
            <a:r>
              <a:rPr lang="cs-CZ" dirty="0" err="1"/>
              <a:t>javovskou</a:t>
            </a:r>
            <a:r>
              <a:rPr lang="cs-CZ" dirty="0"/>
              <a:t> třídu.</a:t>
            </a:r>
          </a:p>
        </p:txBody>
      </p:sp>
    </p:spTree>
    <p:extLst>
      <p:ext uri="{BB962C8B-B14F-4D97-AF65-F5344CB8AC3E}">
        <p14:creationId xmlns:p14="http://schemas.microsoft.com/office/powerpoint/2010/main" val="4074841314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E7A204C-C62F-49B4-A8BD-7BD08EA2FA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TS101674551</Template>
  <TotalTime>0</TotalTime>
  <Words>547</Words>
  <Application>Microsoft Office PowerPoint</Application>
  <PresentationFormat>Předvádění na obrazovce (4:3)</PresentationFormat>
  <Paragraphs>82</Paragraphs>
  <Slides>20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4" baseType="lpstr">
      <vt:lpstr>Arial</vt:lpstr>
      <vt:lpstr>Calibri</vt:lpstr>
      <vt:lpstr>Georgia</vt:lpstr>
      <vt:lpstr>Introducing PowerPoint 2010</vt:lpstr>
      <vt:lpstr>Úvod do Python</vt:lpstr>
      <vt:lpstr>Jazyk python</vt:lpstr>
      <vt:lpstr>Historie Python</vt:lpstr>
      <vt:lpstr>Co je to Python</vt:lpstr>
      <vt:lpstr>Co je Python</vt:lpstr>
      <vt:lpstr>Co je to Python</vt:lpstr>
      <vt:lpstr>Balík Python</vt:lpstr>
      <vt:lpstr>Python zrychlení</vt:lpstr>
      <vt:lpstr>Python zrychlení</vt:lpstr>
      <vt:lpstr>Instalace</vt:lpstr>
      <vt:lpstr>Python</vt:lpstr>
      <vt:lpstr>IDLE</vt:lpstr>
      <vt:lpstr>Python online</vt:lpstr>
      <vt:lpstr>Coding Ground</vt:lpstr>
      <vt:lpstr>Vývojové prostředí Python</vt:lpstr>
      <vt:lpstr>První kroky</vt:lpstr>
      <vt:lpstr>První kroky</vt:lpstr>
      <vt:lpstr>Instrukce</vt:lpstr>
      <vt:lpstr>Instrukce</vt:lpstr>
      <vt:lpstr>Končíme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2015-05-05T15:26:09Z</dcterms:created>
  <dcterms:modified xsi:type="dcterms:W3CDTF">2020-02-19T09:39:23Z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TC016745519991</vt:lpwstr>
  </property>
</Properties>
</file>