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 Světlá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83" autoAdjust="0"/>
  </p:normalViewPr>
  <p:slideViewPr>
    <p:cSldViewPr>
      <p:cViewPr varScale="1">
        <p:scale>
          <a:sx n="115" d="100"/>
          <a:sy n="115" d="100"/>
        </p:scale>
        <p:origin x="9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cs-CZ" sz="1200"/>
            </a:lvl1pPr>
          </a:lstStyle>
          <a:p>
            <a:fld id="{00F830A1-3891-4B82-A120-081866556DA0}" type="datetimeFigureOut">
              <a:pPr/>
              <a:t>27.02.2019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cs-CZ"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cs-CZ" sz="1200"/>
            </a:lvl1pPr>
          </a:lstStyle>
          <a:p>
            <a:fld id="{58CC9574-A819-4FE4-99A7-1E27AD09ADC2}" type="slidenum"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56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cs-CZ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cs-CZ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/>
              <a:t>Po kliknutí lze upravit styl předlohy podnadpisů.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cs-CZ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média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cs-CZ"/>
            </a:lvl1pPr>
          </a:lstStyle>
          <a:p>
            <a:pPr eaLnBrk="1" latinLnBrk="0" hangingPunct="1"/>
            <a:r>
              <a:rPr lang="cs-CZ"/>
              <a:t>Kliknutím na ikonu přidáte multimédia.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cs-CZ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cs-CZ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cs-CZ" sz="3200"/>
            </a:lvl1pPr>
            <a:lvl2pPr marL="457200" indent="0" eaLnBrk="1" latinLnBrk="0" hangingPunct="1">
              <a:buNone/>
              <a:defRPr kumimoji="0" lang="cs-CZ" sz="2800"/>
            </a:lvl2pPr>
            <a:lvl3pPr marL="914400" indent="0" eaLnBrk="1" latinLnBrk="0" hangingPunct="1">
              <a:buNone/>
              <a:defRPr kumimoji="0" lang="cs-CZ" sz="2400"/>
            </a:lvl3pPr>
            <a:lvl4pPr marL="1371600" indent="0" eaLnBrk="1" latinLnBrk="0" hangingPunct="1">
              <a:buNone/>
              <a:defRPr kumimoji="0" lang="cs-CZ" sz="2000"/>
            </a:lvl4pPr>
            <a:lvl5pPr marL="1828800" indent="0" eaLnBrk="1" latinLnBrk="0" hangingPunct="1">
              <a:buNone/>
              <a:defRPr kumimoji="0" lang="cs-CZ" sz="2000"/>
            </a:lvl5pPr>
            <a:lvl6pPr marL="2286000" indent="0" eaLnBrk="1" latinLnBrk="0" hangingPunct="1">
              <a:buNone/>
              <a:defRPr kumimoji="0" lang="cs-CZ" sz="2000"/>
            </a:lvl6pPr>
            <a:lvl7pPr marL="2743200" indent="0" eaLnBrk="1" latinLnBrk="0" hangingPunct="1">
              <a:buNone/>
              <a:defRPr kumimoji="0" lang="cs-CZ" sz="2000"/>
            </a:lvl7pPr>
            <a:lvl8pPr marL="3200400" indent="0" eaLnBrk="1" latinLnBrk="0" hangingPunct="1">
              <a:buNone/>
              <a:defRPr kumimoji="0" lang="cs-CZ" sz="2000"/>
            </a:lvl8pPr>
            <a:lvl9pPr marL="3657600" indent="0" eaLnBrk="1" latinLnBrk="0" hangingPunct="1">
              <a:buNone/>
              <a:defRPr kumimoji="0" lang="cs-CZ" sz="2000"/>
            </a:lvl9pPr>
          </a:lstStyle>
          <a:p>
            <a:pPr eaLnBrk="1" latinLnBrk="0" hangingPunct="1"/>
            <a:r>
              <a:rPr lang="cs-CZ"/>
              <a:t>Kliknutím na ikonu přidáte obrázek.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cs-CZ" sz="1400"/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a svislý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cs-CZ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    </a:t>
            </a:r>
            <a:r>
              <a:rPr kumimoji="0" lang="cs-CZ" sz="1800"/>
              <a:t>Po kliknutí lze upravit styl předlohy nadpisů.</a:t>
            </a:r>
            <a:endParaRPr kumimoji="0"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cs-CZ" sz="3000" b="1" cap="all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cs-CZ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cs-CZ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cs-CZ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cs-CZ"/>
              <a:t>     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Nadpis a obsah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cs-CZ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obsah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cs-CZ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cs-CZ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cs-CZ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cs-CZ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cs-CZ" sz="1800"/>
            </a:lvl6pPr>
            <a:lvl7pPr eaLnBrk="1" latinLnBrk="0" hangingPunct="1">
              <a:defRPr kumimoji="0" lang="cs-CZ" sz="1800"/>
            </a:lvl7pPr>
            <a:lvl8pPr eaLnBrk="1" latinLnBrk="0" hangingPunct="1">
              <a:defRPr kumimoji="0" lang="cs-CZ" sz="1800"/>
            </a:lvl8pPr>
            <a:lvl9pPr eaLnBrk="1" latinLnBrk="0" hangingPunct="1">
              <a:defRPr kumimoji="0" lang="cs-CZ" sz="18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Pouze nadp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cs-CZ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uze nadpis: zvýraznění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cs-CZ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/>
              <a:t>Po kliknutí lze upravit styl předlohy nadpisů.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cs-CZ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cs-CZ" sz="2000" b="1"/>
            </a:lvl2pPr>
            <a:lvl3pPr marL="914400" indent="0" eaLnBrk="1" latinLnBrk="0" hangingPunct="1">
              <a:buNone/>
              <a:defRPr kumimoji="0" lang="cs-CZ" sz="1800" b="1"/>
            </a:lvl3pPr>
            <a:lvl4pPr marL="1371600" indent="0" eaLnBrk="1" latinLnBrk="0" hangingPunct="1">
              <a:buNone/>
              <a:defRPr kumimoji="0" lang="cs-CZ" sz="1600" b="1"/>
            </a:lvl4pPr>
            <a:lvl5pPr marL="1828800" indent="0" eaLnBrk="1" latinLnBrk="0" hangingPunct="1">
              <a:buNone/>
              <a:defRPr kumimoji="0" lang="cs-CZ" sz="1600" b="1"/>
            </a:lvl5pPr>
            <a:lvl6pPr marL="2286000" indent="0" eaLnBrk="1" latinLnBrk="0" hangingPunct="1">
              <a:buNone/>
              <a:defRPr kumimoji="0" lang="cs-CZ" sz="1600" b="1"/>
            </a:lvl6pPr>
            <a:lvl7pPr marL="2743200" indent="0" eaLnBrk="1" latinLnBrk="0" hangingPunct="1">
              <a:buNone/>
              <a:defRPr kumimoji="0" lang="cs-CZ" sz="1600" b="1"/>
            </a:lvl7pPr>
            <a:lvl8pPr marL="3200400" indent="0" eaLnBrk="1" latinLnBrk="0" hangingPunct="1">
              <a:buNone/>
              <a:defRPr kumimoji="0" lang="cs-CZ" sz="1600" b="1"/>
            </a:lvl8pPr>
            <a:lvl9pPr marL="3657600" indent="0" eaLnBrk="1" latinLnBrk="0" hangingPunct="1">
              <a:buNone/>
              <a:defRPr kumimoji="0" lang="cs-CZ" sz="1600" b="1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dpis s textem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cs-CZ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cs-CZ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cs-CZ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cs-CZ" sz="1400"/>
              <a:t>Po kliknutí lze upravit styl předlohy podnadpisů.</a:t>
            </a:r>
            <a:endParaRPr kumimoji="0" lang="cs-C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cs-CZ" sz="2000" b="1"/>
            </a:lvl1pPr>
          </a:lstStyle>
          <a:p>
            <a:pPr eaLnBrk="1" latinLnBrk="0" hangingPunct="1"/>
            <a:r>
              <a:rPr lang="cs-CZ"/>
              <a:t>Kliknutím lze upravit styl.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cs-CZ" sz="2800">
                <a:solidFill>
                  <a:schemeClr val="bg1"/>
                </a:solidFill>
              </a:defRPr>
            </a:lvl1pPr>
            <a:lvl2pPr eaLnBrk="1" latinLnBrk="0" hangingPunct="1">
              <a:defRPr kumimoji="0" lang="cs-CZ" sz="2800">
                <a:solidFill>
                  <a:schemeClr val="bg1"/>
                </a:solidFill>
              </a:defRPr>
            </a:lvl2pPr>
            <a:lvl3pPr eaLnBrk="1" latinLnBrk="0" hangingPunct="1">
              <a:defRPr kumimoji="0" lang="cs-CZ" sz="2400">
                <a:solidFill>
                  <a:schemeClr val="bg1"/>
                </a:solidFill>
              </a:defRPr>
            </a:lvl3pPr>
            <a:lvl4pPr eaLnBrk="1" latinLnBrk="0" hangingPunct="1">
              <a:defRPr kumimoji="0" lang="cs-CZ" sz="2000">
                <a:solidFill>
                  <a:schemeClr val="bg1"/>
                </a:solidFill>
              </a:defRPr>
            </a:lvl4pPr>
            <a:lvl5pPr eaLnBrk="1" latinLnBrk="0" hangingPunct="1">
              <a:defRPr kumimoji="0" lang="cs-CZ" sz="2000">
                <a:solidFill>
                  <a:schemeClr val="bg1"/>
                </a:solidFill>
              </a:defRPr>
            </a:lvl5pPr>
            <a:lvl6pPr eaLnBrk="1" latinLnBrk="0" hangingPunct="1">
              <a:defRPr kumimoji="0" lang="cs-CZ" sz="2000"/>
            </a:lvl6pPr>
            <a:lvl7pPr eaLnBrk="1" latinLnBrk="0" hangingPunct="1">
              <a:defRPr kumimoji="0" lang="cs-CZ" sz="2000"/>
            </a:lvl7pPr>
            <a:lvl8pPr eaLnBrk="1" latinLnBrk="0" hangingPunct="1">
              <a:defRPr kumimoji="0" lang="cs-CZ" sz="2000"/>
            </a:lvl8pPr>
            <a:lvl9pPr eaLnBrk="1" latinLnBrk="0" hangingPunct="1">
              <a:defRPr kumimoji="0" lang="cs-CZ" sz="20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  <a:p>
            <a:pPr lvl="1" eaLnBrk="1" latinLnBrk="0" hangingPunct="1"/>
            <a:r>
              <a:rPr lang="cs-CZ"/>
              <a:t>Druhá úroveň</a:t>
            </a:r>
          </a:p>
          <a:p>
            <a:pPr lvl="2" eaLnBrk="1" latinLnBrk="0" hangingPunct="1"/>
            <a:r>
              <a:rPr lang="cs-CZ"/>
              <a:t>Třetí úroveň</a:t>
            </a:r>
          </a:p>
          <a:p>
            <a:pPr lvl="3" eaLnBrk="1" latinLnBrk="0" hangingPunct="1"/>
            <a:r>
              <a:rPr lang="cs-CZ"/>
              <a:t>Čtvrtá úroveň</a:t>
            </a:r>
          </a:p>
          <a:p>
            <a:pPr lvl="4" eaLnBrk="1" latinLnBrk="0" hangingPunct="1"/>
            <a:r>
              <a:rPr lang="cs-CZ"/>
              <a:t>Pátá úroveň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cs-CZ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cs-CZ" sz="1200"/>
            </a:lvl2pPr>
            <a:lvl3pPr marL="914400" indent="0" eaLnBrk="1" latinLnBrk="0" hangingPunct="1">
              <a:buNone/>
              <a:defRPr kumimoji="0" lang="cs-CZ" sz="1000"/>
            </a:lvl3pPr>
            <a:lvl4pPr marL="1371600" indent="0" eaLnBrk="1" latinLnBrk="0" hangingPunct="1">
              <a:buNone/>
              <a:defRPr kumimoji="0" lang="cs-CZ" sz="900"/>
            </a:lvl4pPr>
            <a:lvl5pPr marL="1828800" indent="0" eaLnBrk="1" latinLnBrk="0" hangingPunct="1">
              <a:buNone/>
              <a:defRPr kumimoji="0" lang="cs-CZ" sz="900"/>
            </a:lvl5pPr>
            <a:lvl6pPr marL="2286000" indent="0" eaLnBrk="1" latinLnBrk="0" hangingPunct="1">
              <a:buNone/>
              <a:defRPr kumimoji="0" lang="cs-CZ" sz="900"/>
            </a:lvl6pPr>
            <a:lvl7pPr marL="2743200" indent="0" eaLnBrk="1" latinLnBrk="0" hangingPunct="1">
              <a:buNone/>
              <a:defRPr kumimoji="0" lang="cs-CZ" sz="900"/>
            </a:lvl7pPr>
            <a:lvl8pPr marL="3200400" indent="0" eaLnBrk="1" latinLnBrk="0" hangingPunct="1">
              <a:buNone/>
              <a:defRPr kumimoji="0" lang="cs-CZ" sz="900"/>
            </a:lvl8pPr>
            <a:lvl9pPr marL="3657600" indent="0" eaLnBrk="1" latinLnBrk="0" hangingPunct="1">
              <a:buNone/>
              <a:defRPr kumimoji="0" lang="cs-CZ" sz="900"/>
            </a:lvl9pPr>
          </a:lstStyle>
          <a:p>
            <a:pPr lvl="0" eaLnBrk="1" latinLnBrk="0" hangingPunct="1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cs-CZ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cs-CZ"/>
              <a:t>Kliknutím lze upravit styl.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27.02.2019</a:t>
            </a:fld>
            <a:endParaRPr kumimoji="0"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cs-CZ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cs-CZ"/>
              <a:t>Kliknutím lze upravit styly předlohy textu.</a:t>
            </a:r>
          </a:p>
          <a:p>
            <a:pPr lvl="1" eaLnBrk="1" latinLnBrk="0" hangingPunct="1"/>
            <a:r>
              <a:rPr kumimoji="0" lang="cs-CZ"/>
              <a:t>Druhá úroveň</a:t>
            </a:r>
          </a:p>
          <a:p>
            <a:pPr lvl="2" eaLnBrk="1" latinLnBrk="0" hangingPunct="1"/>
            <a:r>
              <a:rPr kumimoji="0" lang="cs-CZ"/>
              <a:t>Třetí úroveň</a:t>
            </a:r>
          </a:p>
          <a:p>
            <a:pPr lvl="3" eaLnBrk="1" latinLnBrk="0" hangingPunct="1"/>
            <a:r>
              <a:rPr kumimoji="0" lang="cs-CZ"/>
              <a:t>Čtvrtá úroveň</a:t>
            </a:r>
          </a:p>
          <a:p>
            <a:pPr lvl="4" eaLnBrk="1" latinLnBrk="0" hangingPunct="1"/>
            <a:r>
              <a:rPr kumimoji="0" lang="cs-CZ"/>
              <a:t>Pátá úroveň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cs-CZ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cs-CZ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cs-CZ"/>
      </a:defPPr>
      <a:lvl1pPr marL="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cs-CZ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cs-CZ" dirty="0"/>
              <a:t>KIP/PYTHO - Python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Proměnné a podmínky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445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Porovnávání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611944"/>
              </p:ext>
            </p:extLst>
          </p:nvPr>
        </p:nvGraphicFramePr>
        <p:xfrm>
          <a:off x="436180" y="1484784"/>
          <a:ext cx="8229600" cy="4032447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932469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0409560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12271374"/>
                    </a:ext>
                  </a:extLst>
                </a:gridCol>
              </a:tblGrid>
              <a:tr h="848936">
                <a:tc>
                  <a:txBody>
                    <a:bodyPr/>
                    <a:lstStyle/>
                    <a:p>
                      <a:r>
                        <a:rPr lang="cs-CZ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Příklad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180918"/>
                  </a:ext>
                </a:extLst>
              </a:tr>
              <a:tr h="848936">
                <a:tc>
                  <a:txBody>
                    <a:bodyPr/>
                    <a:lstStyle/>
                    <a:p>
                      <a:r>
                        <a:rPr lang="cs-CZ"/>
                        <a:t>==,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1 == 1, 1 !=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Je rovno, není rovno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892268"/>
                  </a:ext>
                </a:extLst>
              </a:tr>
              <a:tr h="848936">
                <a:tc>
                  <a:txBody>
                    <a:bodyPr/>
                    <a:lstStyle/>
                    <a:p>
                      <a:r>
                        <a:rPr lang="cs-CZ"/>
                        <a:t>&lt;, 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3 &lt; 5,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Větší než, menší než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398490"/>
                  </a:ext>
                </a:extLst>
              </a:tr>
              <a:tr h="1485639">
                <a:tc>
                  <a:txBody>
                    <a:bodyPr/>
                    <a:lstStyle/>
                    <a:p>
                      <a:r>
                        <a:rPr lang="cs-CZ"/>
                        <a:t>&lt;=,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3 &lt;= 5, 3 &gt;=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Větší nebo rovno, menší nebo rovno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785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89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Nebo anebo a</a:t>
            </a:r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31794"/>
              </p:ext>
            </p:extLst>
          </p:nvPr>
        </p:nvGraphicFramePr>
        <p:xfrm>
          <a:off x="457200" y="1700807"/>
          <a:ext cx="8229600" cy="309634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53348586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69101567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68406702"/>
                    </a:ext>
                  </a:extLst>
                </a:gridCol>
              </a:tblGrid>
              <a:tr h="774086">
                <a:tc>
                  <a:txBody>
                    <a:bodyPr/>
                    <a:lstStyle/>
                    <a:p>
                      <a:r>
                        <a:rPr lang="cs-CZ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Příklad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Popis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559729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cs-CZ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True and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„a zároveň“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88248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cs-CZ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True or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„a nebo“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235869"/>
                  </a:ext>
                </a:extLst>
              </a:tr>
              <a:tr h="774086">
                <a:tc>
                  <a:txBody>
                    <a:bodyPr/>
                    <a:lstStyle/>
                    <a:p>
                      <a:r>
                        <a:rPr lang="cs-CZ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not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„ne“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0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Zkuste ve svém programu ošetřit, aby program kontroloval, že jsou zadána kladná čísla.</a:t>
            </a:r>
          </a:p>
          <a:p>
            <a:endParaRPr lang="cs-CZ" dirty="0"/>
          </a:p>
          <a:p>
            <a:r>
              <a:rPr lang="cs-CZ" dirty="0" smtClean="0"/>
              <a:t>Řešení:</a:t>
            </a:r>
          </a:p>
          <a:p>
            <a:pPr marL="457200" lvl="1" indent="0" algn="ctr">
              <a:buNone/>
            </a:pPr>
            <a:r>
              <a:rPr lang="it-I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spravne_cislo = stranaA &gt; 0 and stranaB &gt; 0</a:t>
            </a:r>
            <a:endParaRPr lang="cs-CZ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5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Podmínky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A nyní řekneme počítači, aby tuhle proměnnou použil. </a:t>
            </a:r>
            <a:endParaRPr lang="cs-CZ" dirty="0" smtClean="0"/>
          </a:p>
          <a:p>
            <a:r>
              <a:rPr lang="cs-CZ" dirty="0" smtClean="0"/>
              <a:t>K </a:t>
            </a:r>
            <a:r>
              <a:rPr lang="cs-CZ" dirty="0"/>
              <a:t>tomu se používá dvojice příkazů </a:t>
            </a:r>
            <a:r>
              <a:rPr lang="cs-CZ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/>
              <a:t> (pokud) a </a:t>
            </a:r>
            <a:r>
              <a:rPr lang="cs-CZ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dirty="0"/>
              <a:t> (jinak). 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spravne_cislo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("Obvod obdélníku se stranami",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"cm </a:t>
            </a:r>
            <a:r>
              <a:rPr lang="cs-CZ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"cm je", 2 * (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cs-CZ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cm")</a:t>
            </a:r>
          </a:p>
          <a:p>
            <a:pPr marL="0" indent="0">
              <a:buNone/>
            </a:pP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("Obsah obdélníku se stranami",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"cm </a:t>
            </a:r>
            <a:r>
              <a:rPr lang="cs-CZ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"cm je",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 "cm2")</a:t>
            </a:r>
          </a:p>
          <a:p>
            <a:pPr marL="0" indent="0">
              <a:buNone/>
            </a:pPr>
            <a:r>
              <a:rPr lang="cs-CZ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cs-CZ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("Strana/y musí být kladná/é")</a:t>
            </a:r>
          </a:p>
        </p:txBody>
      </p:sp>
    </p:spTree>
    <p:extLst>
      <p:ext uri="{BB962C8B-B14F-4D97-AF65-F5344CB8AC3E}">
        <p14:creationId xmlns:p14="http://schemas.microsoft.com/office/powerpoint/2010/main" val="38864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Seřaď čísla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Úkolem je </a:t>
            </a:r>
          </a:p>
          <a:p>
            <a:pPr lvl="1"/>
            <a:r>
              <a:rPr lang="cs-CZ" dirty="0" smtClean="0"/>
              <a:t>načíst 3 čísla z klávesnice,</a:t>
            </a:r>
          </a:p>
          <a:p>
            <a:pPr lvl="1"/>
            <a:r>
              <a:rPr lang="cs-CZ" dirty="0" smtClean="0"/>
              <a:t>seřadit tyto čísla,</a:t>
            </a:r>
          </a:p>
          <a:p>
            <a:pPr lvl="1"/>
            <a:r>
              <a:rPr lang="cs-CZ" dirty="0" smtClean="0"/>
              <a:t>vytisknout ve správném pořadí.</a:t>
            </a:r>
          </a:p>
          <a:p>
            <a:pPr lvl="1"/>
            <a:endParaRPr lang="cs-CZ" dirty="0"/>
          </a:p>
          <a:p>
            <a:r>
              <a:rPr lang="cs-CZ" dirty="0" smtClean="0"/>
              <a:t>Návod:</a:t>
            </a:r>
          </a:p>
          <a:p>
            <a:pPr lvl="1"/>
            <a:r>
              <a:rPr lang="cs-CZ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cs-CZ" dirty="0"/>
              <a:t> – kombinace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cs-CZ" dirty="0"/>
              <a:t> a </a:t>
            </a:r>
            <a:r>
              <a:rPr lang="cs-C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cs-CZ" dirty="0"/>
              <a:t>. </a:t>
            </a:r>
            <a:endParaRPr lang="cs-CZ" dirty="0" smtClean="0"/>
          </a:p>
          <a:p>
            <a:pPr lvl="2"/>
            <a:r>
              <a:rPr lang="cs-CZ" dirty="0" smtClean="0"/>
              <a:t>Dává </a:t>
            </a:r>
            <a:r>
              <a:rPr lang="cs-CZ" dirty="0"/>
              <a:t>se „mezi“ bloky </a:t>
            </a:r>
            <a:r>
              <a:rPr lang="cs-CZ" dirty="0" err="1"/>
              <a:t>if</a:t>
            </a:r>
            <a:r>
              <a:rPr lang="cs-CZ" dirty="0"/>
              <a:t> a </a:t>
            </a:r>
            <a:r>
              <a:rPr lang="cs-CZ" dirty="0" err="1"/>
              <a:t>else</a:t>
            </a:r>
            <a:r>
              <a:rPr lang="cs-CZ" dirty="0"/>
              <a:t>. </a:t>
            </a:r>
            <a:endParaRPr lang="cs-CZ" dirty="0" smtClean="0"/>
          </a:p>
          <a:p>
            <a:pPr lvl="2"/>
            <a:r>
              <a:rPr lang="cs-CZ" dirty="0" smtClean="0"/>
              <a:t>Příkazů </a:t>
            </a:r>
            <a:r>
              <a:rPr lang="cs-CZ" dirty="0" err="1"/>
              <a:t>elif</a:t>
            </a:r>
            <a:r>
              <a:rPr lang="cs-CZ" dirty="0"/>
              <a:t> může být za jedním </a:t>
            </a:r>
            <a:r>
              <a:rPr lang="cs-CZ" dirty="0" err="1"/>
              <a:t>if-em</a:t>
            </a:r>
            <a:r>
              <a:rPr lang="cs-CZ" dirty="0"/>
              <a:t> několik, ale vždy se provede jen jedna „větev“: ta první, jejíž podmínka je splněna.</a:t>
            </a:r>
          </a:p>
        </p:txBody>
      </p:sp>
    </p:spTree>
    <p:extLst>
      <p:ext uri="{BB962C8B-B14F-4D97-AF65-F5344CB8AC3E}">
        <p14:creationId xmlns:p14="http://schemas.microsoft.com/office/powerpoint/2010/main" val="20774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program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Psát příkazy můžeme z příkazového řádku</a:t>
            </a:r>
          </a:p>
          <a:p>
            <a:pPr lvl="1"/>
            <a:r>
              <a:rPr lang="cs-CZ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 + 4</a:t>
            </a:r>
          </a:p>
          <a:p>
            <a:pPr lvl="1"/>
            <a:r>
              <a:rPr lang="cs-CZ" dirty="0" smtClean="0"/>
              <a:t>Výsledek: </a:t>
            </a:r>
            <a:r>
              <a:rPr lang="cs-CZ" b="1" dirty="0" smtClean="0"/>
              <a:t>7</a:t>
            </a:r>
          </a:p>
          <a:p>
            <a:r>
              <a:rPr lang="cs-CZ" dirty="0" smtClean="0"/>
              <a:t>Vytvořme si nový soubor: </a:t>
            </a:r>
            <a:r>
              <a:rPr lang="cs-CZ" dirty="0"/>
              <a:t>*</a:t>
            </a:r>
            <a:r>
              <a:rPr lang="cs-CZ" b="1" dirty="0" smtClean="0">
                <a:solidFill>
                  <a:schemeClr val="accent2"/>
                </a:solidFill>
              </a:rPr>
              <a:t>.</a:t>
            </a:r>
            <a:r>
              <a:rPr lang="cs-CZ" b="1" dirty="0" err="1" smtClean="0">
                <a:solidFill>
                  <a:schemeClr val="accent2"/>
                </a:solidFill>
              </a:rPr>
              <a:t>py</a:t>
            </a:r>
            <a:endParaRPr lang="cs-CZ" b="1" dirty="0" smtClean="0">
              <a:solidFill>
                <a:schemeClr val="accent2"/>
              </a:solidFill>
            </a:endParaRPr>
          </a:p>
          <a:p>
            <a:pPr lvl="1"/>
            <a:r>
              <a:rPr lang="cs-CZ" dirty="0" err="1" smtClean="0"/>
              <a:t>PSPad</a:t>
            </a:r>
            <a:endParaRPr lang="cs-CZ" dirty="0" smtClean="0"/>
          </a:p>
          <a:p>
            <a:pPr lvl="1"/>
            <a:r>
              <a:rPr lang="cs-CZ" dirty="0" err="1" smtClean="0"/>
              <a:t>IntelliJ</a:t>
            </a:r>
            <a:r>
              <a:rPr lang="cs-CZ" dirty="0" smtClean="0"/>
              <a:t> IDEA (nový projekt, nový soubor)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602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program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("Ahoj světe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</a:p>
          <a:p>
            <a:endParaRPr lang="cs-CZ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 smtClean="0">
                <a:latin typeface="+mj-lt"/>
                <a:cs typeface="Courier New" panose="02070309020205020404" pitchFamily="49" charset="0"/>
              </a:rPr>
              <a:t>Dodržujeme pravidla</a:t>
            </a:r>
            <a:endParaRPr lang="cs-CZ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cs-CZ" dirty="0">
                <a:cs typeface="Courier New" panose="02070309020205020404" pitchFamily="49" charset="0"/>
              </a:rPr>
              <a:t>V Pythonu je většinou jedno, kde </a:t>
            </a:r>
            <a:r>
              <a:rPr lang="cs-CZ" dirty="0" smtClean="0">
                <a:cs typeface="Courier New" panose="02070309020205020404" pitchFamily="49" charset="0"/>
              </a:rPr>
              <a:t>napíšeme </a:t>
            </a:r>
            <a:r>
              <a:rPr lang="cs-CZ" dirty="0">
                <a:cs typeface="Courier New" panose="02070309020205020404" pitchFamily="49" charset="0"/>
              </a:rPr>
              <a:t>mezeru. Stejně jako náš příkaz </a:t>
            </a:r>
            <a:r>
              <a:rPr lang="cs-CZ" b="1" dirty="0" err="1">
                <a:cs typeface="Courier New" panose="02070309020205020404" pitchFamily="49" charset="0"/>
              </a:rPr>
              <a:t>print</a:t>
            </a:r>
            <a:r>
              <a:rPr lang="cs-CZ" b="1" dirty="0">
                <a:cs typeface="Courier New" panose="02070309020205020404" pitchFamily="49" charset="0"/>
              </a:rPr>
              <a:t>("Ahoj světe!") </a:t>
            </a:r>
            <a:r>
              <a:rPr lang="cs-CZ" dirty="0">
                <a:cs typeface="Courier New" panose="02070309020205020404" pitchFamily="49" charset="0"/>
              </a:rPr>
              <a:t>by fungovalo třeba</a:t>
            </a:r>
            <a:r>
              <a:rPr lang="cs-CZ" dirty="0" smtClean="0">
                <a:cs typeface="Courier New" panose="02070309020205020404" pitchFamily="49" charset="0"/>
              </a:rPr>
              <a:t>:</a:t>
            </a:r>
            <a:endParaRPr lang="cs-CZ" dirty="0">
              <a:cs typeface="Courier New" panose="02070309020205020404" pitchFamily="49" charset="0"/>
            </a:endParaRPr>
          </a:p>
          <a:p>
            <a:pPr lvl="2"/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(   "Ahoj světe!"    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cs-CZ" dirty="0">
              <a:cs typeface="Courier New" panose="02070309020205020404" pitchFamily="49" charset="0"/>
            </a:endParaRPr>
          </a:p>
          <a:p>
            <a:pPr lvl="1"/>
            <a:r>
              <a:rPr lang="cs-CZ" dirty="0">
                <a:cs typeface="Courier New" panose="02070309020205020404" pitchFamily="49" charset="0"/>
              </a:rPr>
              <a:t>Je ale zvykem dodržovat určitá pravidla. Jako v češtině se po otvírací závorce a za </a:t>
            </a:r>
            <a:r>
              <a:rPr lang="cs-CZ" dirty="0" smtClean="0">
                <a:cs typeface="Courier New" panose="02070309020205020404" pitchFamily="49" charset="0"/>
              </a:rPr>
              <a:t>zavírací </a:t>
            </a:r>
            <a:r>
              <a:rPr lang="cs-CZ" dirty="0">
                <a:cs typeface="Courier New" panose="02070309020205020404" pitchFamily="49" charset="0"/>
              </a:rPr>
              <a:t>závorkou nepíše mezera. Na rozdíl od češtiny ale mezeru </a:t>
            </a:r>
            <a:r>
              <a:rPr lang="cs-CZ" dirty="0" smtClean="0">
                <a:cs typeface="Courier New" panose="02070309020205020404" pitchFamily="49" charset="0"/>
              </a:rPr>
              <a:t>nepište </a:t>
            </a:r>
            <a:r>
              <a:rPr lang="cs-CZ" dirty="0">
                <a:cs typeface="Courier New" panose="02070309020205020404" pitchFamily="49" charset="0"/>
              </a:rPr>
              <a:t>ani mezi </a:t>
            </a:r>
            <a:r>
              <a:rPr lang="cs-CZ" dirty="0" err="1">
                <a:cs typeface="Courier New" panose="02070309020205020404" pitchFamily="49" charset="0"/>
              </a:rPr>
              <a:t>print</a:t>
            </a:r>
            <a:r>
              <a:rPr lang="cs-CZ" dirty="0">
                <a:cs typeface="Courier New" panose="02070309020205020404" pitchFamily="49" charset="0"/>
              </a:rPr>
              <a:t> a závorkou. „Správně“ je tedy</a:t>
            </a:r>
            <a:r>
              <a:rPr lang="cs-CZ" dirty="0" smtClean="0">
                <a:cs typeface="Courier New" panose="02070309020205020404" pitchFamily="49" charset="0"/>
              </a:rPr>
              <a:t>:</a:t>
            </a:r>
            <a:endParaRPr lang="cs-CZ" dirty="0">
              <a:cs typeface="Courier New" panose="02070309020205020404" pitchFamily="49" charset="0"/>
            </a:endParaRPr>
          </a:p>
          <a:p>
            <a:pPr lvl="2"/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("Ahoj světe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endParaRPr lang="cs-CZ" dirty="0">
              <a:cs typeface="Courier New" panose="02070309020205020404" pitchFamily="49" charset="0"/>
            </a:endParaRPr>
          </a:p>
          <a:p>
            <a:pPr lvl="1"/>
            <a:r>
              <a:rPr lang="cs-CZ" dirty="0">
                <a:cs typeface="Courier New" panose="02070309020205020404" pitchFamily="49" charset="0"/>
              </a:rPr>
              <a:t>V rámci uvozovek má pak každá mezera význam: </a:t>
            </a:r>
            <a:r>
              <a:rPr lang="cs-CZ" dirty="0" smtClean="0">
                <a:cs typeface="Courier New" panose="02070309020205020404" pitchFamily="49" charset="0"/>
              </a:rPr>
              <a:t/>
            </a:r>
            <a:br>
              <a:rPr lang="cs-CZ" dirty="0" smtClean="0">
                <a:cs typeface="Courier New" panose="02070309020205020404" pitchFamily="49" charset="0"/>
              </a:rPr>
            </a:br>
            <a:r>
              <a:rPr lang="cs-CZ" dirty="0" smtClean="0">
                <a:cs typeface="Courier New" panose="02070309020205020404" pitchFamily="49" charset="0"/>
              </a:rPr>
              <a:t>když </a:t>
            </a:r>
            <a:r>
              <a:rPr lang="cs-CZ" dirty="0">
                <a:cs typeface="Courier New" panose="02070309020205020404" pitchFamily="49" charset="0"/>
              </a:rPr>
              <a:t>napíšeš </a:t>
            </a:r>
            <a:r>
              <a:rPr lang="cs-CZ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Ahoj      světe!"</a:t>
            </a:r>
            <a:r>
              <a:rPr lang="cs-CZ" dirty="0">
                <a:cs typeface="Courier New" panose="02070309020205020404" pitchFamily="49" charset="0"/>
              </a:rPr>
              <a:t>, </a:t>
            </a:r>
            <a:r>
              <a:rPr lang="cs-CZ" dirty="0" smtClean="0">
                <a:cs typeface="Courier New" panose="02070309020205020404" pitchFamily="49" charset="0"/>
              </a:rPr>
              <a:t/>
            </a:r>
            <a:br>
              <a:rPr lang="cs-CZ" dirty="0" smtClean="0">
                <a:cs typeface="Courier New" panose="02070309020205020404" pitchFamily="49" charset="0"/>
              </a:rPr>
            </a:br>
            <a:r>
              <a:rPr lang="cs-CZ" dirty="0" smtClean="0">
                <a:cs typeface="Courier New" panose="02070309020205020404" pitchFamily="49" charset="0"/>
              </a:rPr>
              <a:t>mezery </a:t>
            </a:r>
            <a:r>
              <a:rPr lang="cs-CZ" dirty="0">
                <a:cs typeface="Courier New" panose="02070309020205020404" pitchFamily="49" charset="0"/>
              </a:rPr>
              <a:t>navíc se objeví ve výsledné hlášce.</a:t>
            </a:r>
          </a:p>
        </p:txBody>
      </p:sp>
    </p:spTree>
    <p:extLst>
      <p:ext uri="{BB962C8B-B14F-4D97-AF65-F5344CB8AC3E}">
        <p14:creationId xmlns:p14="http://schemas.microsoft.com/office/powerpoint/2010/main" val="214253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Chybové hlášky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(1, 2, 3)</a:t>
            </a:r>
          </a:p>
          <a:p>
            <a:pPr marL="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(3 * 8)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(10 -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3.3)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(3 + (4 + 6) * 8 / 2 - 1)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('*' * 80)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("Ahoj" + " " +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„Python!")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("Součet čísel 3 a 8 je", 3 + 8)</a:t>
            </a:r>
          </a:p>
          <a:p>
            <a:pPr marL="0" indent="0">
              <a:buNone/>
            </a:pPr>
            <a:r>
              <a:rPr lang="cs-CZ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('Máma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mele maso')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(Maso je v míse.)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Obdélník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Napište </a:t>
            </a:r>
            <a:r>
              <a:rPr lang="cs-CZ" dirty="0"/>
              <a:t>program, který vypočítá obsah a obvod </a:t>
            </a:r>
            <a:r>
              <a:rPr lang="cs-CZ" dirty="0" smtClean="0"/>
              <a:t>obdélníku, </a:t>
            </a:r>
            <a:r>
              <a:rPr lang="cs-CZ" dirty="0"/>
              <a:t>u kterého známe </a:t>
            </a:r>
            <a:r>
              <a:rPr lang="cs-CZ" dirty="0" smtClean="0"/>
              <a:t>délky stran.</a:t>
            </a:r>
          </a:p>
          <a:p>
            <a:endParaRPr lang="cs-CZ" dirty="0"/>
          </a:p>
          <a:p>
            <a:r>
              <a:rPr lang="cs-CZ" dirty="0" smtClean="0"/>
              <a:t>Vypište na obrazovku: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Obvod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obdélníku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stranami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cm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16 cm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</a:p>
          <a:p>
            <a:pPr lvl="1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Obsah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obdélníku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se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stranami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cm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 a 16 cm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je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208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cm2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96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Obdélník - proměnné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13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("Obvod obdélníku se stranami ",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" cm a ",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" cm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je 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", 2 * (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 "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cm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("Obsah obdélníku se stranami ",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" cm a ",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" cm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je 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cs-CZ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" cm2")</a:t>
            </a:r>
          </a:p>
        </p:txBody>
      </p:sp>
    </p:spTree>
    <p:extLst>
      <p:ext uri="{BB962C8B-B14F-4D97-AF65-F5344CB8AC3E}">
        <p14:creationId xmlns:p14="http://schemas.microsoft.com/office/powerpoint/2010/main" val="261596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Obdélník - </a:t>
            </a:r>
            <a:r>
              <a:rPr lang="cs-CZ" dirty="0" smtClean="0"/>
              <a:t>vstupy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stranaA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(input("Zadejte stranu A: "))</a:t>
            </a:r>
          </a:p>
          <a:p>
            <a:pPr marL="0" indent="0">
              <a:buNone/>
            </a:pPr>
            <a:r>
              <a:rPr lang="cs-C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stranaB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(input("Zadejte stranu B: </a:t>
            </a:r>
            <a:r>
              <a:rPr lang="cs-C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endParaRPr lang="cs-CZ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dirty="0"/>
              <a:t>Zadávání vstupu</a:t>
            </a:r>
          </a:p>
          <a:p>
            <a:r>
              <a:rPr lang="cs-CZ" dirty="0" smtClean="0"/>
              <a:t>    Chceme-li </a:t>
            </a:r>
            <a:r>
              <a:rPr lang="cs-CZ" dirty="0"/>
              <a:t>načíst řetězec (text), </a:t>
            </a:r>
            <a:r>
              <a:rPr lang="cs-CZ" dirty="0" smtClean="0"/>
              <a:t>použijeme:</a:t>
            </a:r>
            <a:endParaRPr lang="cs-CZ" dirty="0"/>
          </a:p>
          <a:p>
            <a:pPr marL="0" indent="0" algn="ctr">
              <a:buNone/>
            </a:pPr>
            <a:r>
              <a:rPr lang="cs-C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promenna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 input('Zadej řetězec: </a:t>
            </a:r>
            <a:r>
              <a:rPr lang="cs-C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cs-C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/>
              <a:t>    </a:t>
            </a:r>
            <a:r>
              <a:rPr lang="cs-CZ" dirty="0" smtClean="0"/>
              <a:t>Chceme-li </a:t>
            </a:r>
            <a:r>
              <a:rPr lang="cs-CZ" dirty="0"/>
              <a:t>načíst celé číslo, </a:t>
            </a:r>
            <a:r>
              <a:rPr lang="cs-CZ" dirty="0" smtClean="0"/>
              <a:t>použijeme:</a:t>
            </a:r>
            <a:endParaRPr lang="cs-CZ" dirty="0"/>
          </a:p>
          <a:p>
            <a:pPr marL="0" indent="0" algn="ctr">
              <a:buNone/>
            </a:pPr>
            <a:r>
              <a:rPr lang="cs-CZ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promenna</a:t>
            </a:r>
            <a:r>
              <a:rPr lang="cs-CZ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(input('Zadej číslo: </a:t>
            </a:r>
            <a:r>
              <a:rPr lang="cs-CZ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  <a:endParaRPr lang="cs-CZ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cs-CZ" dirty="0"/>
              <a:t>    </a:t>
            </a:r>
            <a:r>
              <a:rPr lang="cs-CZ" dirty="0" smtClean="0"/>
              <a:t>Chceme-li </a:t>
            </a:r>
            <a:r>
              <a:rPr lang="cs-CZ" dirty="0"/>
              <a:t>načíst desetinné číslo, </a:t>
            </a:r>
            <a:r>
              <a:rPr lang="cs-CZ" dirty="0" smtClean="0"/>
              <a:t>použijeme:</a:t>
            </a:r>
            <a:endParaRPr lang="cs-CZ" dirty="0"/>
          </a:p>
          <a:p>
            <a:pPr marL="0" indent="0" algn="ctr">
              <a:buNone/>
            </a:pPr>
            <a:r>
              <a:rPr lang="cs-CZ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promenna</a:t>
            </a:r>
            <a:r>
              <a:rPr lang="cs-CZ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cs-CZ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cs-CZ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(input('Zadej číslo: '))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8413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Komentáře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teď zpřehledníme komentářem. </a:t>
            </a:r>
            <a:endParaRPr lang="cs-CZ" dirty="0" smtClean="0"/>
          </a:p>
          <a:p>
            <a:r>
              <a:rPr lang="cs-CZ" dirty="0" smtClean="0"/>
              <a:t>V </a:t>
            </a:r>
            <a:r>
              <a:rPr lang="cs-CZ" dirty="0"/>
              <a:t>Pythonu komentář začíná dvojkřížkem (</a:t>
            </a:r>
            <a:r>
              <a:rPr lang="cs-CZ" b="1" dirty="0">
                <a:solidFill>
                  <a:srgbClr val="FF0000"/>
                </a:solidFill>
              </a:rPr>
              <a:t>#</a:t>
            </a:r>
            <a:r>
              <a:rPr lang="cs-CZ" dirty="0"/>
              <a:t>), za který můžeš napsat úplně cokoliv – až do konce řádku bude Python všechno ignorovat.</a:t>
            </a:r>
          </a:p>
        </p:txBody>
      </p:sp>
    </p:spTree>
    <p:extLst>
      <p:ext uri="{BB962C8B-B14F-4D97-AF65-F5344CB8AC3E}">
        <p14:creationId xmlns:p14="http://schemas.microsoft.com/office/powerpoint/2010/main" val="324571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Symboly</a:t>
            </a:r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3067"/>
              </p:ext>
            </p:extLst>
          </p:nvPr>
        </p:nvGraphicFramePr>
        <p:xfrm>
          <a:off x="323528" y="1484784"/>
          <a:ext cx="8229600" cy="3888432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609949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807365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85970170"/>
                    </a:ext>
                  </a:extLst>
                </a:gridCol>
              </a:tblGrid>
              <a:tr h="676249">
                <a:tc>
                  <a:txBody>
                    <a:bodyPr/>
                    <a:lstStyle/>
                    <a:p>
                      <a:r>
                        <a:rPr lang="cs-CZ" dirty="0"/>
                        <a:t>Symbol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Příklad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Popis</a:t>
                      </a:r>
                      <a:endParaRPr lang="cs-CZ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898892"/>
                  </a:ext>
                </a:extLst>
              </a:tr>
              <a:tr h="676249">
                <a:tc>
                  <a:txBody>
                    <a:bodyPr/>
                    <a:lstStyle/>
                    <a:p>
                      <a:r>
                        <a:rPr lang="cs-CZ"/>
                        <a:t>+, -, *, 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1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Základní aritmetika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84953"/>
                  </a:ext>
                </a:extLst>
              </a:tr>
              <a:tr h="676249">
                <a:tc>
                  <a:txBody>
                    <a:bodyPr/>
                    <a:lstStyle/>
                    <a:p>
                      <a:r>
                        <a:rPr lang="cs-CZ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Negace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762605"/>
                  </a:ext>
                </a:extLst>
              </a:tr>
              <a:tr h="1183436">
                <a:tc>
                  <a:txBody>
                    <a:bodyPr/>
                    <a:lstStyle/>
                    <a:p>
                      <a:r>
                        <a:rPr lang="cs-CZ"/>
                        <a:t>//;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7 // 2; 7 %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/>
                        <a:t>Dělení se zbytkem (celočíselné dělení); zbytek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462504"/>
                  </a:ext>
                </a:extLst>
              </a:tr>
              <a:tr h="676249">
                <a:tc>
                  <a:txBody>
                    <a:bodyPr/>
                    <a:lstStyle/>
                    <a:p>
                      <a:r>
                        <a:rPr lang="cs-CZ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3 **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Umocnění (3 na druhou)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6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2832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E7A204C-C62F-49B4-A8BD-7BD08EA2FA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TS101674551</Template>
  <TotalTime>0</TotalTime>
  <Words>622</Words>
  <Application>Microsoft Office PowerPoint</Application>
  <PresentationFormat>Předvádění na obrazovce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Georgia</vt:lpstr>
      <vt:lpstr>Introducing PowerPoint 2010</vt:lpstr>
      <vt:lpstr>Proměnné a podmínky</vt:lpstr>
      <vt:lpstr>První program</vt:lpstr>
      <vt:lpstr>První program</vt:lpstr>
      <vt:lpstr>Chybové hlášky</vt:lpstr>
      <vt:lpstr>Obdélník</vt:lpstr>
      <vt:lpstr>Obdélník - proměnné</vt:lpstr>
      <vt:lpstr>Obdélník - vstupy</vt:lpstr>
      <vt:lpstr>Komentáře</vt:lpstr>
      <vt:lpstr>Symboly</vt:lpstr>
      <vt:lpstr>Porovnávání</vt:lpstr>
      <vt:lpstr>Nebo anebo a</vt:lpstr>
      <vt:lpstr>Podmínky</vt:lpstr>
      <vt:lpstr>Podmínky</vt:lpstr>
      <vt:lpstr>Seřaď čísla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2015-05-05T15:26:09Z</dcterms:created>
  <dcterms:modified xsi:type="dcterms:W3CDTF">2019-02-27T14:33:55Z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TC016745519991</vt:lpwstr>
  </property>
</Properties>
</file>