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9"/>
  </p:notesMasterIdLst>
  <p:sldIdLst>
    <p:sldId id="256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6" r:id="rId14"/>
    <p:sldId id="279" r:id="rId15"/>
    <p:sldId id="267" r:id="rId16"/>
    <p:sldId id="270" r:id="rId17"/>
    <p:sldId id="278" r:id="rId18"/>
    <p:sldId id="280" r:id="rId19"/>
    <p:sldId id="281" r:id="rId20"/>
    <p:sldId id="282" r:id="rId21"/>
    <p:sldId id="271" r:id="rId22"/>
    <p:sldId id="272" r:id="rId23"/>
    <p:sldId id="273" r:id="rId24"/>
    <p:sldId id="269" r:id="rId25"/>
    <p:sldId id="277" r:id="rId26"/>
    <p:sldId id="266" r:id="rId27"/>
    <p:sldId id="275" r:id="rId2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Styl Světlá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3883" autoAdjust="0"/>
  </p:normalViewPr>
  <p:slideViewPr>
    <p:cSldViewPr>
      <p:cViewPr varScale="1">
        <p:scale>
          <a:sx n="112" d="100"/>
          <a:sy n="112" d="100"/>
        </p:scale>
        <p:origin x="97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cs-CZ"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cs-CZ" sz="1200"/>
            </a:lvl1pPr>
          </a:lstStyle>
          <a:p>
            <a:fld id="{00F830A1-3891-4B82-A120-081866556DA0}" type="datetimeFigureOut">
              <a:pPr/>
              <a:t>12.03.2019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cs-CZ"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cs-CZ" sz="1200"/>
            </a:lvl1pPr>
          </a:lstStyle>
          <a:p>
            <a:fld id="{58CC9574-A819-4FE4-99A7-1E27AD09ADC2}" type="slidenum"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561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12.03.2019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cs-CZ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cs-CZ"/>
              <a:t>Po kliknutí lze upravit styl předlohy podnadpisů.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cs-CZ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cs-CZ"/>
              <a:t>Kliknutím lze upravit styl.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média s titulk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12.03.2019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cs-CZ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 eaLnBrk="1" latinLnBrk="0" hangingPunct="1">
              <a:buNone/>
              <a:defRPr kumimoji="0" lang="cs-CZ"/>
            </a:lvl1pPr>
          </a:lstStyle>
          <a:p>
            <a:pPr eaLnBrk="1" latinLnBrk="0" hangingPunct="1"/>
            <a:r>
              <a:rPr lang="cs-CZ"/>
              <a:t>Kliknutím na ikonu přidáte multimédia.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cs-CZ" sz="2400">
                <a:solidFill>
                  <a:schemeClr val="bg1"/>
                </a:solidFill>
              </a:defRPr>
            </a:lvl1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cs-CZ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cs-CZ" sz="3200"/>
            </a:lvl1pPr>
            <a:lvl2pPr marL="457200" indent="0" eaLnBrk="1" latinLnBrk="0" hangingPunct="1">
              <a:buNone/>
              <a:defRPr kumimoji="0" lang="cs-CZ" sz="2800"/>
            </a:lvl2pPr>
            <a:lvl3pPr marL="914400" indent="0" eaLnBrk="1" latinLnBrk="0" hangingPunct="1">
              <a:buNone/>
              <a:defRPr kumimoji="0" lang="cs-CZ" sz="2400"/>
            </a:lvl3pPr>
            <a:lvl4pPr marL="1371600" indent="0" eaLnBrk="1" latinLnBrk="0" hangingPunct="1">
              <a:buNone/>
              <a:defRPr kumimoji="0" lang="cs-CZ" sz="2000"/>
            </a:lvl4pPr>
            <a:lvl5pPr marL="1828800" indent="0" eaLnBrk="1" latinLnBrk="0" hangingPunct="1">
              <a:buNone/>
              <a:defRPr kumimoji="0" lang="cs-CZ" sz="2000"/>
            </a:lvl5pPr>
            <a:lvl6pPr marL="2286000" indent="0" eaLnBrk="1" latinLnBrk="0" hangingPunct="1">
              <a:buNone/>
              <a:defRPr kumimoji="0" lang="cs-CZ" sz="2000"/>
            </a:lvl6pPr>
            <a:lvl7pPr marL="2743200" indent="0" eaLnBrk="1" latinLnBrk="0" hangingPunct="1">
              <a:buNone/>
              <a:defRPr kumimoji="0" lang="cs-CZ" sz="2000"/>
            </a:lvl7pPr>
            <a:lvl8pPr marL="3200400" indent="0" eaLnBrk="1" latinLnBrk="0" hangingPunct="1">
              <a:buNone/>
              <a:defRPr kumimoji="0" lang="cs-CZ" sz="2000"/>
            </a:lvl8pPr>
            <a:lvl9pPr marL="3657600" indent="0" eaLnBrk="1" latinLnBrk="0" hangingPunct="1">
              <a:buNone/>
              <a:defRPr kumimoji="0" lang="cs-CZ" sz="2000"/>
            </a:lvl9pPr>
          </a:lstStyle>
          <a:p>
            <a:pPr eaLnBrk="1" latinLnBrk="0" hangingPunct="1"/>
            <a:r>
              <a:rPr lang="cs-CZ"/>
              <a:t>Kliknutím na ikonu přidáte obrázek.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cs-CZ" sz="1400"/>
            </a:lvl1pPr>
            <a:lvl2pPr marL="457200" indent="0" eaLnBrk="1" latinLnBrk="0" hangingPunct="1">
              <a:buNone/>
              <a:defRPr kumimoji="0" lang="cs-CZ" sz="1200"/>
            </a:lvl2pPr>
            <a:lvl3pPr marL="914400" indent="0" eaLnBrk="1" latinLnBrk="0" hangingPunct="1">
              <a:buNone/>
              <a:defRPr kumimoji="0" lang="cs-CZ" sz="1000"/>
            </a:lvl3pPr>
            <a:lvl4pPr marL="1371600" indent="0" eaLnBrk="1" latinLnBrk="0" hangingPunct="1">
              <a:buNone/>
              <a:defRPr kumimoji="0" lang="cs-CZ" sz="900"/>
            </a:lvl4pPr>
            <a:lvl5pPr marL="1828800" indent="0" eaLnBrk="1" latinLnBrk="0" hangingPunct="1">
              <a:buNone/>
              <a:defRPr kumimoji="0" lang="cs-CZ" sz="900"/>
            </a:lvl5pPr>
            <a:lvl6pPr marL="2286000" indent="0" eaLnBrk="1" latinLnBrk="0" hangingPunct="1">
              <a:buNone/>
              <a:defRPr kumimoji="0" lang="cs-CZ" sz="900"/>
            </a:lvl6pPr>
            <a:lvl7pPr marL="2743200" indent="0" eaLnBrk="1" latinLnBrk="0" hangingPunct="1">
              <a:buNone/>
              <a:defRPr kumimoji="0" lang="cs-CZ" sz="900"/>
            </a:lvl7pPr>
            <a:lvl8pPr marL="3200400" indent="0" eaLnBrk="1" latinLnBrk="0" hangingPunct="1">
              <a:buNone/>
              <a:defRPr kumimoji="0" lang="cs-CZ" sz="900"/>
            </a:lvl8pPr>
            <a:lvl9pPr marL="3657600" indent="0" eaLnBrk="1" latinLnBrk="0" hangingPunct="1">
              <a:buNone/>
              <a:defRPr kumimoji="0" lang="cs-CZ" sz="9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12.03.2019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dpis a svislý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12.03.2019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eaLnBrk="1" latinLnBrk="0" hangingPunct="1">
              <a:defRPr kumimoji="0" lang="cs-CZ"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/>
              <a:t>    </a:t>
            </a:r>
            <a:r>
              <a:rPr kumimoji="0" lang="cs-CZ" sz="1800"/>
              <a:t>Po kliknutí lze upravit styl předlohy nadpisů.</a:t>
            </a:r>
            <a:endParaRPr kumimoji="0"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12.03.2019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 eaLnBrk="1" latinLnBrk="0" hangingPunct="1">
              <a:defRPr kumimoji="0" lang="cs-CZ" sz="3000" b="1" cap="all"/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cs-CZ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cs-CZ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cs-CZ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/>
              <a:t>      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Nadpis a obsah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cs-CZ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12.03.2019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: zvýraznění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12.03.2019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cs-CZ" sz="28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cs-CZ" sz="1800"/>
            </a:lvl6pPr>
            <a:lvl7pPr eaLnBrk="1" latinLnBrk="0" hangingPunct="1">
              <a:defRPr kumimoji="0" lang="cs-CZ" sz="1800"/>
            </a:lvl7pPr>
            <a:lvl8pPr eaLnBrk="1" latinLnBrk="0" hangingPunct="1">
              <a:defRPr kumimoji="0" lang="cs-CZ" sz="1800"/>
            </a:lvl8pPr>
            <a:lvl9pPr eaLnBrk="1" latinLnBrk="0" hangingPunct="1">
              <a:defRPr kumimoji="0" lang="cs-CZ" sz="18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cs-CZ" sz="1800"/>
            </a:lvl6pPr>
            <a:lvl7pPr eaLnBrk="1" latinLnBrk="0" hangingPunct="1">
              <a:defRPr kumimoji="0" lang="cs-CZ" sz="1800"/>
            </a:lvl7pPr>
            <a:lvl8pPr eaLnBrk="1" latinLnBrk="0" hangingPunct="1">
              <a:defRPr kumimoji="0" lang="cs-CZ" sz="1800"/>
            </a:lvl8pPr>
            <a:lvl9pPr eaLnBrk="1" latinLnBrk="0" hangingPunct="1">
              <a:defRPr kumimoji="0" lang="cs-CZ" sz="18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12.03.2019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Pouze nadp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12.03.2019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cs-CZ"/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uze nadpis: zvýraznění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12.03.2019</a:t>
            </a:fld>
            <a:endParaRPr kumimoji="0"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cs-CZ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/>
              <a:t>Po kliknutí lze upravit styl předlohy nadpisů.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cs-CZ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cs-CZ" sz="2000" b="1"/>
            </a:lvl2pPr>
            <a:lvl3pPr marL="914400" indent="0" eaLnBrk="1" latinLnBrk="0" hangingPunct="1">
              <a:buNone/>
              <a:defRPr kumimoji="0" lang="cs-CZ" sz="1800" b="1"/>
            </a:lvl3pPr>
            <a:lvl4pPr marL="1371600" indent="0" eaLnBrk="1" latinLnBrk="0" hangingPunct="1">
              <a:buNone/>
              <a:defRPr kumimoji="0" lang="cs-CZ" sz="1600" b="1"/>
            </a:lvl4pPr>
            <a:lvl5pPr marL="1828800" indent="0" eaLnBrk="1" latinLnBrk="0" hangingPunct="1">
              <a:buNone/>
              <a:defRPr kumimoji="0" lang="cs-CZ" sz="1600" b="1"/>
            </a:lvl5pPr>
            <a:lvl6pPr marL="2286000" indent="0" eaLnBrk="1" latinLnBrk="0" hangingPunct="1">
              <a:buNone/>
              <a:defRPr kumimoji="0" lang="cs-CZ" sz="1600" b="1"/>
            </a:lvl6pPr>
            <a:lvl7pPr marL="2743200" indent="0" eaLnBrk="1" latinLnBrk="0" hangingPunct="1">
              <a:buNone/>
              <a:defRPr kumimoji="0" lang="cs-CZ" sz="1600" b="1"/>
            </a:lvl7pPr>
            <a:lvl8pPr marL="3200400" indent="0" eaLnBrk="1" latinLnBrk="0" hangingPunct="1">
              <a:buNone/>
              <a:defRPr kumimoji="0" lang="cs-CZ" sz="1600" b="1"/>
            </a:lvl8pPr>
            <a:lvl9pPr marL="3657600" indent="0" eaLnBrk="1" latinLnBrk="0" hangingPunct="1">
              <a:buNone/>
              <a:defRPr kumimoji="0" lang="cs-CZ" sz="1600" b="1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dpis s textem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12.03.2019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cs-CZ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cs-CZ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cs-CZ" sz="1400"/>
              <a:t>Po kliknutí lze upravit styl předlohy podnadpisů.</a:t>
            </a:r>
            <a:endParaRPr kumimoji="0" lang="cs-C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 eaLnBrk="1" latinLnBrk="0" hangingPunct="1">
              <a:defRPr kumimoji="0" lang="cs-CZ" sz="2000" b="1"/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bg1"/>
                </a:solidFill>
              </a:defRPr>
            </a:lvl1pPr>
            <a:lvl2pPr eaLnBrk="1" latinLnBrk="0" hangingPunct="1">
              <a:defRPr kumimoji="0" lang="cs-CZ" sz="2800">
                <a:solidFill>
                  <a:schemeClr val="bg1"/>
                </a:solidFill>
              </a:defRPr>
            </a:lvl2pPr>
            <a:lvl3pPr eaLnBrk="1" latinLnBrk="0" hangingPunct="1">
              <a:defRPr kumimoji="0" lang="cs-CZ" sz="2400">
                <a:solidFill>
                  <a:schemeClr val="bg1"/>
                </a:solidFill>
              </a:defRPr>
            </a:lvl3pPr>
            <a:lvl4pPr eaLnBrk="1" latinLnBrk="0" hangingPunct="1">
              <a:defRPr kumimoji="0" lang="cs-CZ" sz="2000">
                <a:solidFill>
                  <a:schemeClr val="bg1"/>
                </a:solidFill>
              </a:defRPr>
            </a:lvl4pPr>
            <a:lvl5pPr eaLnBrk="1" latinLnBrk="0" hangingPunct="1">
              <a:defRPr kumimoji="0" lang="cs-CZ" sz="2000">
                <a:solidFill>
                  <a:schemeClr val="bg1"/>
                </a:solidFill>
              </a:defRPr>
            </a:lvl5pPr>
            <a:lvl6pPr eaLnBrk="1" latinLnBrk="0" hangingPunct="1">
              <a:defRPr kumimoji="0" lang="cs-CZ" sz="2000"/>
            </a:lvl6pPr>
            <a:lvl7pPr eaLnBrk="1" latinLnBrk="0" hangingPunct="1">
              <a:defRPr kumimoji="0" lang="cs-CZ" sz="2000"/>
            </a:lvl7pPr>
            <a:lvl8pPr eaLnBrk="1" latinLnBrk="0" hangingPunct="1">
              <a:defRPr kumimoji="0" lang="cs-CZ" sz="2000"/>
            </a:lvl8pPr>
            <a:lvl9pPr eaLnBrk="1" latinLnBrk="0" hangingPunct="1">
              <a:defRPr kumimoji="0" lang="cs-CZ" sz="20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 eaLnBrk="1" latinLnBrk="0" hangingPunct="1">
              <a:buNone/>
              <a:defRPr kumimoji="0" lang="cs-CZ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cs-CZ" sz="1200"/>
            </a:lvl2pPr>
            <a:lvl3pPr marL="914400" indent="0" eaLnBrk="1" latinLnBrk="0" hangingPunct="1">
              <a:buNone/>
              <a:defRPr kumimoji="0" lang="cs-CZ" sz="1000"/>
            </a:lvl3pPr>
            <a:lvl4pPr marL="1371600" indent="0" eaLnBrk="1" latinLnBrk="0" hangingPunct="1">
              <a:buNone/>
              <a:defRPr kumimoji="0" lang="cs-CZ" sz="900"/>
            </a:lvl4pPr>
            <a:lvl5pPr marL="1828800" indent="0" eaLnBrk="1" latinLnBrk="0" hangingPunct="1">
              <a:buNone/>
              <a:defRPr kumimoji="0" lang="cs-CZ" sz="900"/>
            </a:lvl5pPr>
            <a:lvl6pPr marL="2286000" indent="0" eaLnBrk="1" latinLnBrk="0" hangingPunct="1">
              <a:buNone/>
              <a:defRPr kumimoji="0" lang="cs-CZ" sz="900"/>
            </a:lvl6pPr>
            <a:lvl7pPr marL="2743200" indent="0" eaLnBrk="1" latinLnBrk="0" hangingPunct="1">
              <a:buNone/>
              <a:defRPr kumimoji="0" lang="cs-CZ" sz="900"/>
            </a:lvl7pPr>
            <a:lvl8pPr marL="3200400" indent="0" eaLnBrk="1" latinLnBrk="0" hangingPunct="1">
              <a:buNone/>
              <a:defRPr kumimoji="0" lang="cs-CZ" sz="900"/>
            </a:lvl8pPr>
            <a:lvl9pPr marL="3657600" indent="0" eaLnBrk="1" latinLnBrk="0" hangingPunct="1">
              <a:buNone/>
              <a:defRPr kumimoji="0" lang="cs-CZ" sz="9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12.03.2019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12.03.2019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cs-CZ"/>
              <a:t>Kliknutím lze upravit styly předlohy textu.</a:t>
            </a:r>
          </a:p>
          <a:p>
            <a:pPr lvl="1" eaLnBrk="1" latinLnBrk="0" hangingPunct="1"/>
            <a:r>
              <a:rPr kumimoji="0" lang="cs-CZ"/>
              <a:t>Druhá úroveň</a:t>
            </a:r>
          </a:p>
          <a:p>
            <a:pPr lvl="2" eaLnBrk="1" latinLnBrk="0" hangingPunct="1"/>
            <a:r>
              <a:rPr kumimoji="0" lang="cs-CZ"/>
              <a:t>Třetí úroveň</a:t>
            </a:r>
          </a:p>
          <a:p>
            <a:pPr lvl="3" eaLnBrk="1" latinLnBrk="0" hangingPunct="1"/>
            <a:r>
              <a:rPr kumimoji="0" lang="cs-CZ"/>
              <a:t>Čtvrtá úroveň</a:t>
            </a:r>
          </a:p>
          <a:p>
            <a:pPr lvl="4" eaLnBrk="1" latinLnBrk="0" hangingPunct="1"/>
            <a:r>
              <a:rPr kumimoji="0" lang="cs-CZ"/>
              <a:t>Pátá úroveň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kumimoji="0" lang="cs-CZ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cs-CZ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cs-CZ"/>
      </a:defPPr>
      <a:lvl1pPr marL="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KIP/PYTHO - Python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Cykly a funkce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844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Užitečné funkce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Pojmenovaný </a:t>
            </a:r>
            <a:r>
              <a:rPr lang="cs-CZ" dirty="0"/>
              <a:t>argument </a:t>
            </a:r>
            <a:r>
              <a:rPr lang="cs-CZ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cs-CZ" dirty="0"/>
              <a:t> určuje, co se vypíše na konci (místo přechodu na nový řádek); </a:t>
            </a:r>
            <a:r>
              <a:rPr lang="cs-CZ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cs-CZ" dirty="0"/>
              <a:t> zase, co se vypíše mezi jednotlivými argumenty (místo mezery</a:t>
            </a:r>
            <a:r>
              <a:rPr lang="cs-CZ" dirty="0" smtClean="0"/>
              <a:t>).</a:t>
            </a:r>
          </a:p>
          <a:p>
            <a:r>
              <a:rPr lang="cs-CZ" dirty="0" smtClean="0"/>
              <a:t>Příklady:</a:t>
            </a:r>
          </a:p>
          <a:p>
            <a:pPr marL="71755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(1, "dvě",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1755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(1, end=" ")</a:t>
            </a:r>
          </a:p>
          <a:p>
            <a:pPr marL="71755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(2, 3, 4,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=", ")</a:t>
            </a:r>
          </a:p>
        </p:txBody>
      </p:sp>
    </p:spTree>
    <p:extLst>
      <p:ext uri="{BB962C8B-B14F-4D97-AF65-F5344CB8AC3E}">
        <p14:creationId xmlns:p14="http://schemas.microsoft.com/office/powerpoint/2010/main" val="159688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Převádění typů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  </a:t>
            </a:r>
            <a:r>
              <a:rPr lang="cs-CZ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převod </a:t>
            </a:r>
            <a:r>
              <a:rPr lang="cs-CZ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 celé číslo</a:t>
            </a:r>
          </a:p>
          <a:p>
            <a:pPr marL="0" indent="0">
              <a:buNone/>
            </a:pPr>
            <a:r>
              <a:rPr lang="cs-CZ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cs-CZ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cs-CZ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cs-CZ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převod na reálné číslo</a:t>
            </a:r>
          </a:p>
          <a:p>
            <a:pPr marL="0" indent="0">
              <a:buNone/>
            </a:pPr>
            <a:r>
              <a:rPr lang="cs-CZ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cs-CZ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  </a:t>
            </a:r>
            <a:r>
              <a:rPr lang="cs-CZ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cs-CZ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převod </a:t>
            </a:r>
            <a:r>
              <a:rPr lang="cs-CZ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 řetězec</a:t>
            </a:r>
          </a:p>
          <a:p>
            <a:r>
              <a:rPr lang="cs-CZ" dirty="0" smtClean="0">
                <a:cs typeface="Courier New" panose="02070309020205020404" pitchFamily="49" charset="0"/>
              </a:rPr>
              <a:t>Příklady</a:t>
            </a:r>
          </a:p>
          <a:p>
            <a:pPr marL="0" indent="0">
              <a:buNone/>
            </a:pP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 ==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('3') ==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(3.0) ==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(3.141) ==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marL="0" indent="0">
              <a:buNone/>
            </a:pP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8.12 ==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('8.12') ==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(8.12)</a:t>
            </a:r>
          </a:p>
          <a:p>
            <a:pPr marL="0" indent="0">
              <a:buNone/>
            </a:pP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8.0 ==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(8) ==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('8') ==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(8.0)</a:t>
            </a:r>
          </a:p>
          <a:p>
            <a:pPr marL="0" indent="0">
              <a:buNone/>
            </a:pP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'3' ==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(3) ==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('3')</a:t>
            </a:r>
          </a:p>
          <a:p>
            <a:pPr marL="0" indent="0">
              <a:buNone/>
            </a:pP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'3.141' ==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(3.141) ==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('3.141')</a:t>
            </a:r>
          </a:p>
        </p:txBody>
      </p:sp>
    </p:spTree>
    <p:extLst>
      <p:ext uri="{BB962C8B-B14F-4D97-AF65-F5344CB8AC3E}">
        <p14:creationId xmlns:p14="http://schemas.microsoft.com/office/powerpoint/2010/main" val="300912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Generování náhodných čísel a zaokrouhlování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randrange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</a:t>
            </a:r>
            <a:endParaRPr lang="cs-CZ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cs-CZ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randrange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(a, b)   # náhodné celé číslo od a do b-1</a:t>
            </a:r>
          </a:p>
          <a:p>
            <a:pPr marL="0" indent="0">
              <a:buNone/>
            </a:pPr>
            <a:r>
              <a:rPr lang="cs-CZ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</a:t>
            </a:r>
            <a:r>
              <a:rPr lang="cs-C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b)     # náhodné reálné číslo od a do </a:t>
            </a:r>
            <a:r>
              <a:rPr lang="cs-C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0" indent="0">
              <a:buNone/>
            </a:pPr>
            <a:endParaRPr lang="cs-CZ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cs-CZ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2800" dirty="0">
                <a:cs typeface="Courier New" panose="02070309020205020404" pitchFamily="49" charset="0"/>
              </a:rPr>
              <a:t>Pozor na to, že </a:t>
            </a:r>
            <a:r>
              <a:rPr lang="cs-CZ" sz="28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randrange</a:t>
            </a:r>
            <a:r>
              <a:rPr lang="cs-CZ" sz="28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  <a:r>
              <a:rPr lang="cs-CZ" sz="2800" dirty="0">
                <a:cs typeface="Courier New" panose="02070309020205020404" pitchFamily="49" charset="0"/>
              </a:rPr>
              <a:t> nikdy nevrátí samotné b. Pokud potřebujeme náhodně vybrat ze tří možností, použij </a:t>
            </a:r>
            <a:r>
              <a:rPr lang="cs-CZ" sz="28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randrange</a:t>
            </a:r>
            <a:r>
              <a:rPr lang="cs-CZ" sz="28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(0, 3)</a:t>
            </a:r>
            <a:r>
              <a:rPr lang="cs-CZ" sz="2800" dirty="0">
                <a:cs typeface="Courier New" panose="02070309020205020404" pitchFamily="49" charset="0"/>
              </a:rPr>
              <a:t>, což vrátí 0, 1, nebo </a:t>
            </a:r>
            <a:r>
              <a:rPr lang="cs-CZ" sz="2800" dirty="0" smtClean="0">
                <a:cs typeface="Courier New" panose="02070309020205020404" pitchFamily="49" charset="0"/>
              </a:rPr>
              <a:t>2.</a:t>
            </a:r>
            <a:endParaRPr lang="cs-CZ" sz="2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cs-CZ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93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Generování náhodných čísel a zaokrouhlování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cs-CZ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endParaRPr lang="cs-CZ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cs-CZ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cs-C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cislo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  # zaokrouhlení dolů</a:t>
            </a:r>
          </a:p>
          <a:p>
            <a:pPr marL="0" indent="0">
              <a:buNone/>
            </a:pP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cislo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   # zaokrouhlení nahoru</a:t>
            </a:r>
            <a:endParaRPr lang="cs-CZ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cs-CZ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cs-CZ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78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Cykly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KIP/PYTHO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7822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Opakování – </a:t>
            </a:r>
            <a:r>
              <a:rPr lang="cs-CZ" b="1" dirty="0" err="1" smtClean="0"/>
              <a:t>for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Opakuj X-krát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cs-C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cislo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příkaz1</a:t>
            </a:r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příkaz2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04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– </a:t>
            </a:r>
            <a:r>
              <a:rPr lang="cs-CZ" b="1" dirty="0" err="1"/>
              <a:t>for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Opište program</a:t>
            </a: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cislo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(5):</a:t>
            </a:r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cislo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pozdrav in 'Ahoj', 'Hello', 'Hola', '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', 'SYN':</a:t>
            </a:r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(pozdrav +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'!')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0761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– </a:t>
            </a:r>
            <a:r>
              <a:rPr lang="cs-CZ" b="1" dirty="0" err="1"/>
              <a:t>for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 smtClean="0"/>
              <a:t>Řešení</a:t>
            </a:r>
            <a:endParaRPr lang="cs-CZ" dirty="0"/>
          </a:p>
          <a:p>
            <a:pPr lvl="1"/>
            <a:r>
              <a:rPr lang="cs-CZ" dirty="0"/>
              <a:t>Příkaz </a:t>
            </a:r>
            <a:r>
              <a:rPr lang="cs-CZ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cs-CZ" dirty="0"/>
              <a:t> opakuje část programu. Opakují se příkazy, které jsou pod </a:t>
            </a:r>
            <a:r>
              <a:rPr lang="cs-CZ" dirty="0" err="1"/>
              <a:t>for-em</a:t>
            </a:r>
            <a:r>
              <a:rPr lang="cs-CZ" dirty="0"/>
              <a:t> odsazené. Podobně jako se </a:t>
            </a:r>
            <a:r>
              <a:rPr lang="cs-CZ" dirty="0" err="1"/>
              <a:t>if</a:t>
            </a:r>
            <a:r>
              <a:rPr lang="cs-CZ" dirty="0"/>
              <a:t> vztahuje jen na odsazené příkazy pod ním</a:t>
            </a:r>
            <a:r>
              <a:rPr lang="cs-CZ" dirty="0" smtClean="0"/>
              <a:t>.</a:t>
            </a:r>
            <a:endParaRPr lang="cs-CZ" dirty="0"/>
          </a:p>
          <a:p>
            <a:pPr lvl="1"/>
            <a:r>
              <a:rPr lang="cs-CZ" dirty="0"/>
              <a:t>Příkaz </a:t>
            </a:r>
            <a:r>
              <a:rPr lang="cs-CZ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cs-CZ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in </a:t>
            </a:r>
            <a:r>
              <a:rPr lang="cs-CZ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cs-CZ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(n): </a:t>
            </a:r>
            <a:r>
              <a:rPr lang="cs-CZ" dirty="0"/>
              <a:t>opakuje příkazy pod ním n-krát a proměnnou x nastaví postupně na čísla od 0 do n-1</a:t>
            </a:r>
            <a:r>
              <a:rPr lang="cs-CZ" dirty="0" smtClean="0"/>
              <a:t>.</a:t>
            </a:r>
            <a:endParaRPr lang="cs-CZ" dirty="0"/>
          </a:p>
          <a:p>
            <a:pPr lvl="1"/>
            <a:r>
              <a:rPr lang="cs-CZ" dirty="0"/>
              <a:t>Příkaz </a:t>
            </a:r>
            <a:r>
              <a:rPr lang="cs-CZ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cs-CZ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in a, b, c, d, ...: </a:t>
            </a:r>
            <a:r>
              <a:rPr lang="cs-CZ" dirty="0"/>
              <a:t>opakuje příkazy pod ním; proměnnou x nastavuje postupně na a, b, c d, ...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704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- pyramida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Vašim úkolem je vytvořit pyramidu zadané výšky.</a:t>
            </a:r>
          </a:p>
          <a:p>
            <a:pPr marL="0" indent="0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dirty="0" smtClean="0"/>
              <a:t>*</a:t>
            </a:r>
          </a:p>
          <a:p>
            <a:pPr marL="0" indent="0" algn="ctr">
              <a:buNone/>
            </a:pPr>
            <a:r>
              <a:rPr lang="cs-CZ" dirty="0" smtClean="0"/>
              <a:t>***</a:t>
            </a:r>
          </a:p>
          <a:p>
            <a:pPr marL="0" indent="0" algn="ctr">
              <a:buNone/>
            </a:pPr>
            <a:r>
              <a:rPr lang="cs-CZ" dirty="0" smtClean="0"/>
              <a:t>*****</a:t>
            </a:r>
          </a:p>
          <a:p>
            <a:pPr marL="0" indent="0" algn="ctr">
              <a:buNone/>
            </a:pPr>
            <a:r>
              <a:rPr lang="cs-CZ" dirty="0" smtClean="0"/>
              <a:t>*******</a:t>
            </a:r>
          </a:p>
          <a:p>
            <a:pPr marL="0" indent="0" algn="ctr">
              <a:buNone/>
            </a:pPr>
            <a:r>
              <a:rPr lang="cs-CZ" dirty="0" smtClean="0"/>
              <a:t>*********</a:t>
            </a:r>
          </a:p>
          <a:p>
            <a:pPr marL="0" indent="0" algn="ctr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8350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Úkol - pyramida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Řešení</a:t>
            </a:r>
          </a:p>
          <a:p>
            <a:pPr marL="0" indent="0">
              <a:buNone/>
            </a:pPr>
            <a:endParaRPr lang="cs-CZ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(input("Zadejte výšku pyramidy: </a:t>
            </a:r>
            <a:r>
              <a:rPr lang="cs-CZ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endParaRPr lang="cs-CZ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in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pPr marL="0" indent="0">
              <a:buNone/>
            </a:pP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 "*(n-i), "*"*(2*i+1))</a:t>
            </a:r>
          </a:p>
        </p:txBody>
      </p:sp>
    </p:spTree>
    <p:extLst>
      <p:ext uri="{BB962C8B-B14F-4D97-AF65-F5344CB8AC3E}">
        <p14:creationId xmlns:p14="http://schemas.microsoft.com/office/powerpoint/2010/main" val="100837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Funkce a matematika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KIP/PYTHO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4842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Podmínka na začátku – </a:t>
            </a:r>
            <a:r>
              <a:rPr lang="cs-CZ" b="1" dirty="0" err="1" smtClean="0"/>
              <a:t>while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Kromě </a:t>
            </a:r>
            <a:r>
              <a:rPr lang="cs-CZ" dirty="0"/>
              <a:t>cyklu </a:t>
            </a:r>
            <a:r>
              <a:rPr lang="cs-CZ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cs-CZ" dirty="0"/>
              <a:t> máme ještě druhý typ cyklu uvozený příkazem </a:t>
            </a:r>
            <a:r>
              <a:rPr lang="cs-CZ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cs-CZ" dirty="0"/>
              <a:t> (angl. dokud). </a:t>
            </a:r>
            <a:endParaRPr lang="cs-CZ" dirty="0" smtClean="0"/>
          </a:p>
          <a:p>
            <a:r>
              <a:rPr lang="cs-CZ" dirty="0" smtClean="0"/>
              <a:t>Na </a:t>
            </a:r>
            <a:r>
              <a:rPr lang="cs-CZ" dirty="0"/>
              <a:t>rozdíl od </a:t>
            </a:r>
            <a:r>
              <a:rPr lang="cs-CZ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cs-CZ" dirty="0"/>
              <a:t>, kde předem známe počet opakování, se </a:t>
            </a:r>
            <a:r>
              <a:rPr lang="cs-CZ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cs-CZ" dirty="0"/>
              <a:t> používá, když cyklus závisí na nějaké podmínce. </a:t>
            </a:r>
            <a:endParaRPr lang="cs-CZ" dirty="0" smtClean="0"/>
          </a:p>
          <a:p>
            <a:r>
              <a:rPr lang="cs-CZ" dirty="0" smtClean="0"/>
              <a:t>Tělo </a:t>
            </a:r>
            <a:r>
              <a:rPr lang="cs-CZ" dirty="0"/>
              <a:t>cyklu se opakuje, dokud je podmínka splněna.</a:t>
            </a:r>
          </a:p>
        </p:txBody>
      </p:sp>
    </p:spTree>
    <p:extLst>
      <p:ext uri="{BB962C8B-B14F-4D97-AF65-F5344CB8AC3E}">
        <p14:creationId xmlns:p14="http://schemas.microsoft.com/office/powerpoint/2010/main" val="5362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Podmínka na začátku – </a:t>
            </a:r>
            <a:r>
              <a:rPr lang="cs-CZ" b="1" dirty="0" err="1"/>
              <a:t>while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odpoved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input("Řekni Ahoj!: ")</a:t>
            </a:r>
          </a:p>
          <a:p>
            <a:pPr marL="0" indent="0">
              <a:buNone/>
            </a:pP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odpoved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!= "Ahoj":</a:t>
            </a:r>
          </a:p>
          <a:p>
            <a:pPr marL="0" indent="0">
              <a:buNone/>
            </a:pP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("Špatně, zkus to znovu")</a:t>
            </a:r>
          </a:p>
          <a:p>
            <a:pPr marL="0" indent="0">
              <a:buNone/>
            </a:pP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odpoved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input("Řekni Ahoj!: ")</a:t>
            </a:r>
          </a:p>
        </p:txBody>
      </p:sp>
    </p:spTree>
    <p:extLst>
      <p:ext uri="{BB962C8B-B14F-4D97-AF65-F5344CB8AC3E}">
        <p14:creationId xmlns:p14="http://schemas.microsoft.com/office/powerpoint/2010/main" val="265560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Podmínka na začátku – </a:t>
            </a:r>
            <a:r>
              <a:rPr lang="cs-CZ" b="1" dirty="0" err="1" smtClean="0"/>
              <a:t>while</a:t>
            </a:r>
            <a:r>
              <a:rPr lang="cs-CZ" b="1" dirty="0" smtClean="0"/>
              <a:t> – </a:t>
            </a:r>
            <a:r>
              <a:rPr lang="cs-CZ" b="1" dirty="0" err="1" smtClean="0"/>
              <a:t>break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odpoved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input("Řekni Ahoj!: ")</a:t>
            </a:r>
          </a:p>
          <a:p>
            <a:pPr marL="0" indent="0">
              <a:buNone/>
            </a:pP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odpoved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== "Ahoj":</a:t>
            </a:r>
          </a:p>
          <a:p>
            <a:pPr marL="0" indent="0">
              <a:buNone/>
            </a:pP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("Výborně!")</a:t>
            </a:r>
          </a:p>
          <a:p>
            <a:pPr marL="0" indent="0">
              <a:buNone/>
            </a:pP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lang="cs-CZ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("Špatně, zkus to znovu")</a:t>
            </a:r>
          </a:p>
          <a:p>
            <a:pPr marL="0" indent="0">
              <a:buNone/>
            </a:pPr>
            <a:endParaRPr lang="cs-CZ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("Hotovo, ani to nebolelo.")</a:t>
            </a:r>
          </a:p>
        </p:txBody>
      </p:sp>
    </p:spTree>
    <p:extLst>
      <p:ext uri="{BB962C8B-B14F-4D97-AF65-F5344CB8AC3E}">
        <p14:creationId xmlns:p14="http://schemas.microsoft.com/office/powerpoint/2010/main" val="412782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KIP/PYTHO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8416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- </a:t>
            </a:r>
            <a:r>
              <a:rPr lang="cs-CZ" dirty="0" err="1" smtClean="0"/>
              <a:t>moodle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Načtěte deset celých čísel typu </a:t>
            </a:r>
            <a:r>
              <a:rPr lang="cs-CZ" b="1" dirty="0" err="1" smtClean="0"/>
              <a:t>int</a:t>
            </a:r>
            <a:r>
              <a:rPr lang="cs-CZ" dirty="0" smtClean="0"/>
              <a:t> a vypočtěte jejich součet a průměr. Průměr zaokrouhlete na dvě desetinná místa.</a:t>
            </a:r>
          </a:p>
          <a:p>
            <a:r>
              <a:rPr lang="cs-CZ" dirty="0" smtClean="0"/>
              <a:t>Načtěte celá čísla typu </a:t>
            </a:r>
            <a:r>
              <a:rPr lang="cs-CZ" b="1" dirty="0" err="1" smtClean="0"/>
              <a:t>int</a:t>
            </a:r>
            <a:r>
              <a:rPr lang="cs-CZ" dirty="0" smtClean="0"/>
              <a:t> a vypočtěte jejich součet a průměr. Načítání se zastaví v okamžiku, kdy načtu nulu. Nulu do průměru nepočítejte! Vypište průměr na dvě desetinná místa.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3446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b="1" dirty="0"/>
              <a:t>Oko </a:t>
            </a:r>
            <a:r>
              <a:rPr lang="cs-CZ" b="1" dirty="0" smtClean="0"/>
              <a:t>bere</a:t>
            </a:r>
            <a:endParaRPr lang="cs-CZ" dirty="0"/>
          </a:p>
          <a:p>
            <a:pPr lvl="1"/>
            <a:r>
              <a:rPr lang="cs-CZ" dirty="0" smtClean="0"/>
              <a:t>Začínáš </a:t>
            </a:r>
            <a:r>
              <a:rPr lang="cs-CZ" dirty="0"/>
              <a:t>s 0 body.</a:t>
            </a:r>
          </a:p>
          <a:p>
            <a:pPr lvl="1"/>
            <a:r>
              <a:rPr lang="cs-CZ" dirty="0" smtClean="0"/>
              <a:t>Počítač </a:t>
            </a:r>
            <a:r>
              <a:rPr lang="cs-CZ" dirty="0"/>
              <a:t>v každém kole vypíše, kolik máš bodů, a </a:t>
            </a:r>
            <a:r>
              <a:rPr lang="cs-CZ" dirty="0" smtClean="0"/>
              <a:t>zeptá </a:t>
            </a:r>
            <a:r>
              <a:rPr lang="cs-CZ" dirty="0"/>
              <a:t>se tě, jestli chceš pokračovat.</a:t>
            </a:r>
          </a:p>
          <a:p>
            <a:pPr lvl="1"/>
            <a:r>
              <a:rPr lang="cs-CZ" dirty="0" smtClean="0"/>
              <a:t>Pokud </a:t>
            </a:r>
            <a:r>
              <a:rPr lang="cs-CZ" dirty="0"/>
              <a:t>odpovíš „ne“, hra končí.</a:t>
            </a:r>
          </a:p>
          <a:p>
            <a:pPr lvl="1"/>
            <a:r>
              <a:rPr lang="cs-CZ" dirty="0" smtClean="0"/>
              <a:t>Pokud </a:t>
            </a:r>
            <a:r>
              <a:rPr lang="cs-CZ" dirty="0"/>
              <a:t>odpovíš „ano“, počítač „otočí kartu“ (náhodně vybere číslo od 2 do 10), vypíše její hodnotu a přičte ji k bodům.</a:t>
            </a:r>
          </a:p>
          <a:p>
            <a:pPr lvl="1"/>
            <a:r>
              <a:rPr lang="cs-CZ" dirty="0" smtClean="0"/>
              <a:t>Pokud </a:t>
            </a:r>
            <a:r>
              <a:rPr lang="cs-CZ" dirty="0"/>
              <a:t>máš víc než 21 bodů, prohráváš.</a:t>
            </a:r>
          </a:p>
          <a:p>
            <a:pPr lvl="1"/>
            <a:r>
              <a:rPr lang="cs-CZ" dirty="0" smtClean="0"/>
              <a:t>Cílem </a:t>
            </a:r>
            <a:r>
              <a:rPr lang="cs-CZ" dirty="0"/>
              <a:t>hry je získat co nejvíc bodů, ideálně 21.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8107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Řešení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randrange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soucet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soucet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&lt; 21:</a:t>
            </a:r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("Máš",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soucet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"bodů")</a:t>
            </a:r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odpoved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= input("Otočit kartu? ")</a:t>
            </a:r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odpoved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== "ano":</a:t>
            </a:r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karta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randrange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(2, 11)</a:t>
            </a:r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("Otočil/a jsi", karta)</a:t>
            </a:r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soucet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soucet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+ karta</a:t>
            </a:r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odpoved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== "ne":</a:t>
            </a:r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("Nerozumím! Odpovídej \"ano\", nebo \"ne\"")</a:t>
            </a:r>
          </a:p>
          <a:p>
            <a:pPr marL="0" indent="0"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soucet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== 21:</a:t>
            </a:r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("Gratuluji! Vyhrál/a jsi!")</a:t>
            </a: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soucet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&gt; 21:</a:t>
            </a:r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("Smůla!",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soucet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"bodů je moc!")</a:t>
            </a: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("Chybělo jen", 21 -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soucet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"bodů!")</a:t>
            </a:r>
          </a:p>
        </p:txBody>
      </p:sp>
    </p:spTree>
    <p:extLst>
      <p:ext uri="{BB962C8B-B14F-4D97-AF65-F5344CB8AC3E}">
        <p14:creationId xmlns:p14="http://schemas.microsoft.com/office/powerpoint/2010/main" val="98036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Matematika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Minulou hodinu jsme počítali obsah a obvod obdélníku. Jak to bude s kruhem?</a:t>
            </a:r>
          </a:p>
          <a:p>
            <a:r>
              <a:rPr lang="cs-CZ" dirty="0" smtClean="0"/>
              <a:t>Pí – </a:t>
            </a:r>
            <a:r>
              <a:rPr lang="el-GR" dirty="0" smtClean="0"/>
              <a:t>π</a:t>
            </a:r>
            <a:r>
              <a:rPr lang="cs-CZ" dirty="0" smtClean="0"/>
              <a:t> – 3,14…</a:t>
            </a:r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print(pi)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02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Výrazy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/>
              <a:t>V matematice máme spoustu různých operací, které se zapisují symboly – třeba plus a minus. Stejné symboly používá i Python: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3 + 4</a:t>
            </a:r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a - b</a:t>
            </a:r>
          </a:p>
          <a:p>
            <a:endParaRPr lang="cs-CZ" dirty="0"/>
          </a:p>
          <a:p>
            <a:r>
              <a:rPr lang="cs-CZ" dirty="0"/>
              <a:t>S násobením a dělením už je to složitější, matematický zápis se na běžné klávesnici nedá napsat: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3 · 4</a:t>
            </a:r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¾</a:t>
            </a:r>
          </a:p>
          <a:p>
            <a:endParaRPr lang="cs-CZ" dirty="0"/>
          </a:p>
          <a:p>
            <a:r>
              <a:rPr lang="cs-CZ" dirty="0"/>
              <a:t>V Pythonu si ale pořád vystačíme s operátorem.</a:t>
            </a:r>
          </a:p>
        </p:txBody>
      </p:sp>
    </p:spTree>
    <p:extLst>
      <p:ext uri="{BB962C8B-B14F-4D97-AF65-F5344CB8AC3E}">
        <p14:creationId xmlns:p14="http://schemas.microsoft.com/office/powerpoint/2010/main" val="229305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Výrazy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Pythonu je operátorů poměrně málo. </a:t>
            </a:r>
            <a:endParaRPr lang="cs-CZ" dirty="0" smtClean="0"/>
          </a:p>
          <a:p>
            <a:r>
              <a:rPr lang="cs-CZ" dirty="0" smtClean="0"/>
              <a:t>Tady </a:t>
            </a:r>
            <a:r>
              <a:rPr lang="cs-CZ" dirty="0"/>
              <a:t>jsou všechny </a:t>
            </a:r>
            <a:r>
              <a:rPr lang="cs-CZ" dirty="0" err="1"/>
              <a:t>Pythonní</a:t>
            </a:r>
            <a:r>
              <a:rPr lang="cs-CZ" dirty="0"/>
              <a:t> operátory:</a:t>
            </a:r>
          </a:p>
          <a:p>
            <a:r>
              <a:rPr lang="cs-CZ" dirty="0" smtClean="0"/>
              <a:t>==, !=,  </a:t>
            </a:r>
            <a:r>
              <a:rPr lang="cs-CZ" dirty="0"/>
              <a:t>&lt; </a:t>
            </a:r>
            <a:r>
              <a:rPr lang="cs-CZ" dirty="0" smtClean="0"/>
              <a:t>&gt;, &lt;=,  &gt;=, |,  ^,  &amp;, &lt;&lt;, &gt;&gt;, +, -, *, @, /, //, %, ~, **, [ ], ( ), </a:t>
            </a:r>
            <a:r>
              <a:rPr lang="cs-CZ" dirty="0"/>
              <a:t>{ </a:t>
            </a:r>
            <a:r>
              <a:rPr lang="cs-CZ" dirty="0" smtClean="0"/>
              <a:t>}, ., lambda, </a:t>
            </a:r>
            <a:r>
              <a:rPr lang="cs-CZ" dirty="0" err="1" smtClean="0"/>
              <a:t>if</a:t>
            </a:r>
            <a:r>
              <a:rPr lang="cs-CZ" dirty="0" smtClean="0"/>
              <a:t>, </a:t>
            </a:r>
            <a:r>
              <a:rPr lang="cs-CZ" dirty="0" err="1" smtClean="0"/>
              <a:t>else</a:t>
            </a:r>
            <a:r>
              <a:rPr lang="cs-CZ" dirty="0" smtClean="0"/>
              <a:t>, </a:t>
            </a:r>
            <a:r>
              <a:rPr lang="cs-CZ" dirty="0" err="1" smtClean="0"/>
              <a:t>or</a:t>
            </a:r>
            <a:r>
              <a:rPr lang="cs-CZ" dirty="0" smtClean="0"/>
              <a:t>, and, not, in, not, in, </a:t>
            </a:r>
            <a:r>
              <a:rPr lang="cs-CZ" dirty="0" err="1" smtClean="0"/>
              <a:t>is</a:t>
            </a:r>
            <a:r>
              <a:rPr lang="cs-CZ" dirty="0" smtClean="0"/>
              <a:t>, </a:t>
            </a:r>
            <a:r>
              <a:rPr lang="cs-CZ" dirty="0" err="1"/>
              <a:t>is</a:t>
            </a:r>
            <a:r>
              <a:rPr lang="cs-CZ" dirty="0"/>
              <a:t> not </a:t>
            </a:r>
          </a:p>
        </p:txBody>
      </p:sp>
    </p:spTree>
    <p:extLst>
      <p:ext uri="{BB962C8B-B14F-4D97-AF65-F5344CB8AC3E}">
        <p14:creationId xmlns:p14="http://schemas.microsoft.com/office/powerpoint/2010/main" val="39983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Volání funkcí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Funkci voláme jménem</a:t>
            </a:r>
            <a:r>
              <a:rPr lang="cs-CZ" dirty="0" smtClean="0"/>
              <a:t>.</a:t>
            </a:r>
            <a:endParaRPr lang="cs-CZ" dirty="0"/>
          </a:p>
          <a:p>
            <a:r>
              <a:rPr lang="cs-CZ" dirty="0"/>
              <a:t>Je to jméno jako u proměnných – vlastně to je proměnná, jen je v ní, místo čísla nebo řetězce, funkce</a:t>
            </a:r>
            <a:r>
              <a:rPr lang="cs-CZ" dirty="0" smtClean="0"/>
              <a:t>.</a:t>
            </a:r>
            <a:endParaRPr lang="cs-CZ" dirty="0"/>
          </a:p>
          <a:p>
            <a:r>
              <a:rPr lang="cs-CZ" dirty="0"/>
              <a:t>Za jméno funkce patří závorky, do nichž uzavřeme </a:t>
            </a:r>
            <a:r>
              <a:rPr lang="cs-CZ" b="1" dirty="0">
                <a:solidFill>
                  <a:srgbClr val="92D050"/>
                </a:solidFill>
              </a:rPr>
              <a:t>argument</a:t>
            </a:r>
            <a:r>
              <a:rPr lang="cs-CZ" dirty="0"/>
              <a:t> (neboli </a:t>
            </a:r>
            <a:r>
              <a:rPr lang="cs-CZ" dirty="0">
                <a:solidFill>
                  <a:srgbClr val="92D050"/>
                </a:solidFill>
              </a:rPr>
              <a:t>vstup</a:t>
            </a:r>
            <a:r>
              <a:rPr lang="cs-CZ" dirty="0"/>
              <a:t>) funkce. To je informace, se kterou bude naše funkce pracovat – třeba </a:t>
            </a:r>
            <a:r>
              <a:rPr lang="cs-CZ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sin() </a:t>
            </a:r>
            <a:r>
              <a:rPr lang="cs-CZ" dirty="0"/>
              <a:t>ze svého argumentu vypočítá sinus</a:t>
            </a:r>
            <a:r>
              <a:rPr lang="cs-CZ" dirty="0" smtClean="0"/>
              <a:t>.</a:t>
            </a:r>
            <a:endParaRPr lang="cs-CZ" dirty="0"/>
          </a:p>
          <a:p>
            <a:r>
              <a:rPr lang="cs-CZ" dirty="0"/>
              <a:t>Volání funkce je </a:t>
            </a:r>
            <a:r>
              <a:rPr lang="cs-CZ" b="1" dirty="0">
                <a:solidFill>
                  <a:srgbClr val="92D050"/>
                </a:solidFill>
              </a:rPr>
              <a:t>výraz</a:t>
            </a:r>
            <a:r>
              <a:rPr lang="cs-CZ" dirty="0"/>
              <a:t> a </a:t>
            </a:r>
            <a:r>
              <a:rPr lang="cs-CZ" b="1" dirty="0">
                <a:solidFill>
                  <a:srgbClr val="92D050"/>
                </a:solidFill>
              </a:rPr>
              <a:t>výsledná</a:t>
            </a:r>
            <a:r>
              <a:rPr lang="cs-CZ" dirty="0"/>
              <a:t>, neboli </a:t>
            </a:r>
            <a:r>
              <a:rPr lang="cs-CZ" b="1" dirty="0">
                <a:solidFill>
                  <a:srgbClr val="92D050"/>
                </a:solidFill>
              </a:rPr>
              <a:t>návratová</a:t>
            </a:r>
            <a:r>
              <a:rPr lang="cs-CZ" dirty="0"/>
              <a:t>, hodnota (angl. return </a:t>
            </a:r>
            <a:r>
              <a:rPr lang="cs-CZ" dirty="0" err="1"/>
              <a:t>value</a:t>
            </a:r>
            <a:r>
              <a:rPr lang="cs-CZ" dirty="0"/>
              <a:t>) se dá třeba přiřadit do proměnné.</a:t>
            </a:r>
          </a:p>
        </p:txBody>
      </p:sp>
    </p:spTree>
    <p:extLst>
      <p:ext uri="{BB962C8B-B14F-4D97-AF65-F5344CB8AC3E}">
        <p14:creationId xmlns:p14="http://schemas.microsoft.com/office/powerpoint/2010/main" val="306532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Volání funkcí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cs-CZ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sin(1)</a:t>
            </a:r>
          </a:p>
          <a:p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cs-CZ" dirty="0" smtClean="0"/>
              <a:t> – návratová hodnota</a:t>
            </a:r>
          </a:p>
          <a:p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cs-CZ" dirty="0" smtClean="0"/>
              <a:t> – jméno funkce</a:t>
            </a:r>
          </a:p>
          <a:p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cs-CZ" dirty="0" smtClean="0"/>
              <a:t> – argument</a:t>
            </a:r>
          </a:p>
          <a:p>
            <a:r>
              <a:rPr lang="cs-CZ" dirty="0" smtClean="0"/>
              <a:t>Příklady:</a:t>
            </a:r>
          </a:p>
          <a:p>
            <a:pPr lvl="1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a = sin(1) + cos(2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sin(1) &lt;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</a:p>
          <a:p>
            <a:pPr lvl="1"/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(sin(1))</a:t>
            </a:r>
          </a:p>
        </p:txBody>
      </p:sp>
    </p:spTree>
    <p:extLst>
      <p:ext uri="{BB962C8B-B14F-4D97-AF65-F5344CB8AC3E}">
        <p14:creationId xmlns:p14="http://schemas.microsoft.com/office/powerpoint/2010/main" val="361303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Funkce je potřeba volat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cs-CZ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cs-CZ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sin</a:t>
            </a: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(sin(1))</a:t>
            </a: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(sin)</a:t>
            </a: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(sin + 1)</a:t>
            </a:r>
          </a:p>
        </p:txBody>
      </p:sp>
      <p:sp>
        <p:nvSpPr>
          <p:cNvPr id="4" name="Násobení 3"/>
          <p:cNvSpPr/>
          <p:nvPr/>
        </p:nvSpPr>
        <p:spPr>
          <a:xfrm>
            <a:off x="4067944" y="2780928"/>
            <a:ext cx="648072" cy="50405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Násobení 4"/>
          <p:cNvSpPr/>
          <p:nvPr/>
        </p:nvSpPr>
        <p:spPr>
          <a:xfrm>
            <a:off x="4073557" y="3359125"/>
            <a:ext cx="648072" cy="50405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 5"/>
          <p:cNvSpPr/>
          <p:nvPr/>
        </p:nvSpPr>
        <p:spPr>
          <a:xfrm>
            <a:off x="4937124" y="2884874"/>
            <a:ext cx="3724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-in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sin&gt;</a:t>
            </a:r>
          </a:p>
        </p:txBody>
      </p:sp>
      <p:sp>
        <p:nvSpPr>
          <p:cNvPr id="7" name="Obdélník 6"/>
          <p:cNvSpPr/>
          <p:nvPr/>
        </p:nvSpPr>
        <p:spPr>
          <a:xfrm>
            <a:off x="4937124" y="341109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cs-CZ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Užitečné funkce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Třeba funkce </a:t>
            </a:r>
            <a:r>
              <a:rPr lang="cs-CZ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/>
              <a:t> normálně ukončí výpis novým řádkem, ale pomocí argumentu </a:t>
            </a:r>
            <a:r>
              <a:rPr lang="cs-CZ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cs-CZ" dirty="0"/>
              <a:t> se dá vypsat i něco jiného</a:t>
            </a:r>
            <a:r>
              <a:rPr lang="cs-CZ" dirty="0" smtClean="0"/>
              <a:t>.</a:t>
            </a:r>
          </a:p>
          <a:p>
            <a:r>
              <a:rPr lang="cs-CZ" dirty="0" smtClean="0"/>
              <a:t>Příklady</a:t>
            </a:r>
          </a:p>
          <a:p>
            <a:pPr marL="71755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print('1 + 2', end=' ')</a:t>
            </a:r>
          </a:p>
          <a:p>
            <a:pPr marL="71755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print('=', end=' ')</a:t>
            </a:r>
          </a:p>
          <a:p>
            <a:pPr marL="71755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print(1 + 2, end='!')</a:t>
            </a:r>
          </a:p>
          <a:p>
            <a:pPr marL="71755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80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E7A204C-C62F-49B4-A8BD-7BD08EA2FA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TS101674551</Template>
  <TotalTime>0</TotalTime>
  <Words>1171</Words>
  <Application>Microsoft Office PowerPoint</Application>
  <PresentationFormat>Předvádění na obrazovce (4:3)</PresentationFormat>
  <Paragraphs>171</Paragraphs>
  <Slides>26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Georgia</vt:lpstr>
      <vt:lpstr>Introducing PowerPoint 2010</vt:lpstr>
      <vt:lpstr>Cykly a funkce</vt:lpstr>
      <vt:lpstr>Funkce a matematika</vt:lpstr>
      <vt:lpstr>Matematika</vt:lpstr>
      <vt:lpstr>Výrazy</vt:lpstr>
      <vt:lpstr>Výrazy</vt:lpstr>
      <vt:lpstr>Volání funkcí</vt:lpstr>
      <vt:lpstr>Volání funkcí</vt:lpstr>
      <vt:lpstr>Funkce je potřeba volat</vt:lpstr>
      <vt:lpstr>Užitečné funkce</vt:lpstr>
      <vt:lpstr>Užitečné funkce</vt:lpstr>
      <vt:lpstr>Převádění typů</vt:lpstr>
      <vt:lpstr>Generování náhodných čísel a zaokrouhlování</vt:lpstr>
      <vt:lpstr>Generování náhodných čísel a zaokrouhlování</vt:lpstr>
      <vt:lpstr>Cykly</vt:lpstr>
      <vt:lpstr>Opakování – for</vt:lpstr>
      <vt:lpstr>Opakování – for</vt:lpstr>
      <vt:lpstr>Opakování – for</vt:lpstr>
      <vt:lpstr>Úkol - pyramida</vt:lpstr>
      <vt:lpstr>Úkol - pyramida</vt:lpstr>
      <vt:lpstr>Podmínka na začátku – while</vt:lpstr>
      <vt:lpstr>Podmínka na začátku – while</vt:lpstr>
      <vt:lpstr>Podmínka na začátku – while – break</vt:lpstr>
      <vt:lpstr>Úkoly</vt:lpstr>
      <vt:lpstr>Úkoly - moodle</vt:lpstr>
      <vt:lpstr>Úkoly</vt:lpstr>
      <vt:lpstr>Řešení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2015-05-05T15:26:09Z</dcterms:created>
  <dcterms:modified xsi:type="dcterms:W3CDTF">2019-03-13T13:49:47Z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TC016745519991</vt:lpwstr>
  </property>
</Properties>
</file>