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yl Světlá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883" autoAdjust="0"/>
  </p:normalViewPr>
  <p:slideViewPr>
    <p:cSldViewPr>
      <p:cViewPr varScale="1">
        <p:scale>
          <a:sx n="112" d="100"/>
          <a:sy n="112" d="100"/>
        </p:scale>
        <p:origin x="9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cs-CZ" sz="1200"/>
            </a:lvl1pPr>
          </a:lstStyle>
          <a:p>
            <a:fld id="{00F830A1-3891-4B82-A120-081866556DA0}" type="datetimeFigureOut">
              <a:pPr/>
              <a:t>20.03.2019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cs-CZ" sz="1200"/>
            </a:lvl1pPr>
          </a:lstStyle>
          <a:p>
            <a:fld id="{58CC9574-A819-4FE4-99A7-1E27AD09ADC2}" type="slidenum"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61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20.03.2019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cs-CZ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/>
              <a:t>Po kliknutí lze upravit styl předlohy podnadpisů.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cs-CZ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média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20.03.2019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cs-CZ"/>
            </a:lvl1pPr>
          </a:lstStyle>
          <a:p>
            <a:pPr eaLnBrk="1" latinLnBrk="0" hangingPunct="1"/>
            <a:r>
              <a:rPr lang="cs-CZ"/>
              <a:t>Kliknutím na ikonu přidáte multimédia.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cs-CZ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cs-CZ" sz="3200"/>
            </a:lvl1pPr>
            <a:lvl2pPr marL="457200" indent="0" eaLnBrk="1" latinLnBrk="0" hangingPunct="1">
              <a:buNone/>
              <a:defRPr kumimoji="0" lang="cs-CZ" sz="2800"/>
            </a:lvl2pPr>
            <a:lvl3pPr marL="914400" indent="0" eaLnBrk="1" latinLnBrk="0" hangingPunct="1">
              <a:buNone/>
              <a:defRPr kumimoji="0" lang="cs-CZ" sz="2400"/>
            </a:lvl3pPr>
            <a:lvl4pPr marL="1371600" indent="0" eaLnBrk="1" latinLnBrk="0" hangingPunct="1">
              <a:buNone/>
              <a:defRPr kumimoji="0" lang="cs-CZ" sz="2000"/>
            </a:lvl4pPr>
            <a:lvl5pPr marL="1828800" indent="0" eaLnBrk="1" latinLnBrk="0" hangingPunct="1">
              <a:buNone/>
              <a:defRPr kumimoji="0" lang="cs-CZ" sz="2000"/>
            </a:lvl5pPr>
            <a:lvl6pPr marL="2286000" indent="0" eaLnBrk="1" latinLnBrk="0" hangingPunct="1">
              <a:buNone/>
              <a:defRPr kumimoji="0" lang="cs-CZ" sz="2000"/>
            </a:lvl6pPr>
            <a:lvl7pPr marL="2743200" indent="0" eaLnBrk="1" latinLnBrk="0" hangingPunct="1">
              <a:buNone/>
              <a:defRPr kumimoji="0" lang="cs-CZ" sz="2000"/>
            </a:lvl7pPr>
            <a:lvl8pPr marL="3200400" indent="0" eaLnBrk="1" latinLnBrk="0" hangingPunct="1">
              <a:buNone/>
              <a:defRPr kumimoji="0" lang="cs-CZ" sz="2000"/>
            </a:lvl8pPr>
            <a:lvl9pPr marL="3657600" indent="0" eaLnBrk="1" latinLnBrk="0" hangingPunct="1">
              <a:buNone/>
              <a:defRPr kumimoji="0" lang="cs-CZ" sz="2000"/>
            </a:lvl9pPr>
          </a:lstStyle>
          <a:p>
            <a:pPr eaLnBrk="1" latinLnBrk="0" hangingPunct="1"/>
            <a:r>
              <a:rPr lang="cs-CZ"/>
              <a:t>Kliknutím na ikonu přidáte obrázek.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cs-CZ" sz="1400"/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20.03.2019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a svislý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20.03.2019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cs-CZ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    </a:t>
            </a:r>
            <a:r>
              <a:rPr kumimoji="0" lang="cs-CZ" sz="1800"/>
              <a:t>Po kliknutí lze upravit styl předlohy nadpisů.</a:t>
            </a:r>
            <a:endParaRPr kumimoji="0"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20.03.2019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cs-CZ" sz="3000" b="1" cap="all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cs-CZ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cs-CZ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cs-CZ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20.03.2019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20.03.2019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cs-CZ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20.03.2019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Pouze nadp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20.03.2019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cs-CZ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uze nadpis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20.03.2019</a:t>
            </a:fld>
            <a:endParaRPr kumimoji="0"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cs-CZ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Po kliknutí lze upravit styl předlohy nadpisů.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cs-CZ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cs-CZ" sz="2000" b="1"/>
            </a:lvl2pPr>
            <a:lvl3pPr marL="914400" indent="0" eaLnBrk="1" latinLnBrk="0" hangingPunct="1">
              <a:buNone/>
              <a:defRPr kumimoji="0" lang="cs-CZ" sz="1800" b="1"/>
            </a:lvl3pPr>
            <a:lvl4pPr marL="1371600" indent="0" eaLnBrk="1" latinLnBrk="0" hangingPunct="1">
              <a:buNone/>
              <a:defRPr kumimoji="0" lang="cs-CZ" sz="1600" b="1"/>
            </a:lvl4pPr>
            <a:lvl5pPr marL="1828800" indent="0" eaLnBrk="1" latinLnBrk="0" hangingPunct="1">
              <a:buNone/>
              <a:defRPr kumimoji="0" lang="cs-CZ" sz="1600" b="1"/>
            </a:lvl5pPr>
            <a:lvl6pPr marL="2286000" indent="0" eaLnBrk="1" latinLnBrk="0" hangingPunct="1">
              <a:buNone/>
              <a:defRPr kumimoji="0" lang="cs-CZ" sz="1600" b="1"/>
            </a:lvl6pPr>
            <a:lvl7pPr marL="2743200" indent="0" eaLnBrk="1" latinLnBrk="0" hangingPunct="1">
              <a:buNone/>
              <a:defRPr kumimoji="0" lang="cs-CZ" sz="1600" b="1"/>
            </a:lvl7pPr>
            <a:lvl8pPr marL="3200400" indent="0" eaLnBrk="1" latinLnBrk="0" hangingPunct="1">
              <a:buNone/>
              <a:defRPr kumimoji="0" lang="cs-CZ" sz="1600" b="1"/>
            </a:lvl8pPr>
            <a:lvl9pPr marL="3657600" indent="0" eaLnBrk="1" latinLnBrk="0" hangingPunct="1">
              <a:buNone/>
              <a:defRPr kumimoji="0" lang="cs-CZ" sz="1600" b="1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s textem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20.03.2019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cs-CZ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cs-CZ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 sz="1400"/>
              <a:t>Po kliknutí lze upravit styl předlohy podnadpisů.</a:t>
            </a:r>
            <a:endParaRPr kumimoji="0"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cs-CZ" sz="2000" b="1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bg1"/>
                </a:solidFill>
              </a:defRPr>
            </a:lvl1pPr>
            <a:lvl2pPr eaLnBrk="1" latinLnBrk="0" hangingPunct="1">
              <a:defRPr kumimoji="0" lang="cs-CZ" sz="2800">
                <a:solidFill>
                  <a:schemeClr val="bg1"/>
                </a:solidFill>
              </a:defRPr>
            </a:lvl2pPr>
            <a:lvl3pPr eaLnBrk="1" latinLnBrk="0" hangingPunct="1">
              <a:defRPr kumimoji="0" lang="cs-CZ" sz="2400">
                <a:solidFill>
                  <a:schemeClr val="bg1"/>
                </a:solidFill>
              </a:defRPr>
            </a:lvl3pPr>
            <a:lvl4pPr eaLnBrk="1" latinLnBrk="0" hangingPunct="1">
              <a:defRPr kumimoji="0" lang="cs-CZ" sz="2000">
                <a:solidFill>
                  <a:schemeClr val="bg1"/>
                </a:solidFill>
              </a:defRPr>
            </a:lvl4pPr>
            <a:lvl5pPr eaLnBrk="1" latinLnBrk="0" hangingPunct="1">
              <a:defRPr kumimoji="0" lang="cs-CZ" sz="2000">
                <a:solidFill>
                  <a:schemeClr val="bg1"/>
                </a:solidFill>
              </a:defRPr>
            </a:lvl5pPr>
            <a:lvl6pPr eaLnBrk="1" latinLnBrk="0" hangingPunct="1">
              <a:defRPr kumimoji="0" lang="cs-CZ" sz="2000"/>
            </a:lvl6pPr>
            <a:lvl7pPr eaLnBrk="1" latinLnBrk="0" hangingPunct="1">
              <a:defRPr kumimoji="0" lang="cs-CZ" sz="2000"/>
            </a:lvl7pPr>
            <a:lvl8pPr eaLnBrk="1" latinLnBrk="0" hangingPunct="1">
              <a:defRPr kumimoji="0" lang="cs-CZ" sz="2000"/>
            </a:lvl8pPr>
            <a:lvl9pPr eaLnBrk="1" latinLnBrk="0" hangingPunct="1">
              <a:defRPr kumimoji="0" lang="cs-CZ" sz="20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cs-CZ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20.03.2019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20.03.2019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cs-CZ"/>
              <a:t>Kliknutím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cs-CZ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cs-CZ"/>
      </a:defPPr>
      <a:lvl1pPr marL="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KIP/PYTHO - Python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Želví kreslení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44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Želví kreslení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Knihovna</a:t>
            </a:r>
          </a:p>
          <a:p>
            <a:pPr marL="0" indent="0" algn="ctr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*</a:t>
            </a:r>
          </a:p>
          <a:p>
            <a:r>
              <a:rPr lang="cs-CZ" dirty="0" smtClean="0"/>
              <a:t>Příkazy</a:t>
            </a:r>
          </a:p>
          <a:p>
            <a:pPr lvl="1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forward(x)</a:t>
            </a:r>
            <a:r>
              <a:rPr lang="cs-CZ" dirty="0" smtClean="0"/>
              <a:t> – x udává posun</a:t>
            </a:r>
          </a:p>
          <a:p>
            <a:pPr lvl="1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(x),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cs-CZ" dirty="0" smtClean="0"/>
              <a:t>– x udává ve stupních otočení</a:t>
            </a:r>
          </a:p>
          <a:p>
            <a:pPr lvl="1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turtle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“)</a:t>
            </a:r>
            <a:r>
              <a:rPr lang="cs-CZ" dirty="0" smtClean="0"/>
              <a:t> – místo šipky bude želva</a:t>
            </a:r>
          </a:p>
          <a:p>
            <a:pPr lvl="1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exitonclick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861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Importování knihovny – čtverec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turtle</a:t>
            </a:r>
            <a:r>
              <a:rPr lang="cs-C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0" indent="0">
              <a:buNone/>
            </a:pPr>
            <a:endParaRPr lang="cs-C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forward(100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cs-CZ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cs-CZ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(90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cs-CZ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forward(100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cs-CZ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cs-CZ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(90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cs-CZ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forward(100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cs-CZ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cs-CZ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(90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cs-CZ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forward(100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cs-CZ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exitonclick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cs-CZ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turtle</a:t>
            </a:r>
            <a:endParaRPr lang="cs-CZ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cs-C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marL="0" indent="0">
              <a:buNone/>
            </a:pPr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turtle.left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(90)</a:t>
            </a:r>
          </a:p>
          <a:p>
            <a:pPr marL="0" indent="0">
              <a:buNone/>
            </a:pPr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marL="0" indent="0">
              <a:buNone/>
            </a:pPr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turtle.left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(90)</a:t>
            </a:r>
          </a:p>
          <a:p>
            <a:pPr marL="0" indent="0">
              <a:buNone/>
            </a:pPr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marL="0" indent="0">
              <a:buNone/>
            </a:pPr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turtle.left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(90)</a:t>
            </a:r>
          </a:p>
          <a:p>
            <a:pPr marL="0" indent="0">
              <a:buNone/>
            </a:pPr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marL="0" indent="0">
              <a:buNone/>
            </a:pPr>
            <a:endParaRPr lang="cs-CZ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exitonclick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686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Práce se šipkou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457200" y="2067549"/>
            <a:ext cx="8229600" cy="4058614"/>
          </a:xfrm>
        </p:spPr>
        <p:txBody>
          <a:bodyPr/>
          <a:lstStyle/>
          <a:p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penup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cs-CZ" dirty="0" smtClean="0"/>
              <a:t> – při pohybu nekresli</a:t>
            </a:r>
          </a:p>
          <a:p>
            <a:pPr lvl="1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up()</a:t>
            </a:r>
          </a:p>
          <a:p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pendown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cs-CZ" dirty="0" smtClean="0"/>
              <a:t> – při pohybu kresli</a:t>
            </a:r>
          </a:p>
          <a:p>
            <a:pPr lvl="1"/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dirty="0" smtClean="0"/>
          </a:p>
          <a:p>
            <a:r>
              <a:rPr lang="cs-CZ" dirty="0" smtClean="0"/>
              <a:t>Vašim úkolem je nakreslit obrázek, viz výše.</a:t>
            </a:r>
            <a:endParaRPr lang="cs-CZ" dirty="0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32850"/>
            <a:ext cx="6786727" cy="93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Vytvořte čtverec, který opakujte s posunutím o 20 °. Opakujte kolem celé osy z.</a:t>
            </a:r>
          </a:p>
          <a:p>
            <a:r>
              <a:rPr lang="cs-CZ" dirty="0" smtClean="0"/>
              <a:t>Využijte cykly.</a:t>
            </a: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 rotWithShape="1">
          <a:blip r:embed="rId2"/>
          <a:srcRect l="40514" t="32201" r="34824" b="43649"/>
          <a:stretch/>
        </p:blipFill>
        <p:spPr>
          <a:xfrm>
            <a:off x="3353865" y="3789040"/>
            <a:ext cx="2436270" cy="20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5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Barvení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cs-CZ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first_color</a:t>
            </a:r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“, “</a:t>
            </a:r>
            <a:r>
              <a:rPr lang="cs-CZ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second_color</a:t>
            </a:r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“)</a:t>
            </a:r>
          </a:p>
          <a:p>
            <a:pPr lvl="1"/>
            <a:r>
              <a:rPr lang="cs-CZ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first_color</a:t>
            </a:r>
            <a:r>
              <a:rPr lang="cs-C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smtClean="0">
                <a:latin typeface="+mj-lt"/>
                <a:cs typeface="Courier New" panose="02070309020205020404" pitchFamily="49" charset="0"/>
              </a:rPr>
              <a:t>– barva propiska,</a:t>
            </a:r>
          </a:p>
          <a:p>
            <a:pPr lvl="1"/>
            <a:r>
              <a:rPr lang="cs-CZ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second_color</a:t>
            </a:r>
            <a:r>
              <a:rPr lang="cs-C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smtClean="0">
                <a:latin typeface="+mj-lt"/>
                <a:cs typeface="Courier New" panose="02070309020205020404" pitchFamily="49" charset="0"/>
              </a:rPr>
              <a:t>– barva výplně,</a:t>
            </a:r>
          </a:p>
          <a:p>
            <a:pPr lvl="1"/>
            <a:r>
              <a:rPr lang="cs-CZ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colorstring</a:t>
            </a:r>
            <a:r>
              <a:rPr lang="cs-C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(r, g, b).</a:t>
            </a:r>
          </a:p>
          <a:p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begin_fill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cs-CZ" dirty="0" smtClean="0">
                <a:cs typeface="Courier New" panose="02070309020205020404" pitchFamily="49" charset="0"/>
              </a:rPr>
              <a:t>- od tohoto místa začne vybarvení,</a:t>
            </a:r>
          </a:p>
          <a:p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bnd_fill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cs-CZ" dirty="0" smtClean="0">
                <a:cs typeface="Courier New" panose="02070309020205020404" pitchFamily="49" charset="0"/>
              </a:rPr>
              <a:t>– do tohoto místa bude vybarvení.</a:t>
            </a:r>
            <a:endParaRPr lang="cs-CZ" dirty="0"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43808" y="1279607"/>
            <a:ext cx="4752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dirty="0"/>
              <a:t>pencolor()  </a:t>
            </a:r>
            <a:r>
              <a:rPr lang="cs-CZ" altLang="cs-CZ" dirty="0" smtClean="0"/>
              <a:t>                                          fillcolor</a:t>
            </a:r>
            <a:r>
              <a:rPr lang="cs-CZ" altLang="cs-CZ" dirty="0"/>
              <a:t>() </a:t>
            </a:r>
            <a:r>
              <a:rPr lang="cs-CZ" altLang="cs-CZ" dirty="0" smtClean="0"/>
              <a:t> </a:t>
            </a:r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2583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Předešlý úkol upravte tak, abyste každý čtverec vybarvili libovolnou barvou.</a:t>
            </a:r>
          </a:p>
          <a:p>
            <a:endParaRPr lang="cs-CZ" dirty="0"/>
          </a:p>
          <a:p>
            <a:r>
              <a:rPr lang="cs-CZ" dirty="0" smtClean="0"/>
              <a:t>Upravte předešlý kód tak, aby se vybarvil pouze ob čtverec.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4238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1196751"/>
            <a:ext cx="5477923" cy="485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- </a:t>
            </a:r>
            <a:r>
              <a:rPr lang="cs-CZ" dirty="0" err="1" smtClean="0"/>
              <a:t>moodle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Vašim úkol je nakreslit libovolná fraktál.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1760" y="2564904"/>
            <a:ext cx="324036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5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E7A204C-C62F-49B4-A8BD-7BD08EA2FA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TS101674551</Template>
  <TotalTime>0</TotalTime>
  <Words>218</Words>
  <Application>Microsoft Office PowerPoint</Application>
  <PresentationFormat>Předvádění na obrazovce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Georgia</vt:lpstr>
      <vt:lpstr>Introducing PowerPoint 2010</vt:lpstr>
      <vt:lpstr>Želví kreslení</vt:lpstr>
      <vt:lpstr>Želví kreslení</vt:lpstr>
      <vt:lpstr>Importování knihovny – čtverec</vt:lpstr>
      <vt:lpstr>Práce se šipkou</vt:lpstr>
      <vt:lpstr>Úkol</vt:lpstr>
      <vt:lpstr>Barvení</vt:lpstr>
      <vt:lpstr>Úkol</vt:lpstr>
      <vt:lpstr>Úkol</vt:lpstr>
      <vt:lpstr>Úkol - moodle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2015-05-05T15:26:09Z</dcterms:created>
  <dcterms:modified xsi:type="dcterms:W3CDTF">2019-03-20T12:54:14Z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