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5"/>
  </p:notesMasterIdLst>
  <p:sldIdLst>
    <p:sldId id="25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4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Styl Světlá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Světlý styl 2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3883" autoAdjust="0"/>
  </p:normalViewPr>
  <p:slideViewPr>
    <p:cSldViewPr>
      <p:cViewPr varScale="1">
        <p:scale>
          <a:sx n="112" d="100"/>
          <a:sy n="112" d="100"/>
        </p:scale>
        <p:origin x="9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cs-CZ"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cs-CZ" sz="1200"/>
            </a:lvl1pPr>
          </a:lstStyle>
          <a:p>
            <a:fld id="{00F830A1-3891-4B82-A120-081866556DA0}" type="datetimeFigureOut">
              <a:pPr/>
              <a:t>27.03.2019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cs-CZ"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cs-CZ" sz="1200"/>
            </a:lvl1pPr>
          </a:lstStyle>
          <a:p>
            <a:fld id="{58CC9574-A819-4FE4-99A7-1E27AD09ADC2}" type="slidenum"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5610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27.03.2019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cs-CZ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cs-CZ"/>
              <a:t>Po kliknutí lze upravit styl předlohy podnadpisů.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 eaLnBrk="1" latinLnBrk="0" hangingPunct="1">
              <a:defRPr kumimoji="0" lang="cs-CZ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eaLnBrk="1" latinLnBrk="0" hangingPunct="1"/>
            <a:r>
              <a:rPr lang="cs-CZ"/>
              <a:t>Kliknutím lze upravit styl.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média s titulke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27.03.2019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cs-CZ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 eaLnBrk="1" latinLnBrk="0" hangingPunct="1">
              <a:buNone/>
              <a:defRPr kumimoji="0" lang="cs-CZ"/>
            </a:lvl1pPr>
          </a:lstStyle>
          <a:p>
            <a:pPr eaLnBrk="1" latinLnBrk="0" hangingPunct="1"/>
            <a:r>
              <a:rPr lang="cs-CZ"/>
              <a:t>Kliknutím na ikonu přidáte multimédia.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cs-CZ" sz="2400">
                <a:solidFill>
                  <a:schemeClr val="bg1"/>
                </a:solidFill>
              </a:defRPr>
            </a:lvl1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cs-CZ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cs-CZ" sz="3200"/>
            </a:lvl1pPr>
            <a:lvl2pPr marL="457200" indent="0" eaLnBrk="1" latinLnBrk="0" hangingPunct="1">
              <a:buNone/>
              <a:defRPr kumimoji="0" lang="cs-CZ" sz="2800"/>
            </a:lvl2pPr>
            <a:lvl3pPr marL="914400" indent="0" eaLnBrk="1" latinLnBrk="0" hangingPunct="1">
              <a:buNone/>
              <a:defRPr kumimoji="0" lang="cs-CZ" sz="2400"/>
            </a:lvl3pPr>
            <a:lvl4pPr marL="1371600" indent="0" eaLnBrk="1" latinLnBrk="0" hangingPunct="1">
              <a:buNone/>
              <a:defRPr kumimoji="0" lang="cs-CZ" sz="2000"/>
            </a:lvl4pPr>
            <a:lvl5pPr marL="1828800" indent="0" eaLnBrk="1" latinLnBrk="0" hangingPunct="1">
              <a:buNone/>
              <a:defRPr kumimoji="0" lang="cs-CZ" sz="2000"/>
            </a:lvl5pPr>
            <a:lvl6pPr marL="2286000" indent="0" eaLnBrk="1" latinLnBrk="0" hangingPunct="1">
              <a:buNone/>
              <a:defRPr kumimoji="0" lang="cs-CZ" sz="2000"/>
            </a:lvl6pPr>
            <a:lvl7pPr marL="2743200" indent="0" eaLnBrk="1" latinLnBrk="0" hangingPunct="1">
              <a:buNone/>
              <a:defRPr kumimoji="0" lang="cs-CZ" sz="2000"/>
            </a:lvl7pPr>
            <a:lvl8pPr marL="3200400" indent="0" eaLnBrk="1" latinLnBrk="0" hangingPunct="1">
              <a:buNone/>
              <a:defRPr kumimoji="0" lang="cs-CZ" sz="2000"/>
            </a:lvl8pPr>
            <a:lvl9pPr marL="3657600" indent="0" eaLnBrk="1" latinLnBrk="0" hangingPunct="1">
              <a:buNone/>
              <a:defRPr kumimoji="0" lang="cs-CZ" sz="2000"/>
            </a:lvl9pPr>
          </a:lstStyle>
          <a:p>
            <a:pPr eaLnBrk="1" latinLnBrk="0" hangingPunct="1"/>
            <a:r>
              <a:rPr lang="cs-CZ"/>
              <a:t>Kliknutím na ikonu přidáte obrázek.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cs-CZ" sz="1400"/>
            </a:lvl1pPr>
            <a:lvl2pPr marL="457200" indent="0" eaLnBrk="1" latinLnBrk="0" hangingPunct="1">
              <a:buNone/>
              <a:defRPr kumimoji="0" lang="cs-CZ" sz="1200"/>
            </a:lvl2pPr>
            <a:lvl3pPr marL="914400" indent="0" eaLnBrk="1" latinLnBrk="0" hangingPunct="1">
              <a:buNone/>
              <a:defRPr kumimoji="0" lang="cs-CZ" sz="1000"/>
            </a:lvl3pPr>
            <a:lvl4pPr marL="1371600" indent="0" eaLnBrk="1" latinLnBrk="0" hangingPunct="1">
              <a:buNone/>
              <a:defRPr kumimoji="0" lang="cs-CZ" sz="900"/>
            </a:lvl4pPr>
            <a:lvl5pPr marL="1828800" indent="0" eaLnBrk="1" latinLnBrk="0" hangingPunct="1">
              <a:buNone/>
              <a:defRPr kumimoji="0" lang="cs-CZ" sz="900"/>
            </a:lvl5pPr>
            <a:lvl6pPr marL="2286000" indent="0" eaLnBrk="1" latinLnBrk="0" hangingPunct="1">
              <a:buNone/>
              <a:defRPr kumimoji="0" lang="cs-CZ" sz="900"/>
            </a:lvl6pPr>
            <a:lvl7pPr marL="2743200" indent="0" eaLnBrk="1" latinLnBrk="0" hangingPunct="1">
              <a:buNone/>
              <a:defRPr kumimoji="0" lang="cs-CZ" sz="900"/>
            </a:lvl7pPr>
            <a:lvl8pPr marL="3200400" indent="0" eaLnBrk="1" latinLnBrk="0" hangingPunct="1">
              <a:buNone/>
              <a:defRPr kumimoji="0" lang="cs-CZ" sz="900"/>
            </a:lvl8pPr>
            <a:lvl9pPr marL="3657600" indent="0" eaLnBrk="1" latinLnBrk="0" hangingPunct="1">
              <a:buNone/>
              <a:defRPr kumimoji="0" lang="cs-CZ" sz="9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27.03.2019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dpis a svislý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27.03.2019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 eaLnBrk="1" latinLnBrk="0" hangingPunct="1">
              <a:defRPr kumimoji="0" lang="cs-CZ"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cs-CZ"/>
              <a:t>    </a:t>
            </a:r>
            <a:r>
              <a:rPr kumimoji="0" lang="cs-CZ" sz="1800"/>
              <a:t>Po kliknutí lze upravit styl předlohy nadpisů.</a:t>
            </a:r>
            <a:endParaRPr kumimoji="0"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27.03.2019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 eaLnBrk="1" latinLnBrk="0" hangingPunct="1">
              <a:defRPr kumimoji="0" lang="cs-CZ" sz="3000" b="1" cap="all"/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cs-CZ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cs-CZ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cs-CZ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cs-CZ"/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cs-CZ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cs-CZ"/>
              <a:t>      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Nadpis a obsah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cs-CZ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27.03.2019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: zvýraznění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27.03.2019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cs-CZ" sz="280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lang="cs-CZ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cs-CZ" sz="1800"/>
            </a:lvl6pPr>
            <a:lvl7pPr eaLnBrk="1" latinLnBrk="0" hangingPunct="1">
              <a:defRPr kumimoji="0" lang="cs-CZ" sz="1800"/>
            </a:lvl7pPr>
            <a:lvl8pPr eaLnBrk="1" latinLnBrk="0" hangingPunct="1">
              <a:defRPr kumimoji="0" lang="cs-CZ" sz="1800"/>
            </a:lvl8pPr>
            <a:lvl9pPr eaLnBrk="1" latinLnBrk="0" hangingPunct="1">
              <a:defRPr kumimoji="0" lang="cs-CZ" sz="18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lang="cs-CZ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cs-CZ" sz="1800"/>
            </a:lvl6pPr>
            <a:lvl7pPr eaLnBrk="1" latinLnBrk="0" hangingPunct="1">
              <a:defRPr kumimoji="0" lang="cs-CZ" sz="1800"/>
            </a:lvl7pPr>
            <a:lvl8pPr eaLnBrk="1" latinLnBrk="0" hangingPunct="1">
              <a:defRPr kumimoji="0" lang="cs-CZ" sz="1800"/>
            </a:lvl8pPr>
            <a:lvl9pPr eaLnBrk="1" latinLnBrk="0" hangingPunct="1">
              <a:defRPr kumimoji="0" lang="cs-CZ" sz="18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27.03.2019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Pouze nadp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27.03.2019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cs-CZ"/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uze nadpis: zvýraznění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27.03.2019</a:t>
            </a:fld>
            <a:endParaRPr kumimoji="0"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cs-CZ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cs-CZ"/>
              <a:t>Po kliknutí lze upravit styl předlohy nadpisů.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cs-CZ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cs-CZ" sz="2000" b="1"/>
            </a:lvl2pPr>
            <a:lvl3pPr marL="914400" indent="0" eaLnBrk="1" latinLnBrk="0" hangingPunct="1">
              <a:buNone/>
              <a:defRPr kumimoji="0" lang="cs-CZ" sz="1800" b="1"/>
            </a:lvl3pPr>
            <a:lvl4pPr marL="1371600" indent="0" eaLnBrk="1" latinLnBrk="0" hangingPunct="1">
              <a:buNone/>
              <a:defRPr kumimoji="0" lang="cs-CZ" sz="1600" b="1"/>
            </a:lvl4pPr>
            <a:lvl5pPr marL="1828800" indent="0" eaLnBrk="1" latinLnBrk="0" hangingPunct="1">
              <a:buNone/>
              <a:defRPr kumimoji="0" lang="cs-CZ" sz="1600" b="1"/>
            </a:lvl5pPr>
            <a:lvl6pPr marL="2286000" indent="0" eaLnBrk="1" latinLnBrk="0" hangingPunct="1">
              <a:buNone/>
              <a:defRPr kumimoji="0" lang="cs-CZ" sz="1600" b="1"/>
            </a:lvl6pPr>
            <a:lvl7pPr marL="2743200" indent="0" eaLnBrk="1" latinLnBrk="0" hangingPunct="1">
              <a:buNone/>
              <a:defRPr kumimoji="0" lang="cs-CZ" sz="1600" b="1"/>
            </a:lvl7pPr>
            <a:lvl8pPr marL="3200400" indent="0" eaLnBrk="1" latinLnBrk="0" hangingPunct="1">
              <a:buNone/>
              <a:defRPr kumimoji="0" lang="cs-CZ" sz="1600" b="1"/>
            </a:lvl8pPr>
            <a:lvl9pPr marL="3657600" indent="0" eaLnBrk="1" latinLnBrk="0" hangingPunct="1">
              <a:buNone/>
              <a:defRPr kumimoji="0" lang="cs-CZ" sz="1600" b="1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dpis s textem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27.03.2019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cs-CZ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cs-CZ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cs-CZ" sz="1400"/>
              <a:t>Po kliknutí lze upravit styl předlohy podnadpisů.</a:t>
            </a:r>
            <a:endParaRPr kumimoji="0" lang="cs-C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 eaLnBrk="1" latinLnBrk="0" hangingPunct="1">
              <a:defRPr kumimoji="0" lang="cs-CZ" sz="2000" b="1"/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 eaLnBrk="1" latinLnBrk="0" hangingPunct="1">
              <a:defRPr kumimoji="0" lang="cs-CZ" sz="2800">
                <a:solidFill>
                  <a:schemeClr val="bg1"/>
                </a:solidFill>
              </a:defRPr>
            </a:lvl1pPr>
            <a:lvl2pPr eaLnBrk="1" latinLnBrk="0" hangingPunct="1">
              <a:defRPr kumimoji="0" lang="cs-CZ" sz="2800">
                <a:solidFill>
                  <a:schemeClr val="bg1"/>
                </a:solidFill>
              </a:defRPr>
            </a:lvl2pPr>
            <a:lvl3pPr eaLnBrk="1" latinLnBrk="0" hangingPunct="1">
              <a:defRPr kumimoji="0" lang="cs-CZ" sz="2400">
                <a:solidFill>
                  <a:schemeClr val="bg1"/>
                </a:solidFill>
              </a:defRPr>
            </a:lvl3pPr>
            <a:lvl4pPr eaLnBrk="1" latinLnBrk="0" hangingPunct="1">
              <a:defRPr kumimoji="0" lang="cs-CZ" sz="2000">
                <a:solidFill>
                  <a:schemeClr val="bg1"/>
                </a:solidFill>
              </a:defRPr>
            </a:lvl4pPr>
            <a:lvl5pPr eaLnBrk="1" latinLnBrk="0" hangingPunct="1">
              <a:defRPr kumimoji="0" lang="cs-CZ" sz="2000">
                <a:solidFill>
                  <a:schemeClr val="bg1"/>
                </a:solidFill>
              </a:defRPr>
            </a:lvl5pPr>
            <a:lvl6pPr eaLnBrk="1" latinLnBrk="0" hangingPunct="1">
              <a:defRPr kumimoji="0" lang="cs-CZ" sz="2000"/>
            </a:lvl6pPr>
            <a:lvl7pPr eaLnBrk="1" latinLnBrk="0" hangingPunct="1">
              <a:defRPr kumimoji="0" lang="cs-CZ" sz="2000"/>
            </a:lvl7pPr>
            <a:lvl8pPr eaLnBrk="1" latinLnBrk="0" hangingPunct="1">
              <a:defRPr kumimoji="0" lang="cs-CZ" sz="2000"/>
            </a:lvl8pPr>
            <a:lvl9pPr eaLnBrk="1" latinLnBrk="0" hangingPunct="1">
              <a:defRPr kumimoji="0" lang="cs-CZ" sz="20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 eaLnBrk="1" latinLnBrk="0" hangingPunct="1">
              <a:buNone/>
              <a:defRPr kumimoji="0" lang="cs-CZ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cs-CZ" sz="1200"/>
            </a:lvl2pPr>
            <a:lvl3pPr marL="914400" indent="0" eaLnBrk="1" latinLnBrk="0" hangingPunct="1">
              <a:buNone/>
              <a:defRPr kumimoji="0" lang="cs-CZ" sz="1000"/>
            </a:lvl3pPr>
            <a:lvl4pPr marL="1371600" indent="0" eaLnBrk="1" latinLnBrk="0" hangingPunct="1">
              <a:buNone/>
              <a:defRPr kumimoji="0" lang="cs-CZ" sz="900"/>
            </a:lvl4pPr>
            <a:lvl5pPr marL="1828800" indent="0" eaLnBrk="1" latinLnBrk="0" hangingPunct="1">
              <a:buNone/>
              <a:defRPr kumimoji="0" lang="cs-CZ" sz="900"/>
            </a:lvl5pPr>
            <a:lvl6pPr marL="2286000" indent="0" eaLnBrk="1" latinLnBrk="0" hangingPunct="1">
              <a:buNone/>
              <a:defRPr kumimoji="0" lang="cs-CZ" sz="900"/>
            </a:lvl6pPr>
            <a:lvl7pPr marL="2743200" indent="0" eaLnBrk="1" latinLnBrk="0" hangingPunct="1">
              <a:buNone/>
              <a:defRPr kumimoji="0" lang="cs-CZ" sz="900"/>
            </a:lvl7pPr>
            <a:lvl8pPr marL="3200400" indent="0" eaLnBrk="1" latinLnBrk="0" hangingPunct="1">
              <a:buNone/>
              <a:defRPr kumimoji="0" lang="cs-CZ" sz="900"/>
            </a:lvl8pPr>
            <a:lvl9pPr marL="3657600" indent="0" eaLnBrk="1" latinLnBrk="0" hangingPunct="1">
              <a:buNone/>
              <a:defRPr kumimoji="0" lang="cs-CZ" sz="9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27.03.2019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cs-CZ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27.03.2019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cs-CZ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cs-CZ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cs-CZ"/>
              <a:t>Kliknutím lze upravit styly předlohy textu.</a:t>
            </a:r>
          </a:p>
          <a:p>
            <a:pPr lvl="1" eaLnBrk="1" latinLnBrk="0" hangingPunct="1"/>
            <a:r>
              <a:rPr kumimoji="0" lang="cs-CZ"/>
              <a:t>Druhá úroveň</a:t>
            </a:r>
          </a:p>
          <a:p>
            <a:pPr lvl="2" eaLnBrk="1" latinLnBrk="0" hangingPunct="1"/>
            <a:r>
              <a:rPr kumimoji="0" lang="cs-CZ"/>
              <a:t>Třetí úroveň</a:t>
            </a:r>
          </a:p>
          <a:p>
            <a:pPr lvl="3" eaLnBrk="1" latinLnBrk="0" hangingPunct="1"/>
            <a:r>
              <a:rPr kumimoji="0" lang="cs-CZ"/>
              <a:t>Čtvrtá úroveň</a:t>
            </a:r>
          </a:p>
          <a:p>
            <a:pPr lvl="4" eaLnBrk="1" latinLnBrk="0" hangingPunct="1"/>
            <a:r>
              <a:rPr kumimoji="0" lang="cs-CZ"/>
              <a:t>Pátá úroveň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kumimoji="0" lang="cs-CZ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cs-CZ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cs-CZ"/>
      </a:defPPr>
      <a:lvl1pPr marL="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/>
              <a:t>KIP/PYTHO - Python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Vlastní funkce a řetězce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8445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Napište funkci, která vypočte n-tou mocninu čísla x.</a:t>
            </a:r>
          </a:p>
          <a:p>
            <a:pPr lvl="1"/>
            <a:r>
              <a:rPr lang="cs-CZ" dirty="0" smtClean="0"/>
              <a:t>Pozor na záporné čísla.</a:t>
            </a:r>
          </a:p>
          <a:p>
            <a:pPr lvl="1"/>
            <a:endParaRPr lang="cs-CZ" dirty="0" smtClean="0"/>
          </a:p>
          <a:p>
            <a:r>
              <a:rPr lang="cs-CZ" dirty="0" smtClean="0"/>
              <a:t>Odevzdání na LMS </a:t>
            </a:r>
            <a:r>
              <a:rPr lang="cs-CZ" dirty="0" err="1" smtClean="0"/>
              <a:t>moodle</a:t>
            </a:r>
            <a:endParaRPr lang="cs-CZ" dirty="0"/>
          </a:p>
          <a:p>
            <a:pPr lvl="1"/>
            <a:r>
              <a:rPr lang="cs-CZ" dirty="0" smtClean="0"/>
              <a:t>Vytvořte </a:t>
            </a:r>
            <a:r>
              <a:rPr lang="cs-CZ" dirty="0"/>
              <a:t>funkci pro výpočet faktoriálu </a:t>
            </a:r>
            <a:r>
              <a:rPr lang="cs-CZ" dirty="0" smtClean="0"/>
              <a:t>nejprve </a:t>
            </a:r>
            <a:r>
              <a:rPr lang="cs-CZ" dirty="0"/>
              <a:t>pomocí cyklu a pak i pomocí rekurze</a:t>
            </a:r>
            <a:r>
              <a:rPr lang="cs-CZ" dirty="0" smtClean="0"/>
              <a:t>.</a:t>
            </a:r>
          </a:p>
          <a:p>
            <a:r>
              <a:rPr lang="cs-CZ" dirty="0" smtClean="0"/>
              <a:t>Výpočet n-</a:t>
            </a:r>
            <a:r>
              <a:rPr lang="cs-CZ" dirty="0" err="1" smtClean="0"/>
              <a:t>tého</a:t>
            </a:r>
            <a:r>
              <a:rPr lang="cs-CZ" dirty="0" smtClean="0"/>
              <a:t> členu </a:t>
            </a:r>
            <a:r>
              <a:rPr lang="cs-CZ" dirty="0" err="1" smtClean="0"/>
              <a:t>Finonacciho</a:t>
            </a:r>
            <a:r>
              <a:rPr lang="cs-CZ" dirty="0" smtClean="0"/>
              <a:t> řady, která je </a:t>
            </a:r>
            <a:r>
              <a:rPr lang="cs-CZ" smtClean="0"/>
              <a:t>dána předpisem:</a:t>
            </a:r>
            <a:endParaRPr lang="cs-CZ" dirty="0" smtClean="0"/>
          </a:p>
          <a:p>
            <a:pPr lvl="1"/>
            <a:r>
              <a:rPr lang="cs-CZ" dirty="0" err="1" smtClean="0"/>
              <a:t>fibo</a:t>
            </a:r>
            <a:r>
              <a:rPr lang="cs-CZ" dirty="0" smtClean="0"/>
              <a:t>(0)=1, </a:t>
            </a:r>
            <a:r>
              <a:rPr lang="cs-CZ" dirty="0" err="1" smtClean="0"/>
              <a:t>fibo</a:t>
            </a:r>
            <a:r>
              <a:rPr lang="cs-CZ" dirty="0" smtClean="0"/>
              <a:t>(1)=1, </a:t>
            </a:r>
            <a:r>
              <a:rPr lang="cs-CZ" dirty="0" err="1" smtClean="0"/>
              <a:t>fibo</a:t>
            </a:r>
            <a:r>
              <a:rPr lang="cs-CZ" dirty="0" smtClean="0"/>
              <a:t>(n)=</a:t>
            </a:r>
            <a:r>
              <a:rPr lang="cs-CZ" dirty="0" err="1" smtClean="0"/>
              <a:t>fibo</a:t>
            </a:r>
            <a:r>
              <a:rPr lang="cs-CZ" dirty="0" smtClean="0"/>
              <a:t>(n-1) + </a:t>
            </a:r>
            <a:r>
              <a:rPr lang="cs-CZ" dirty="0" err="1" smtClean="0"/>
              <a:t>figo</a:t>
            </a:r>
            <a:r>
              <a:rPr lang="cs-CZ" dirty="0" smtClean="0"/>
              <a:t>(n-2)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2668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Řetězce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KIP/PYTHO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796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Řetězce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Zápis řetězce</a:t>
            </a:r>
          </a:p>
          <a:p>
            <a:pPr lvl="1"/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'tohle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je řetězec'</a:t>
            </a:r>
          </a:p>
          <a:p>
            <a:pPr lvl="1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"tohle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taky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endParaRPr lang="cs-CZ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cs-CZ" dirty="0"/>
          </a:p>
          <a:p>
            <a:r>
              <a:rPr lang="cs-CZ" dirty="0" smtClean="0"/>
              <a:t>Speciální znaky</a:t>
            </a:r>
          </a:p>
          <a:p>
            <a:pPr lvl="1"/>
            <a:r>
              <a:rPr lang="cs-CZ" dirty="0" smtClean="0"/>
              <a:t>\n – nový řádek</a:t>
            </a:r>
          </a:p>
          <a:p>
            <a:pPr lvl="1"/>
            <a:r>
              <a:rPr lang="cs-CZ" dirty="0" smtClean="0"/>
              <a:t>\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cs-CZ" dirty="0"/>
              <a:t>\</a:t>
            </a:r>
            <a:r>
              <a:rPr lang="cs-CZ" dirty="0"/>
              <a:t>'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smtClean="0">
                <a:cs typeface="Courier New" panose="02070309020205020404" pitchFamily="49" charset="0"/>
              </a:rPr>
              <a:t>– tisk apostrofu</a:t>
            </a:r>
          </a:p>
          <a:p>
            <a:pPr lvl="1"/>
            <a:r>
              <a:rPr lang="cs-CZ" dirty="0" smtClean="0">
                <a:cs typeface="Courier New" panose="02070309020205020404" pitchFamily="49" charset="0"/>
              </a:rPr>
              <a:t>\\ </a:t>
            </a:r>
            <a:r>
              <a:rPr lang="cs-CZ" dirty="0">
                <a:cs typeface="Courier New" panose="02070309020205020404" pitchFamily="49" charset="0"/>
              </a:rPr>
              <a:t>–</a:t>
            </a:r>
            <a:r>
              <a:rPr lang="cs-CZ" dirty="0" smtClean="0">
                <a:cs typeface="Courier New" panose="02070309020205020404" pitchFamily="49" charset="0"/>
              </a:rPr>
              <a:t> tisk zpětného lomítka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0652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Další speciální znaky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62050" indent="-1162050">
              <a:buNone/>
            </a:pP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('--\N{LATIN SMALL LETTER L WITH STROKE}--')</a:t>
            </a:r>
          </a:p>
          <a:p>
            <a:pPr marL="0" indent="0">
              <a:buNone/>
            </a:pP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('--\N{SECTION SIGN}--')</a:t>
            </a:r>
          </a:p>
          <a:p>
            <a:pPr marL="0" indent="0">
              <a:buNone/>
            </a:pP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('--\N{PER MILLE SIGN}--')</a:t>
            </a:r>
          </a:p>
          <a:p>
            <a:pPr marL="0" indent="0">
              <a:buNone/>
            </a:pP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('--\N{BLACK STAR}--')</a:t>
            </a:r>
          </a:p>
          <a:p>
            <a:pPr marL="0" indent="0">
              <a:buNone/>
            </a:pP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('--\N{SNOWMAN}--')</a:t>
            </a:r>
          </a:p>
          <a:p>
            <a:pPr marL="0" indent="0">
              <a:buNone/>
            </a:pP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('--\N{KATAKANA LETTER TU}--')</a:t>
            </a:r>
          </a:p>
        </p:txBody>
      </p:sp>
    </p:spTree>
    <p:extLst>
      <p:ext uri="{BB962C8B-B14F-4D97-AF65-F5344CB8AC3E}">
        <p14:creationId xmlns:p14="http://schemas.microsoft.com/office/powerpoint/2010/main" val="29789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Ale co víceřádkový řetězec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Tři apostrofy</a:t>
            </a:r>
          </a:p>
          <a:p>
            <a:endParaRPr lang="cs-CZ" dirty="0"/>
          </a:p>
          <a:p>
            <a:r>
              <a:rPr lang="cs-CZ" dirty="0" smtClean="0"/>
              <a:t>Příklad</a:t>
            </a:r>
          </a:p>
          <a:p>
            <a:pPr marL="457200" lvl="1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basen = '''Haló haló!</a:t>
            </a:r>
          </a:p>
          <a:p>
            <a:pPr marL="457200" lvl="1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Co se stalo?</a:t>
            </a:r>
          </a:p>
          <a:p>
            <a:pPr marL="457200" lvl="1" indent="0">
              <a:buNone/>
            </a:pP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 to je?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!'''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76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Výběr znaků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Spojování znaků</a:t>
            </a:r>
          </a:p>
          <a:p>
            <a:pPr lvl="1"/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spojene_znaky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"a" + "b"</a:t>
            </a:r>
          </a:p>
          <a:p>
            <a:pPr lvl="1"/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dlouhy_retezec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"a" * 6</a:t>
            </a:r>
          </a:p>
          <a:p>
            <a:endParaRPr lang="cs-CZ" dirty="0" smtClean="0">
              <a:cs typeface="Courier New" panose="02070309020205020404" pitchFamily="49" charset="0"/>
            </a:endParaRPr>
          </a:p>
          <a:p>
            <a:r>
              <a:rPr lang="cs-CZ" dirty="0" smtClean="0">
                <a:cs typeface="Courier New" panose="02070309020205020404" pitchFamily="49" charset="0"/>
              </a:rPr>
              <a:t>Co se stane?</a:t>
            </a:r>
          </a:p>
          <a:p>
            <a:pPr marL="457200" lvl="1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pate_pismeno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= 'čokoláda'[5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pate_pismeno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223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Výběr znaků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('Čokoláda'[-1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('Čokoláda'[-2])</a:t>
            </a:r>
          </a:p>
          <a:p>
            <a:pPr marL="0" indent="0">
              <a:buNone/>
            </a:pP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('Čokoláda'[-3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('Čokoláda'[-4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14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Hrátky se znaky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498059"/>
              </p:ext>
            </p:extLst>
          </p:nvPr>
        </p:nvGraphicFramePr>
        <p:xfrm>
          <a:off x="522890" y="1412776"/>
          <a:ext cx="8229600" cy="2952329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7690549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70791438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314112128"/>
                    </a:ext>
                  </a:extLst>
                </a:gridCol>
              </a:tblGrid>
              <a:tr h="621543">
                <a:tc>
                  <a:txBody>
                    <a:bodyPr/>
                    <a:lstStyle/>
                    <a:p>
                      <a:r>
                        <a:rPr lang="cs-CZ"/>
                        <a:t>Zápis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Popis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Příklad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4324701"/>
                  </a:ext>
                </a:extLst>
              </a:tr>
              <a:tr h="621543">
                <a:tc>
                  <a:txBody>
                    <a:bodyPr/>
                    <a:lstStyle/>
                    <a:p>
                      <a:r>
                        <a:rPr lang="cs-CZ"/>
                        <a:t>len(r)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Délka řetězce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len('čokoláda')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1556859"/>
                  </a:ext>
                </a:extLst>
              </a:tr>
              <a:tr h="1087700">
                <a:tc>
                  <a:txBody>
                    <a:bodyPr/>
                    <a:lstStyle/>
                    <a:p>
                      <a:r>
                        <a:rPr lang="cs-CZ"/>
                        <a:t>x in 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True pokud je řetězec x obsažen v 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'oko' in 'čokoláda'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46444"/>
                  </a:ext>
                </a:extLst>
              </a:tr>
              <a:tr h="621543">
                <a:tc>
                  <a:txBody>
                    <a:bodyPr/>
                    <a:lstStyle/>
                    <a:p>
                      <a:r>
                        <a:rPr lang="cs-CZ"/>
                        <a:t>x not in 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Opak x in 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'dub' not in 'čokoláda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91672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54160" y="4848835"/>
            <a:ext cx="75462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Řetězce vždy berou v potaz velikost písmen, takže např. </a:t>
            </a:r>
            <a:r>
              <a:rPr kumimoji="0" lang="cs-CZ" altLang="cs-CZ" sz="2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'ČOKO' in 'čokoláda' </a:t>
            </a:r>
            <a:r>
              <a:rPr kumimoji="0" lang="cs-CZ" altLang="cs-CZ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je </a:t>
            </a:r>
            <a:r>
              <a:rPr kumimoji="0" lang="cs-CZ" altLang="cs-CZ" sz="2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cs-CZ" altLang="cs-CZ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7955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Metody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Řetězcové metody </a:t>
            </a:r>
            <a:r>
              <a:rPr lang="cs-CZ" dirty="0" err="1"/>
              <a:t>upper</a:t>
            </a:r>
            <a:r>
              <a:rPr lang="cs-CZ" dirty="0"/>
              <a:t>() a </a:t>
            </a:r>
            <a:r>
              <a:rPr lang="cs-CZ" dirty="0" err="1"/>
              <a:t>lower</a:t>
            </a:r>
            <a:r>
              <a:rPr lang="cs-CZ" dirty="0"/>
              <a:t>() převádí text na velká, respektive malá písmena.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retezec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= 'Ahoj'</a:t>
            </a: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retezec.upper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retezec.lower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retezec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3201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– Iniciály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 procvičení metod a vybírání znaků si zkus napsat program, který se zeptá na jméno, pak na příjmení a pak vypíše iniciály – první písmena zadaných jmen.</a:t>
            </a:r>
          </a:p>
          <a:p>
            <a:endParaRPr lang="cs-CZ" dirty="0"/>
          </a:p>
          <a:p>
            <a:r>
              <a:rPr lang="cs-CZ" dirty="0"/>
              <a:t>Iniciály jsou vždycky velkými písmeny (i kdyby byl uživatel líný mačkat Shift).</a:t>
            </a:r>
          </a:p>
        </p:txBody>
      </p:sp>
    </p:spTree>
    <p:extLst>
      <p:ext uri="{BB962C8B-B14F-4D97-AF65-F5344CB8AC3E}">
        <p14:creationId xmlns:p14="http://schemas.microsoft.com/office/powerpoint/2010/main" val="134014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Vlastní funkce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KIP/PYTHO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4413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Řešení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jmeno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input('Zadej jméno: ')</a:t>
            </a:r>
          </a:p>
          <a:p>
            <a:pPr marL="0" indent="0">
              <a:buNone/>
            </a:pP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prijmeni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input('Zadej příjmení ')</a:t>
            </a:r>
          </a:p>
          <a:p>
            <a:pPr marL="0" indent="0">
              <a:buNone/>
            </a:pP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inicialy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jmeno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[0] +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prijmeni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pPr marL="0" indent="0">
              <a:buNone/>
            </a:pP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('Iniciály:',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inicialy.upper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66498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Formátování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073427"/>
          </a:xfrm>
        </p:spPr>
        <p:txBody>
          <a:bodyPr>
            <a:normAutofit fontScale="70000" lnSpcReduction="20000"/>
          </a:bodyPr>
          <a:lstStyle/>
          <a:p>
            <a:r>
              <a:rPr lang="cs-CZ" dirty="0"/>
              <a:t>Obzvláště užitečná je metoda </a:t>
            </a:r>
            <a:r>
              <a:rPr lang="cs-CZ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cs-CZ" dirty="0"/>
              <a:t>, která v rámci řetězce nahradí dvojice „kudrnatých“ závorek za to, co dostane v argumentech:</a:t>
            </a:r>
          </a:p>
          <a:p>
            <a:endParaRPr lang="cs-CZ" dirty="0"/>
          </a:p>
          <a:p>
            <a:pPr marL="358775" indent="0">
              <a:buNone/>
            </a:pPr>
            <a:r>
              <a:rPr lang="cs-CZ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vypis</a:t>
            </a:r>
            <a:r>
              <a:rPr lang="cs-CZ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'{}×{} je {}'.</a:t>
            </a:r>
            <a:r>
              <a:rPr lang="cs-CZ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cs-CZ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(3, 4, 3 * 4)</a:t>
            </a:r>
          </a:p>
          <a:p>
            <a:pPr marL="358775" indent="0">
              <a:buNone/>
            </a:pPr>
            <a:r>
              <a:rPr lang="cs-CZ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vypis</a:t>
            </a:r>
            <a:r>
              <a:rPr lang="cs-CZ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cs-CZ" dirty="0"/>
          </a:p>
          <a:p>
            <a:r>
              <a:rPr lang="cs-CZ" dirty="0"/>
              <a:t>Řetězec '{}×{} je {}' tady funguje jako šablona (angl. </a:t>
            </a:r>
            <a:r>
              <a:rPr lang="cs-CZ" dirty="0" err="1"/>
              <a:t>template</a:t>
            </a:r>
            <a:r>
              <a:rPr lang="cs-CZ" dirty="0"/>
              <a:t>). Představ si to jako </a:t>
            </a:r>
            <a:r>
              <a:rPr lang="cs-CZ" dirty="0" smtClean="0"/>
              <a:t>formulář</a:t>
            </a:r>
            <a:r>
              <a:rPr lang="cs-CZ" dirty="0"/>
              <a:t>, do kterého Python na vyznačená místa vpisuje hodnoty.</a:t>
            </a:r>
          </a:p>
          <a:p>
            <a:r>
              <a:rPr lang="cs-CZ" dirty="0" smtClean="0"/>
              <a:t>Pokud </a:t>
            </a:r>
            <a:r>
              <a:rPr lang="cs-CZ" dirty="0"/>
              <a:t>chceš nahradit hodnoty v jiném pořadí, nebo když chceš aby šablona byla čitelnější, můžeš do „kudrnatých“ závorek napsat jména:</a:t>
            </a:r>
          </a:p>
          <a:p>
            <a:endParaRPr lang="cs-CZ" dirty="0"/>
          </a:p>
          <a:p>
            <a:pPr marL="358775" indent="0">
              <a:buNone/>
            </a:pPr>
            <a:r>
              <a:rPr lang="cs-CZ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vypis</a:t>
            </a:r>
            <a:r>
              <a:rPr lang="cs-CZ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'Ahoj {</a:t>
            </a:r>
            <a:r>
              <a:rPr lang="cs-CZ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jmeno</a:t>
            </a:r>
            <a:r>
              <a:rPr lang="cs-CZ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}! Výsledek je {</a:t>
            </a:r>
            <a:r>
              <a:rPr lang="cs-CZ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cislo</a:t>
            </a:r>
            <a:r>
              <a:rPr lang="cs-CZ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}.'.</a:t>
            </a:r>
            <a:r>
              <a:rPr lang="cs-CZ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cs-CZ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cislo</a:t>
            </a:r>
            <a:r>
              <a:rPr lang="cs-CZ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=7, </a:t>
            </a:r>
            <a:r>
              <a:rPr lang="cs-CZ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jmeno</a:t>
            </a:r>
            <a:r>
              <a:rPr lang="cs-CZ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='Elvíro')</a:t>
            </a:r>
          </a:p>
          <a:p>
            <a:pPr marL="358775" indent="0">
              <a:buNone/>
            </a:pPr>
            <a:r>
              <a:rPr lang="cs-CZ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vypis</a:t>
            </a:r>
            <a:r>
              <a:rPr lang="cs-CZ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cs-CZ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6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Sekání řetězců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retezec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'čokoláda'</a:t>
            </a:r>
          </a:p>
          <a:p>
            <a:pPr marL="0" indent="0">
              <a:buNone/>
            </a:pP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retezec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[:4])</a:t>
            </a:r>
          </a:p>
          <a:p>
            <a:pPr marL="0" indent="0">
              <a:buNone/>
            </a:pP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retezec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[2:5])</a:t>
            </a:r>
          </a:p>
          <a:p>
            <a:pPr marL="0" indent="0">
              <a:buNone/>
            </a:pP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retezec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[-4:])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 rotWithShape="1">
          <a:blip r:embed="rId2"/>
          <a:srcRect l="21394" t="35819" r="59887" b="34559"/>
          <a:stretch/>
        </p:blipFill>
        <p:spPr>
          <a:xfrm>
            <a:off x="4283968" y="1268760"/>
            <a:ext cx="4704522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9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Funkce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Již známá funkce</a:t>
            </a:r>
          </a:p>
          <a:p>
            <a:pPr lvl="1"/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('Ahoj světe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!')</a:t>
            </a:r>
          </a:p>
          <a:p>
            <a:r>
              <a:rPr lang="cs-CZ" dirty="0" smtClean="0"/>
              <a:t>Vlastní funkce</a:t>
            </a:r>
          </a:p>
          <a:p>
            <a:pPr lvl="1"/>
            <a:r>
              <a:rPr lang="cs-CZ" dirty="0"/>
              <a:t>Vrátí obvod obdélníka daných rozměrů</a:t>
            </a:r>
            <a:endParaRPr lang="cs-CZ" dirty="0" smtClean="0"/>
          </a:p>
          <a:p>
            <a:pPr marL="0" indent="0">
              <a:buNone/>
            </a:pPr>
            <a:endParaRPr lang="cs-CZ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cs-CZ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obvod_obdelnika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(sirka,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vyska</a:t>
            </a:r>
            <a:r>
              <a:rPr lang="cs-CZ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cs-CZ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2 * (sirka +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vyska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cs-CZ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obvod_obdelnika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(4, 2))</a:t>
            </a:r>
          </a:p>
        </p:txBody>
      </p:sp>
    </p:spTree>
    <p:extLst>
      <p:ext uri="{BB962C8B-B14F-4D97-AF65-F5344CB8AC3E}">
        <p14:creationId xmlns:p14="http://schemas.microsoft.com/office/powerpoint/2010/main" val="353343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Vlastní funkce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Jak to funguje?</a:t>
            </a:r>
          </a:p>
          <a:p>
            <a:pPr lvl="1"/>
            <a:r>
              <a:rPr lang="cs-CZ" dirty="0" smtClean="0"/>
              <a:t>Funkce </a:t>
            </a:r>
            <a:r>
              <a:rPr lang="cs-CZ" dirty="0"/>
              <a:t>se definuje příkazem </a:t>
            </a:r>
            <a:r>
              <a:rPr lang="cs-CZ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cs-CZ" dirty="0"/>
              <a:t>, </a:t>
            </a:r>
            <a:r>
              <a:rPr lang="cs-CZ" dirty="0" smtClean="0"/>
              <a:t>následně se napíše </a:t>
            </a:r>
            <a:r>
              <a:rPr lang="cs-CZ" b="1" dirty="0"/>
              <a:t>jméno funkce</a:t>
            </a:r>
            <a:r>
              <a:rPr lang="cs-CZ" dirty="0"/>
              <a:t>, pak do závorky seznam </a:t>
            </a:r>
            <a:r>
              <a:rPr lang="cs-CZ" b="1" dirty="0"/>
              <a:t>argumentů</a:t>
            </a:r>
            <a:r>
              <a:rPr lang="cs-CZ" dirty="0"/>
              <a:t>, které funkce bere, a pak </a:t>
            </a:r>
            <a:r>
              <a:rPr lang="cs-CZ" b="1" dirty="0"/>
              <a:t>dvojtečku</a:t>
            </a:r>
            <a:r>
              <a:rPr lang="cs-CZ" dirty="0"/>
              <a:t>.</a:t>
            </a:r>
          </a:p>
          <a:p>
            <a:pPr lvl="1"/>
            <a:r>
              <a:rPr lang="cs-CZ" dirty="0" smtClean="0"/>
              <a:t>Potom </a:t>
            </a:r>
            <a:r>
              <a:rPr lang="cs-CZ" dirty="0"/>
              <a:t>následuje odsazené tělo funkce – příkazy, které funkce provádí. </a:t>
            </a:r>
            <a:endParaRPr lang="cs-CZ" dirty="0" smtClean="0"/>
          </a:p>
          <a:p>
            <a:pPr lvl="2"/>
            <a:r>
              <a:rPr lang="cs-CZ" dirty="0" smtClean="0"/>
              <a:t>Tělo </a:t>
            </a:r>
            <a:r>
              <a:rPr lang="cs-CZ" dirty="0"/>
              <a:t>může začít </a:t>
            </a:r>
            <a:r>
              <a:rPr lang="cs-CZ" b="1" dirty="0"/>
              <a:t>dokumentačním řetězcem</a:t>
            </a:r>
            <a:r>
              <a:rPr lang="cs-CZ" dirty="0"/>
              <a:t>, který popisuje, co funkce dělá.</a:t>
            </a:r>
          </a:p>
          <a:p>
            <a:pPr lvl="1"/>
            <a:r>
              <a:rPr lang="cs-CZ" dirty="0" smtClean="0"/>
              <a:t>Příkazem </a:t>
            </a:r>
            <a:r>
              <a:rPr lang="cs-CZ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cs-CZ" dirty="0"/>
              <a:t> pak můžeš z funkce vrátit nějakou hodnotu.</a:t>
            </a:r>
          </a:p>
        </p:txBody>
      </p:sp>
    </p:spTree>
    <p:extLst>
      <p:ext uri="{BB962C8B-B14F-4D97-AF65-F5344CB8AC3E}">
        <p14:creationId xmlns:p14="http://schemas.microsoft.com/office/powerpoint/2010/main" val="307747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Vlastní funkce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obvod_obdelnika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(sirka,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vyska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"Vrátí obvod obdélníka daných rozměrů"</a:t>
            </a:r>
          </a:p>
          <a:p>
            <a:pPr marL="0" indent="0">
              <a:buNone/>
            </a:pP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2 * (sirka +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vyska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cs-CZ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obvod_obdelnika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(4, 2))</a:t>
            </a:r>
          </a:p>
        </p:txBody>
      </p:sp>
    </p:spTree>
    <p:extLst>
      <p:ext uri="{BB962C8B-B14F-4D97-AF65-F5344CB8AC3E}">
        <p14:creationId xmlns:p14="http://schemas.microsoft.com/office/powerpoint/2010/main" val="803699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 čeho se může funkce skládat?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256584"/>
          </a:xfrm>
        </p:spPr>
        <p:txBody>
          <a:bodyPr>
            <a:normAutofit fontScale="62500" lnSpcReduction="20000"/>
          </a:bodyPr>
          <a:lstStyle/>
          <a:p>
            <a:r>
              <a:rPr lang="cs-CZ" dirty="0"/>
              <a:t>Tělo funkce může mít více příkazů, včetně podmínek, cyklů a </a:t>
            </a:r>
            <a:r>
              <a:rPr lang="cs-CZ" dirty="0" smtClean="0"/>
              <a:t>podobně</a:t>
            </a:r>
          </a:p>
          <a:p>
            <a:pPr marL="457200" lvl="1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napis_hlasku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nazev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skore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Popíše skóre. Název má být přivlastňovací přídavné jméno."</a:t>
            </a:r>
          </a:p>
          <a:p>
            <a:pPr marL="457200" lvl="1" indent="0">
              <a:buNone/>
            </a:pP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nazev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, 'skóre je',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skore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skore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&gt; 1000:</a:t>
            </a:r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('Světový rekord!')</a:t>
            </a:r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skore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&gt; 100:</a:t>
            </a:r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('Skvělé!')</a:t>
            </a:r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skore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&gt; 10:</a:t>
            </a:r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('Ucházející.')</a:t>
            </a:r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skore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&gt; 1:</a:t>
            </a:r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('Aspoň něco')</a:t>
            </a:r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('Snad příště.')</a:t>
            </a:r>
          </a:p>
          <a:p>
            <a:pPr marL="457200" lvl="1" indent="0">
              <a:buNone/>
            </a:pP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napis_hlasku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('Tvoje', 256)</a:t>
            </a:r>
          </a:p>
          <a:p>
            <a:pPr marL="457200" lvl="1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napis_hlasku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('Protivníkovo', 5)</a:t>
            </a:r>
          </a:p>
        </p:txBody>
      </p:sp>
    </p:spTree>
    <p:extLst>
      <p:ext uri="{BB962C8B-B14F-4D97-AF65-F5344CB8AC3E}">
        <p14:creationId xmlns:p14="http://schemas.microsoft.com/office/powerpoint/2010/main" val="386854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Kompilátor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85000" lnSpcReduction="20000"/>
          </a:bodyPr>
          <a:lstStyle/>
          <a:p>
            <a:r>
              <a:rPr lang="cs-CZ" dirty="0"/>
              <a:t>Při volání funkce se hodnoty, se kterými funkci </a:t>
            </a:r>
            <a:r>
              <a:rPr lang="cs-CZ" dirty="0" smtClean="0"/>
              <a:t>zavoláme, </a:t>
            </a:r>
            <a:r>
              <a:rPr lang="cs-CZ" dirty="0"/>
              <a:t>přiřadí jednotlivým argumentům. </a:t>
            </a:r>
            <a:endParaRPr lang="cs-CZ" dirty="0" smtClean="0"/>
          </a:p>
          <a:p>
            <a:r>
              <a:rPr lang="cs-CZ" dirty="0" smtClean="0"/>
              <a:t>Takže </a:t>
            </a:r>
            <a:r>
              <a:rPr lang="cs-CZ" dirty="0"/>
              <a:t>když </a:t>
            </a:r>
            <a:r>
              <a:rPr lang="cs-CZ" dirty="0" smtClean="0"/>
              <a:t>zavoláme </a:t>
            </a:r>
            <a:r>
              <a:rPr lang="cs-CZ" dirty="0"/>
              <a:t>třeba </a:t>
            </a:r>
            <a:r>
              <a:rPr lang="cs-CZ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napis_hlasku</a:t>
            </a:r>
            <a:r>
              <a:rPr lang="cs-CZ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('Tvoje', 256)</a:t>
            </a:r>
            <a:r>
              <a:rPr lang="cs-CZ" dirty="0"/>
              <a:t>, </a:t>
            </a:r>
            <a:r>
              <a:rPr lang="cs-CZ" dirty="0" smtClean="0"/>
              <a:t>můžeme </a:t>
            </a:r>
            <a:r>
              <a:rPr lang="cs-CZ" dirty="0"/>
              <a:t>si představit, že funkce dělá následující:</a:t>
            </a:r>
            <a:endParaRPr lang="cs-CZ" dirty="0" smtClean="0"/>
          </a:p>
          <a:p>
            <a:endParaRPr lang="cs-CZ" dirty="0"/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nazev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= 'Tvoje'</a:t>
            </a: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skore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= 256</a:t>
            </a:r>
          </a:p>
          <a:p>
            <a:pPr marL="0" indent="0">
              <a:buNone/>
            </a:pP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nazev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, 'skóre je',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skore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skore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&gt; 1000:</a:t>
            </a:r>
          </a:p>
          <a:p>
            <a:pPr marL="0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... # atd.</a:t>
            </a:r>
          </a:p>
        </p:txBody>
      </p:sp>
    </p:spTree>
    <p:extLst>
      <p:ext uri="{BB962C8B-B14F-4D97-AF65-F5344CB8AC3E}">
        <p14:creationId xmlns:p14="http://schemas.microsoft.com/office/powerpoint/2010/main" val="267307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Vracení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Speciální příkaz return, který jde použít jenom ve funkcích, ukončí funkci a vrátí danou hodnotu ven z funkce.</a:t>
            </a:r>
          </a:p>
          <a:p>
            <a:r>
              <a:rPr lang="cs-CZ" dirty="0" smtClean="0"/>
              <a:t>Chová </a:t>
            </a:r>
            <a:r>
              <a:rPr lang="cs-CZ" dirty="0"/>
              <a:t>se tedy trochu jako </a:t>
            </a:r>
            <a:r>
              <a:rPr lang="cs-CZ" dirty="0" err="1"/>
              <a:t>break</a:t>
            </a:r>
            <a:r>
              <a:rPr lang="cs-CZ" dirty="0"/>
              <a:t>, jen místo cyklu opouští celou funkci.</a:t>
            </a:r>
          </a:p>
        </p:txBody>
      </p:sp>
    </p:spTree>
    <p:extLst>
      <p:ext uri="{BB962C8B-B14F-4D97-AF65-F5344CB8AC3E}">
        <p14:creationId xmlns:p14="http://schemas.microsoft.com/office/powerpoint/2010/main" val="367136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Lokální vs. globální proměnné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50734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math import pi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obsah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30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obsah_elipsy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b):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obsah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pi * a *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 = a + 3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obsah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obsah_elipsy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20))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obsah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 rot="10800000" flipV="1">
            <a:off x="4211960" y="1052736"/>
            <a:ext cx="536408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65113" marR="0" lvl="0" indent="-2651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Je proměnná </a:t>
            </a:r>
            <a:r>
              <a:rPr kumimoji="0" lang="cs-CZ" altLang="cs-CZ" sz="20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kumimoji="0" lang="cs-CZ" alt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lokální, nebo globální? </a:t>
            </a:r>
          </a:p>
          <a:p>
            <a:pPr marL="265113" marR="0" lvl="0" indent="-2651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Je proměnná </a:t>
            </a:r>
            <a:r>
              <a:rPr kumimoji="0" lang="cs-CZ" altLang="cs-CZ" sz="20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obsah</a:t>
            </a:r>
            <a:r>
              <a:rPr kumimoji="0" lang="cs-CZ" alt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lokální, nebo globální? </a:t>
            </a:r>
          </a:p>
          <a:p>
            <a:pPr marL="265113" marR="0" lvl="0" indent="-2651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Je proměnná </a:t>
            </a:r>
            <a:r>
              <a:rPr kumimoji="0" lang="cs-CZ" altLang="cs-CZ" sz="20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cs-CZ" alt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lokální, nebo globální? </a:t>
            </a:r>
          </a:p>
          <a:p>
            <a:pPr marL="265113" marR="0" lvl="0" indent="-2651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Je proměnná </a:t>
            </a:r>
            <a:r>
              <a:rPr kumimoji="0" lang="cs-CZ" altLang="cs-CZ" sz="20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cs-CZ" alt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lokální, nebo globální? </a:t>
            </a:r>
          </a:p>
        </p:txBody>
      </p:sp>
    </p:spTree>
    <p:extLst>
      <p:ext uri="{BB962C8B-B14F-4D97-AF65-F5344CB8AC3E}">
        <p14:creationId xmlns:p14="http://schemas.microsoft.com/office/powerpoint/2010/main" val="318730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E7A204C-C62F-49B4-A8BD-7BD08EA2FA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TS101674551</Template>
  <TotalTime>0</TotalTime>
  <Words>918</Words>
  <Application>Microsoft Office PowerPoint</Application>
  <PresentationFormat>Předvádění na obrazovce (4:3)</PresentationFormat>
  <Paragraphs>167</Paragraphs>
  <Slides>22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 New</vt:lpstr>
      <vt:lpstr>Georgia</vt:lpstr>
      <vt:lpstr>Introducing PowerPoint 2010</vt:lpstr>
      <vt:lpstr>Vlastní funkce a řetězce</vt:lpstr>
      <vt:lpstr>Vlastní funkce</vt:lpstr>
      <vt:lpstr>Funkce</vt:lpstr>
      <vt:lpstr>Vlastní funkce</vt:lpstr>
      <vt:lpstr>Vlastní funkce</vt:lpstr>
      <vt:lpstr>Z čeho se může funkce skládat?</vt:lpstr>
      <vt:lpstr>Kompilátor</vt:lpstr>
      <vt:lpstr>Vracení</vt:lpstr>
      <vt:lpstr>Lokální vs. globální proměnné</vt:lpstr>
      <vt:lpstr>Úkol</vt:lpstr>
      <vt:lpstr>Řetězce</vt:lpstr>
      <vt:lpstr>Řetězce</vt:lpstr>
      <vt:lpstr>Další speciální znaky</vt:lpstr>
      <vt:lpstr>Ale co víceřádkový řetězec</vt:lpstr>
      <vt:lpstr>Výběr znaků</vt:lpstr>
      <vt:lpstr>Výběr znaků</vt:lpstr>
      <vt:lpstr>Hrátky se znaky</vt:lpstr>
      <vt:lpstr>Metody</vt:lpstr>
      <vt:lpstr>Úkol – Iniciály</vt:lpstr>
      <vt:lpstr>Řešení</vt:lpstr>
      <vt:lpstr>Formátování</vt:lpstr>
      <vt:lpstr>Sekání řetězců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2015-05-05T15:26:09Z</dcterms:created>
  <dcterms:modified xsi:type="dcterms:W3CDTF">2019-03-27T14:40:50Z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TC016745519991</vt:lpwstr>
  </property>
</Properties>
</file>