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0" r:id="rId17"/>
    <p:sldId id="283" r:id="rId18"/>
    <p:sldId id="281" r:id="rId19"/>
    <p:sldId id="284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883" autoAdjust="0"/>
  </p:normalViewPr>
  <p:slideViewPr>
    <p:cSldViewPr>
      <p:cViewPr varScale="1">
        <p:scale>
          <a:sx n="112" d="100"/>
          <a:sy n="112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03.04.2019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03.04.2019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KIP/PYTHO - Python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Seznamy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Mazání prvků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4, 5, 6]</a:t>
            </a:r>
          </a:p>
          <a:p>
            <a:pPr marL="0" indent="0">
              <a:buNone/>
            </a:pP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[3:5]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3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Mazání prvků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cs-CZ" dirty="0" smtClean="0"/>
              <a:t> – odstraní </a:t>
            </a:r>
            <a:r>
              <a:rPr lang="cs-CZ" dirty="0"/>
              <a:t>a vrátí poslední prvek v </a:t>
            </a:r>
            <a:r>
              <a:rPr lang="cs-CZ" dirty="0" smtClean="0"/>
              <a:t>seznamu, </a:t>
            </a:r>
            <a:endParaRPr lang="cs-CZ" dirty="0"/>
          </a:p>
          <a:p>
            <a:r>
              <a:rPr lang="cs-CZ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cs-CZ" dirty="0" smtClean="0"/>
              <a:t> – najde </a:t>
            </a:r>
            <a:r>
              <a:rPr lang="cs-CZ" dirty="0"/>
              <a:t>v seznamu daný prvek a odstraní ho,</a:t>
            </a:r>
          </a:p>
          <a:p>
            <a:r>
              <a:rPr lang="cs-CZ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cs-CZ" dirty="0" smtClean="0"/>
              <a:t> – vyprázdní </a:t>
            </a:r>
            <a:r>
              <a:rPr lang="cs-CZ" dirty="0"/>
              <a:t>celý seznam.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0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Mazání prvků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'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', 4, 5, 6, 12]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posledni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cisla.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posledni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cisla.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cisla.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984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práce se seznamem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Řazení</a:t>
            </a:r>
          </a:p>
          <a:p>
            <a:pPr lvl="1"/>
            <a:r>
              <a:rPr lang="cs-CZ" dirty="0"/>
              <a:t>Aby se daly seřadit, musí být prvky seznamu vzájemně </a:t>
            </a:r>
            <a:r>
              <a:rPr lang="cs-CZ" b="1" dirty="0" smtClean="0"/>
              <a:t>porovnatelné</a:t>
            </a:r>
            <a:r>
              <a:rPr lang="cs-CZ" dirty="0" smtClean="0"/>
              <a:t>.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cisla.</a:t>
            </a:r>
            <a:r>
              <a:rPr lang="cs-CZ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cisla.</a:t>
            </a:r>
            <a:r>
              <a:rPr lang="cs-CZ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cs-CZ" dirty="0" smtClean="0">
                <a:cs typeface="Courier New" panose="02070309020205020404" pitchFamily="49" charset="0"/>
              </a:rPr>
              <a:t>Seznam v podmínce?</a:t>
            </a:r>
          </a:p>
          <a:p>
            <a:pPr lvl="1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seznam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986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práce se seznamem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/>
          </a:bodyPr>
          <a:lstStyle/>
          <a:p>
            <a:pPr marL="1614488" indent="-1614488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melodie = ['C', 'E', 'G'] * 2 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['E', 'E', 'D', 'E', 'F', 'D'] * 2 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['E', 'D', 'C']</a:t>
            </a:r>
          </a:p>
          <a:p>
            <a:pPr marL="0" indent="0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(melodie)</a:t>
            </a:r>
            <a:endParaRPr lang="cs-C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dirty="0" smtClean="0"/>
              <a:t>Funkce </a:t>
            </a:r>
            <a:r>
              <a:rPr lang="cs-CZ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cs-CZ" sz="2400" dirty="0"/>
              <a:t>, metody </a:t>
            </a:r>
            <a:r>
              <a:rPr lang="cs-CZ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cs-CZ" sz="2400" dirty="0"/>
              <a:t> a </a:t>
            </a:r>
            <a:r>
              <a:rPr lang="cs-CZ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cs-CZ" sz="2400" dirty="0"/>
              <a:t>, a operátor </a:t>
            </a:r>
            <a:r>
              <a:rPr lang="cs-CZ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(melodie))         # Délka seznamu</a:t>
            </a:r>
          </a:p>
          <a:p>
            <a:pPr lvl="1"/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melodie.</a:t>
            </a:r>
            <a:r>
              <a:rPr lang="cs-CZ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('D'))   # 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Počet 'D' v seznamu</a:t>
            </a:r>
          </a:p>
          <a:p>
            <a:pPr lvl="1"/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melodie.</a:t>
            </a:r>
            <a:r>
              <a:rPr lang="cs-CZ" sz="2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('D'))   # Číslo prvního 'D'</a:t>
            </a:r>
          </a:p>
          <a:p>
            <a:pPr lvl="1"/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('D' </a:t>
            </a:r>
            <a:r>
              <a:rPr lang="cs-CZ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melodie)       # Je 'D' v seznamu?</a:t>
            </a:r>
          </a:p>
        </p:txBody>
      </p:sp>
    </p:spTree>
    <p:extLst>
      <p:ext uri="{BB962C8B-B14F-4D97-AF65-F5344CB8AC3E}">
        <p14:creationId xmlns:p14="http://schemas.microsoft.com/office/powerpoint/2010/main" val="299514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Tvoření seznamů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dirty="0"/>
              <a:t> převádí na celá čísla a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cs-CZ" dirty="0"/>
              <a:t> na řetězce, funkce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cs-CZ" dirty="0"/>
              <a:t> (angl. seznam) převádí na seznam. </a:t>
            </a:r>
            <a:endParaRPr lang="cs-CZ" dirty="0" smtClean="0"/>
          </a:p>
          <a:p>
            <a:r>
              <a:rPr lang="cs-CZ" dirty="0" smtClean="0"/>
              <a:t>Jako </a:t>
            </a:r>
            <a:r>
              <a:rPr lang="cs-CZ" dirty="0"/>
              <a:t>argument jí předáme jakoukoli hodnotu, kterou umí zpracovat příkaz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/>
              <a:t>. </a:t>
            </a:r>
            <a:endParaRPr lang="cs-CZ" dirty="0" smtClean="0"/>
          </a:p>
          <a:p>
            <a:r>
              <a:rPr lang="cs-CZ" dirty="0" smtClean="0"/>
              <a:t>Z </a:t>
            </a:r>
            <a:r>
              <a:rPr lang="cs-CZ" dirty="0"/>
              <a:t>řetězců udělá seznam znaků, z otevřeného souboru udělá seznam řádků, z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cs-CZ" dirty="0"/>
              <a:t> udělá seznam čísel.</a:t>
            </a:r>
          </a:p>
        </p:txBody>
      </p:sp>
    </p:spTree>
    <p:extLst>
      <p:ext uri="{BB962C8B-B14F-4D97-AF65-F5344CB8AC3E}">
        <p14:creationId xmlns:p14="http://schemas.microsoft.com/office/powerpoint/2010/main" val="235984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k zamyšlení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list(a)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3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 a řetězce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Funkce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cs-CZ" dirty="0"/>
              <a:t> vytvoří z řetězce seznam znaků. Když chceme dostat seznam slov, použijeme na řetězci metodu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cs-CZ" dirty="0"/>
              <a:t> (angl. rozdělit):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slova = 'Tato věta je složitá, rozdělme ji na </a:t>
            </a:r>
            <a:r>
              <a:rPr lang="cs-CZ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slova!'.split</a:t>
            </a:r>
            <a:r>
              <a:rPr lang="cs-C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(slova)</a:t>
            </a:r>
          </a:p>
          <a:p>
            <a:endParaRPr lang="cs-CZ" dirty="0"/>
          </a:p>
          <a:p>
            <a:r>
              <a:rPr lang="cs-CZ" dirty="0"/>
              <a:t>Metoda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cs-CZ" dirty="0"/>
              <a:t> umí brát i argument. </a:t>
            </a:r>
            <a:endParaRPr lang="cs-CZ" dirty="0" smtClean="0"/>
          </a:p>
          <a:p>
            <a:pPr lvl="1"/>
            <a:r>
              <a:rPr lang="cs-CZ" dirty="0" smtClean="0"/>
              <a:t>Pokud </a:t>
            </a:r>
            <a:r>
              <a:rPr lang="cs-CZ" dirty="0"/>
              <a:t>ho předáme, místo mezer (a nových řádků) se řetězec „rozseká” daným oddělovačem. </a:t>
            </a:r>
            <a:endParaRPr lang="cs-CZ" dirty="0" smtClean="0"/>
          </a:p>
          <a:p>
            <a:pPr lvl="1"/>
            <a:r>
              <a:rPr lang="cs-CZ" dirty="0" smtClean="0"/>
              <a:t>Takže </a:t>
            </a:r>
            <a:r>
              <a:rPr lang="cs-CZ" dirty="0"/>
              <a:t>když máme nějaká data oddělená čárkami, není nic jednoduššího než použít split s čárkou: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zaznamy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'3A,8B,2E,9D'.split(',')</a:t>
            </a:r>
          </a:p>
          <a:p>
            <a:pPr marL="0" indent="0">
              <a:buNone/>
            </a:pP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zaznamy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661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 a řetězce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Chceme-li spojit seznam řetězců zase dohromady do jediného řetězce, použijeme metodu </a:t>
            </a:r>
            <a:r>
              <a:rPr lang="cs-CZ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cs-CZ" sz="2400" dirty="0"/>
              <a:t> (angl. spojit). </a:t>
            </a:r>
            <a:endParaRPr lang="cs-CZ" sz="2400" dirty="0" smtClean="0"/>
          </a:p>
          <a:p>
            <a:pPr lvl="1"/>
            <a:r>
              <a:rPr lang="cs-CZ" sz="2000" dirty="0" smtClean="0"/>
              <a:t>Pozor</a:t>
            </a:r>
            <a:r>
              <a:rPr lang="cs-CZ" sz="2000" dirty="0"/>
              <a:t>, tahle metoda se volá na oddělovači, tedy řetězci, kterým se jednotlivé kousky „slepí” dohromady; a jako argument bere seznam jednotlivých řetězců.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veta = ' '.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(slova)</a:t>
            </a: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(veta)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614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Vnořené seznamy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 </a:t>
            </a:r>
            <a:r>
              <a:rPr lang="cs-CZ" dirty="0"/>
              <a:t>začátku </a:t>
            </a:r>
            <a:r>
              <a:rPr lang="cs-CZ" dirty="0" smtClean="0"/>
              <a:t>této bylo </a:t>
            </a:r>
            <a:r>
              <a:rPr lang="cs-CZ" dirty="0"/>
              <a:t>napsáno, že seznam může obsahovat jakýkoli typ hodnot. </a:t>
            </a:r>
            <a:endParaRPr lang="cs-CZ" dirty="0" smtClean="0"/>
          </a:p>
          <a:p>
            <a:r>
              <a:rPr lang="cs-CZ" dirty="0" smtClean="0"/>
              <a:t>Může </a:t>
            </a:r>
            <a:r>
              <a:rPr lang="cs-CZ" dirty="0"/>
              <a:t>třeba obsahovat i další seznamy: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seznam_seznamu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[[1, 2, 3], [4, 5, 6], [7, 8, 9]]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835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Seznam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cisla = [1, 1, 2, 3, 5, 8, 13]</a:t>
            </a:r>
          </a:p>
          <a:p>
            <a:pPr marL="0" indent="0" algn="ctr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print(cisla)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smtClean="0"/>
              <a:t>Seznam </a:t>
            </a:r>
            <a:r>
              <a:rPr lang="cs-CZ" dirty="0"/>
              <a:t>je hodnota, která může obsahovat spoustu dalších hodnot. </a:t>
            </a:r>
            <a:endParaRPr lang="cs-CZ" dirty="0" smtClean="0"/>
          </a:p>
          <a:p>
            <a:r>
              <a:rPr lang="cs-CZ" dirty="0" smtClean="0"/>
              <a:t>Tak </a:t>
            </a:r>
            <a:r>
              <a:rPr lang="cs-CZ" dirty="0"/>
              <a:t>jako řetězec obsahuje sekvenci znaků, seznam obsahuje sekvenci... čehokoliv. </a:t>
            </a:r>
            <a:endParaRPr lang="cs-CZ" dirty="0" smtClean="0"/>
          </a:p>
          <a:p>
            <a:r>
              <a:rPr lang="cs-CZ" dirty="0" smtClean="0"/>
              <a:t>Třeba </a:t>
            </a:r>
            <a:r>
              <a:rPr lang="cs-CZ" dirty="0"/>
              <a:t>čísel. </a:t>
            </a:r>
          </a:p>
        </p:txBody>
      </p:sp>
    </p:spTree>
    <p:extLst>
      <p:ext uri="{BB962C8B-B14F-4D97-AF65-F5344CB8AC3E}">
        <p14:creationId xmlns:p14="http://schemas.microsoft.com/office/powerpoint/2010/main" val="374959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Vnořené seznamy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Jak vytisknout první seznam?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prvni_seznam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seznam_seznamu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prvni_seznam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cs-CZ" dirty="0"/>
          </a:p>
          <a:p>
            <a:r>
              <a:rPr lang="cs-CZ" dirty="0" smtClean="0"/>
              <a:t>Co první prvek druhého seznamu?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druhy_seznam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seznam_seznamu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3495675" indent="-3495675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prvni_prvek_druheho_seznamu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druhy_seznam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prvni_prvek_druheho_seznamu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Vnořené seznamy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druhy_seznam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seznam_seznamu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3495675" indent="-3495675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prvni_prvek_druheho_seznamu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druhy_seznam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prvni_prvek_druheho_seznamu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prvni_prvek_druheho_seznamu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seznam_seznamu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[1])[0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ctr">
              <a:buNone/>
            </a:pPr>
            <a:r>
              <a:rPr lang="cs-CZ" sz="2800" dirty="0" smtClean="0">
                <a:latin typeface="+mj-lt"/>
                <a:cs typeface="Courier New" panose="02070309020205020404" pitchFamily="49" charset="0"/>
              </a:rPr>
              <a:t>neboli</a:t>
            </a:r>
            <a:endParaRPr lang="cs-CZ" sz="20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prvni_prvek_druheho_seznamu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seznam_seznamu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[1][0]</a:t>
            </a:r>
          </a:p>
        </p:txBody>
      </p:sp>
    </p:spTree>
    <p:extLst>
      <p:ext uri="{BB962C8B-B14F-4D97-AF65-F5344CB8AC3E}">
        <p14:creationId xmlns:p14="http://schemas.microsoft.com/office/powerpoint/2010/main" val="35075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Výpis každého čísla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Každý prvek ze seznamu můžeme procházet zvlášť.</a:t>
            </a:r>
          </a:p>
          <a:p>
            <a:endParaRPr lang="cs-CZ" dirty="0"/>
          </a:p>
          <a:p>
            <a:pPr marL="71755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1755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755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71755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[2:-3])</a:t>
            </a:r>
          </a:p>
        </p:txBody>
      </p:sp>
    </p:spTree>
    <p:extLst>
      <p:ext uri="{BB962C8B-B14F-4D97-AF65-F5344CB8AC3E}">
        <p14:creationId xmlns:p14="http://schemas.microsoft.com/office/powerpoint/2010/main" val="307498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Prvky seznamu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Hodnoty v seznamu můžou být jakéhokoli typu, dokonce můžeme různé typy míchat v </a:t>
            </a:r>
            <a:r>
              <a:rPr lang="cs-CZ" dirty="0" smtClean="0"/>
              <a:t>jednom:</a:t>
            </a:r>
          </a:p>
          <a:p>
            <a:endParaRPr lang="cs-CZ" dirty="0"/>
          </a:p>
          <a:p>
            <a:pPr marL="358775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seznam = [1, '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(10), len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58775" indent="0">
              <a:buNone/>
            </a:pP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0">
              <a:buNone/>
            </a:pPr>
            <a:r>
              <a:rPr lang="cs-CZ" sz="2400" dirty="0" smtClean="0">
                <a:latin typeface="+mj-lt"/>
                <a:cs typeface="Courier New" panose="02070309020205020404" pitchFamily="49" charset="0"/>
              </a:rPr>
              <a:t>Výpis:</a:t>
            </a:r>
          </a:p>
          <a:p>
            <a:pPr marL="3230563" indent="-2871788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True, None, range(0, 10), 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built-in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89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Měnění </a:t>
            </a:r>
            <a:r>
              <a:rPr lang="cs-CZ" dirty="0" smtClean="0"/>
              <a:t>seznamů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Důležitá vlastnost seznamů, kterou nemají ani čísla, ani řetězce (a </a:t>
            </a:r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/</a:t>
            </a:r>
            <a:r>
              <a:rPr lang="cs-CZ" dirty="0" err="1"/>
              <a:t>None</a:t>
            </a:r>
            <a:r>
              <a:rPr lang="cs-CZ" dirty="0"/>
              <a:t> už vůbec ne), je, že seznamy se dají měnit</a:t>
            </a:r>
            <a:r>
              <a:rPr lang="cs-CZ" dirty="0" smtClean="0"/>
              <a:t>.</a:t>
            </a:r>
          </a:p>
          <a:p>
            <a:r>
              <a:rPr lang="cs-CZ" dirty="0"/>
              <a:t>Oproti tomu seznamy se dají měnit bez nastavování proměnné. </a:t>
            </a:r>
            <a:endParaRPr lang="cs-CZ" dirty="0" smtClean="0"/>
          </a:p>
          <a:p>
            <a:pPr lvl="1"/>
            <a:r>
              <a:rPr lang="cs-CZ" dirty="0" smtClean="0"/>
              <a:t>Základní </a:t>
            </a:r>
            <a:r>
              <a:rPr lang="cs-CZ" dirty="0"/>
              <a:t>způsob, jak změnit seznam, je přidání prvku na konec pomocí metody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cs-CZ" dirty="0"/>
              <a:t>. Ta nic </a:t>
            </a:r>
            <a:r>
              <a:rPr lang="cs-CZ" dirty="0" smtClean="0"/>
              <a:t>nevrací, </a:t>
            </a:r>
            <a:r>
              <a:rPr lang="cs-CZ" dirty="0"/>
              <a:t>ale „na místě” </a:t>
            </a:r>
            <a:r>
              <a:rPr lang="cs-CZ" dirty="0" smtClean="0"/>
              <a:t>změní </a:t>
            </a:r>
            <a:r>
              <a:rPr lang="cs-CZ" dirty="0"/>
              <a:t>seznam, na kterém </a:t>
            </a:r>
            <a:r>
              <a:rPr lang="cs-CZ" dirty="0" smtClean="0"/>
              <a:t>pracuje.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857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Měnění seznamů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</a:p>
          <a:p>
            <a:pPr marL="0" indent="0">
              <a:buNone/>
            </a:pPr>
            <a:endParaRPr lang="cs-C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prvocisla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[2, 3, 5, 7, 11, 13, 17]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prvocisla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prvocisla.append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(19)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prvocisla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196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k zamyšlení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 </a:t>
            </a:r>
            <a:endParaRPr lang="cs-C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11552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Měnění </a:t>
            </a:r>
            <a:r>
              <a:rPr lang="cs-CZ" dirty="0" smtClean="0"/>
              <a:t>seznamů II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Metoda </a:t>
            </a:r>
            <a:r>
              <a:rPr lang="cs-CZ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cs-CZ" dirty="0" smtClean="0"/>
              <a:t> umí </a:t>
            </a:r>
            <a:r>
              <a:rPr lang="cs-CZ" dirty="0"/>
              <a:t>přidávat prvků víc. Prvky k přidání </a:t>
            </a:r>
            <a:r>
              <a:rPr lang="cs-CZ" dirty="0" smtClean="0"/>
              <a:t>předáváme </a:t>
            </a:r>
            <a:r>
              <a:rPr lang="cs-CZ" dirty="0"/>
              <a:t>ve formě </a:t>
            </a:r>
            <a:r>
              <a:rPr lang="cs-CZ" dirty="0" smtClean="0"/>
              <a:t>seznamu.</a:t>
            </a:r>
          </a:p>
          <a:p>
            <a:endParaRPr lang="cs-CZ" dirty="0"/>
          </a:p>
          <a:p>
            <a:r>
              <a:rPr lang="cs-CZ" dirty="0" smtClean="0"/>
              <a:t>Otázka k zamyšlení?</a:t>
            </a:r>
          </a:p>
          <a:p>
            <a:pPr marL="71755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seznam = []</a:t>
            </a:r>
          </a:p>
          <a:p>
            <a:pPr marL="71755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seznam.extend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71755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seznam.extend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</a:p>
          <a:p>
            <a:pPr marL="71755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(seznam)</a:t>
            </a:r>
          </a:p>
        </p:txBody>
      </p:sp>
    </p:spTree>
    <p:extLst>
      <p:ext uri="{BB962C8B-B14F-4D97-AF65-F5344CB8AC3E}">
        <p14:creationId xmlns:p14="http://schemas.microsoft.com/office/powerpoint/2010/main" val="39622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Mazání prvků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4]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[1:-1] = [0, 0, 0, 0, 0, 0]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[1:-1] = []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08537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792</Words>
  <Application>Microsoft Office PowerPoint</Application>
  <PresentationFormat>Předvádění na obrazovce (4:3)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Introducing PowerPoint 2010</vt:lpstr>
      <vt:lpstr>Seznamy</vt:lpstr>
      <vt:lpstr>Seznam</vt:lpstr>
      <vt:lpstr>Výpis každého čísla</vt:lpstr>
      <vt:lpstr>Prvky seznamu</vt:lpstr>
      <vt:lpstr>Měnění seznamů</vt:lpstr>
      <vt:lpstr>Měnění seznamů</vt:lpstr>
      <vt:lpstr>Příklad k zamyšlení</vt:lpstr>
      <vt:lpstr>Měnění seznamů II</vt:lpstr>
      <vt:lpstr>Mazání prvků</vt:lpstr>
      <vt:lpstr>Mazání prvků</vt:lpstr>
      <vt:lpstr>Mazání prvků</vt:lpstr>
      <vt:lpstr>Mazání prvků</vt:lpstr>
      <vt:lpstr>Další práce se seznamem</vt:lpstr>
      <vt:lpstr>Další práce se seznamem</vt:lpstr>
      <vt:lpstr>Tvoření seznamů</vt:lpstr>
      <vt:lpstr>Příklad k zamyšlení</vt:lpstr>
      <vt:lpstr>Seznamy a řetězce</vt:lpstr>
      <vt:lpstr>Seznamy a řetězce</vt:lpstr>
      <vt:lpstr>Vnořené seznamy</vt:lpstr>
      <vt:lpstr>Vnořené seznamy</vt:lpstr>
      <vt:lpstr>Vnořené seznamy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2019-04-03T13:30:46Z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