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 Světlá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883" autoAdjust="0"/>
  </p:normalViewPr>
  <p:slideViewPr>
    <p:cSldViewPr>
      <p:cViewPr varScale="1">
        <p:scale>
          <a:sx n="112" d="100"/>
          <a:sy n="112" d="100"/>
        </p:scale>
        <p:origin x="15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09.04.2019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09.04.2019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KIP/PYTHO - Python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Třídy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lang="cs-CZ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Každá metoda má přístup ke konkrétnímu objektu, na kterém pracuje, právě přes argument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Teď</a:t>
            </a:r>
            <a:r>
              <a:rPr lang="cs-CZ" dirty="0"/>
              <a:t>, když </a:t>
            </a:r>
            <a:r>
              <a:rPr lang="cs-CZ" dirty="0" smtClean="0"/>
              <a:t>máme lidi pojmenované, můžeme </a:t>
            </a:r>
            <a:r>
              <a:rPr lang="cs-CZ" dirty="0"/>
              <a:t>pomocí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/>
              <a:t> rozjet </a:t>
            </a:r>
            <a:r>
              <a:rPr lang="cs-CZ" dirty="0" smtClean="0"/>
              <a:t>dialog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990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pozdrav(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(f"{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self.jmeno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}: Ahoj!")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("{}: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self.jmeno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martin.jmeno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"Martin"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alena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alena.jmeno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"Alena"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martin.pozdrav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alena.pozdrav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3959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 může taková metoda brát víc než jeden argument? </a:t>
            </a:r>
            <a:endParaRPr lang="cs-CZ" dirty="0" smtClean="0"/>
          </a:p>
          <a:p>
            <a:pPr lvl="1"/>
            <a:r>
              <a:rPr lang="cs-CZ" dirty="0" smtClean="0"/>
              <a:t>Může </a:t>
            </a:r>
            <a:r>
              <a:rPr lang="cs-CZ" dirty="0"/>
              <a:t>–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/>
              <a:t> se doplní na první místo, a zbytek argumentů se vezme z volání metody. 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861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pozdrav(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(f"{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self.jmeno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}: Ahoj!")</a:t>
            </a:r>
          </a:p>
          <a:p>
            <a:pPr marL="0" indent="0">
              <a:buNone/>
            </a:pP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("{}: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self.jmeno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oblibene_jidlo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jidlo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2778125" indent="-2778125">
              <a:buNone/>
            </a:pP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("{}: Ahoj, mé oblíbené jídlo je {}.".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self.jmeno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jidlo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cs-CZ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martin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martin.jmeno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"Martin"</a:t>
            </a:r>
          </a:p>
          <a:p>
            <a:pPr marL="0" indent="0">
              <a:buNone/>
            </a:pP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martin.pozdrav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martin.oblibene_jidlo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cs-C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smažák</a:t>
            </a:r>
            <a:r>
              <a:rPr lang="cs-C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783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Metoda 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Je </a:t>
            </a:r>
            <a:r>
              <a:rPr lang="cs-CZ" dirty="0"/>
              <a:t>ještě jedno místo, kde </a:t>
            </a:r>
            <a:r>
              <a:rPr lang="cs-CZ" dirty="0" smtClean="0"/>
              <a:t>můžeme </a:t>
            </a:r>
            <a:r>
              <a:rPr lang="cs-CZ" dirty="0"/>
              <a:t>třídě poslat argumenty: když </a:t>
            </a:r>
            <a:r>
              <a:rPr lang="cs-CZ" dirty="0" smtClean="0"/>
              <a:t>vytváříme </a:t>
            </a:r>
            <a:r>
              <a:rPr lang="cs-CZ" dirty="0"/>
              <a:t>nový objekt (voláním třídy). </a:t>
            </a:r>
            <a:endParaRPr lang="cs-CZ" dirty="0" smtClean="0"/>
          </a:p>
          <a:p>
            <a:r>
              <a:rPr lang="cs-CZ" dirty="0" smtClean="0"/>
              <a:t>Dá </a:t>
            </a:r>
            <a:r>
              <a:rPr lang="cs-CZ" dirty="0"/>
              <a:t>se tak hezky vyřešit problém, který možná </a:t>
            </a:r>
            <a:r>
              <a:rPr lang="cs-CZ" dirty="0" smtClean="0"/>
              <a:t>vidíme </a:t>
            </a:r>
            <a:r>
              <a:rPr lang="cs-CZ" dirty="0"/>
              <a:t>v předchozím kódu: aktuálně </a:t>
            </a:r>
            <a:r>
              <a:rPr lang="cs-CZ" dirty="0" smtClean="0"/>
              <a:t>každý člověk </a:t>
            </a:r>
            <a:r>
              <a:rPr lang="cs-CZ" dirty="0"/>
              <a:t>potřebuje, aby se mu po vytvoření nastavilo jméno, jinak metoda </a:t>
            </a:r>
            <a:r>
              <a:rPr lang="cs-CZ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pozdrav</a:t>
            </a:r>
            <a:r>
              <a:rPr lang="cs-CZ" dirty="0" smtClean="0"/>
              <a:t> </a:t>
            </a:r>
            <a:r>
              <a:rPr lang="cs-CZ" dirty="0"/>
              <a:t>nebude fungovat. </a:t>
            </a:r>
            <a:endParaRPr lang="cs-CZ" dirty="0" smtClean="0"/>
          </a:p>
          <a:p>
            <a:r>
              <a:rPr lang="cs-CZ" dirty="0" smtClean="0"/>
              <a:t>Třída </a:t>
            </a:r>
            <a:r>
              <a:rPr lang="cs-CZ" dirty="0"/>
              <a:t>se ale dá udělat i tak, že půjde jméno nastavit už při vytváření, takhle</a:t>
            </a:r>
            <a:r>
              <a:rPr lang="cs-CZ" dirty="0" smtClean="0"/>
              <a:t>:</a:t>
            </a:r>
          </a:p>
          <a:p>
            <a:pPr marL="0" indent="0" algn="ctr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martin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jmeno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='Martin')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4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Metoda 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tohle používá Python metodu, která se jmenuje 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endParaRPr lang="cs-CZ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 smtClean="0"/>
              <a:t>(</a:t>
            </a:r>
            <a:r>
              <a:rPr lang="cs-CZ" dirty="0"/>
              <a:t>dvě podtržítka, </a:t>
            </a:r>
            <a:r>
              <a:rPr lang="cs-CZ" dirty="0" err="1"/>
              <a:t>init</a:t>
            </a:r>
            <a:r>
              <a:rPr lang="cs-CZ" dirty="0"/>
              <a:t>, dvě podtržítka). </a:t>
            </a:r>
            <a:endParaRPr lang="cs-CZ" dirty="0" smtClean="0"/>
          </a:p>
          <a:p>
            <a:pPr lvl="1"/>
            <a:r>
              <a:rPr lang="cs-CZ" dirty="0" smtClean="0"/>
              <a:t>To </a:t>
            </a:r>
            <a:r>
              <a:rPr lang="cs-CZ" dirty="0"/>
              <a:t>„</a:t>
            </a:r>
            <a:r>
              <a:rPr lang="cs-CZ" dirty="0" err="1"/>
              <a:t>opodtržítkování</a:t>
            </a:r>
            <a:r>
              <a:rPr lang="cs-CZ" dirty="0"/>
              <a:t>“ znamená, že tohle jméno je nějakým způsobem speciální. </a:t>
            </a:r>
            <a:endParaRPr lang="cs-CZ" dirty="0" smtClean="0"/>
          </a:p>
          <a:p>
            <a:r>
              <a:rPr lang="cs-CZ" dirty="0" smtClean="0"/>
              <a:t>Metoda 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cs-CZ" dirty="0"/>
              <a:t>se totiž zavolá automaticky, když se vytvoří nový objekt. 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0238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Metoda 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36180" y="908720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marL="358775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58775" indent="0">
              <a:buNone/>
            </a:pP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jmeno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358775" indent="0">
              <a:buNone/>
            </a:pP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self.jmeno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jmeno</a:t>
            </a:r>
            <a:endParaRPr lang="cs-C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pozdrav(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358775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(f"{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self.jmeno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}: Ahoj!")</a:t>
            </a:r>
          </a:p>
          <a:p>
            <a:pPr marL="358775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("{}: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self.jmeno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358775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oblibene_jidlo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jidlo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2957513" indent="-2598738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("{}: Ahoj, mé oblíbené jídlo je {}.".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self.jmeno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jidlo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358775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>
              <a:buNone/>
            </a:pP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martin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('Martin')</a:t>
            </a:r>
          </a:p>
          <a:p>
            <a:pPr marL="358775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martin.pozdrav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58775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martin.oblibene_jidlo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smažák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Hodnota a objekt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 Pythonu je to jednoduché – každá hodnota (tj. něco, co </a:t>
            </a:r>
            <a:r>
              <a:rPr lang="cs-CZ" dirty="0" smtClean="0"/>
              <a:t>můžeme </a:t>
            </a:r>
            <a:r>
              <a:rPr lang="cs-CZ" dirty="0"/>
              <a:t>uložit do proměnné, vrátit z funkce nebo třeba seznamu) je objekt. </a:t>
            </a:r>
            <a:endParaRPr lang="cs-CZ" dirty="0" smtClean="0"/>
          </a:p>
          <a:p>
            <a:r>
              <a:rPr lang="cs-CZ" dirty="0" smtClean="0"/>
              <a:t>Některé </a:t>
            </a:r>
            <a:r>
              <a:rPr lang="cs-CZ" dirty="0"/>
              <a:t>jazyky </a:t>
            </a:r>
            <a:r>
              <a:rPr lang="cs-CZ" dirty="0" smtClean="0"/>
              <a:t>mají </a:t>
            </a:r>
            <a:r>
              <a:rPr lang="cs-CZ" dirty="0"/>
              <a:t>i jiné hodnoty než objekty, v některých jazycích (třeba v C) objekty vůbec nejsou. </a:t>
            </a:r>
            <a:endParaRPr lang="cs-CZ" dirty="0" smtClean="0"/>
          </a:p>
          <a:p>
            <a:r>
              <a:rPr lang="cs-CZ" dirty="0" smtClean="0"/>
              <a:t>V </a:t>
            </a:r>
            <a:r>
              <a:rPr lang="cs-CZ" dirty="0"/>
              <a:t>Pythonu mezi hodnotou a objektem není rozdíl, takže je na jednu stranu trošku složitější pochopit, v čem spočívá ta „</a:t>
            </a:r>
            <a:r>
              <a:rPr lang="cs-CZ" dirty="0" err="1"/>
              <a:t>objektovitost</a:t>
            </a:r>
            <a:r>
              <a:rPr lang="cs-CZ" dirty="0"/>
              <a:t>“, ale na druhou stranu to zase není potřeba vědět do detailů.</a:t>
            </a:r>
          </a:p>
        </p:txBody>
      </p:sp>
    </p:spTree>
    <p:extLst>
      <p:ext uri="{BB962C8B-B14F-4D97-AF65-F5344CB8AC3E}">
        <p14:creationId xmlns:p14="http://schemas.microsoft.com/office/powerpoint/2010/main" val="29470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Hodnota a objekt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Základní vlastnost objektů je to, že </a:t>
            </a:r>
            <a:r>
              <a:rPr lang="cs-CZ" dirty="0" smtClean="0"/>
              <a:t>obsahují:</a:t>
            </a:r>
          </a:p>
          <a:p>
            <a:pPr lvl="1"/>
            <a:r>
              <a:rPr lang="cs-CZ" dirty="0" smtClean="0"/>
              <a:t>data </a:t>
            </a:r>
            <a:r>
              <a:rPr lang="cs-CZ" dirty="0"/>
              <a:t>(informace), </a:t>
            </a:r>
            <a:endParaRPr lang="cs-CZ" dirty="0" smtClean="0"/>
          </a:p>
          <a:p>
            <a:pPr lvl="1"/>
            <a:r>
              <a:rPr lang="cs-CZ" dirty="0" smtClean="0"/>
              <a:t>chování </a:t>
            </a:r>
            <a:r>
              <a:rPr lang="cs-CZ" dirty="0"/>
              <a:t>– instrukce nebo metody, které s těmito daty pracují. </a:t>
            </a:r>
            <a:endParaRPr lang="cs-CZ" dirty="0" smtClean="0"/>
          </a:p>
          <a:p>
            <a:r>
              <a:rPr lang="cs-CZ" dirty="0" smtClean="0"/>
              <a:t>Třeba </a:t>
            </a:r>
            <a:r>
              <a:rPr lang="cs-CZ" dirty="0"/>
              <a:t>řetězce v Pythonu obsahují jak informace (nějakou sekvenci znaků), tak užitečné metody jako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cs-CZ" dirty="0"/>
              <a:t> nebo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Kdyby </a:t>
            </a:r>
            <a:r>
              <a:rPr lang="cs-CZ" dirty="0"/>
              <a:t>řetězce nebyly objekty, musel by Python mít spoustu funkcí jako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str_upper</a:t>
            </a:r>
            <a:r>
              <a:rPr lang="cs-CZ" dirty="0"/>
              <a:t> a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str_count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Objekty </a:t>
            </a:r>
            <a:r>
              <a:rPr lang="cs-CZ" dirty="0"/>
              <a:t>spojují data a funkčnost dohromady.</a:t>
            </a:r>
          </a:p>
        </p:txBody>
      </p:sp>
    </p:spTree>
    <p:extLst>
      <p:ext uri="{BB962C8B-B14F-4D97-AF65-F5344CB8AC3E}">
        <p14:creationId xmlns:p14="http://schemas.microsoft.com/office/powerpoint/2010/main" val="277363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třídy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Třídu se hodí napsat, když </a:t>
            </a:r>
            <a:r>
              <a:rPr lang="cs-CZ" dirty="0" smtClean="0"/>
              <a:t>plánujeme </a:t>
            </a:r>
            <a:r>
              <a:rPr lang="cs-CZ" dirty="0"/>
              <a:t>mít ve svém programu více objektů s podobným chováním. </a:t>
            </a:r>
            <a:endParaRPr lang="cs-CZ" dirty="0" smtClean="0"/>
          </a:p>
          <a:p>
            <a:r>
              <a:rPr lang="cs-CZ" dirty="0" smtClean="0"/>
              <a:t>Třeba třída (učebna) by </a:t>
            </a:r>
            <a:r>
              <a:rPr lang="cs-CZ" dirty="0"/>
              <a:t>mohla mít třídu </a:t>
            </a:r>
            <a:r>
              <a:rPr lang="cs-CZ" dirty="0" smtClean="0"/>
              <a:t>Student, </a:t>
            </a:r>
            <a:r>
              <a:rPr lang="cs-CZ" dirty="0"/>
              <a:t>webová aplikace třídu Uživatel, tabulkový procesor třídu </a:t>
            </a:r>
            <a:r>
              <a:rPr lang="cs-CZ" dirty="0" smtClean="0"/>
              <a:t>Buňka.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711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Vlastní třídy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My teď potřebujeme napsat program o </a:t>
            </a:r>
            <a:r>
              <a:rPr lang="cs-CZ" dirty="0" smtClean="0"/>
              <a:t>lidech. </a:t>
            </a:r>
          </a:p>
          <a:p>
            <a:r>
              <a:rPr lang="cs-CZ" dirty="0" smtClean="0"/>
              <a:t>Začneme </a:t>
            </a:r>
            <a:r>
              <a:rPr lang="cs-CZ" dirty="0"/>
              <a:t>tím, že </a:t>
            </a:r>
            <a:r>
              <a:rPr lang="cs-CZ" dirty="0" smtClean="0"/>
              <a:t>napíšeme </a:t>
            </a:r>
            <a:r>
              <a:rPr lang="cs-CZ" dirty="0"/>
              <a:t>třídu pro </a:t>
            </a:r>
            <a:r>
              <a:rPr lang="cs-CZ" dirty="0" smtClean="0"/>
              <a:t>člověka, </a:t>
            </a:r>
            <a:r>
              <a:rPr lang="cs-CZ" dirty="0"/>
              <a:t>která umí </a:t>
            </a:r>
            <a:r>
              <a:rPr lang="cs-CZ" dirty="0" smtClean="0"/>
              <a:t>pozdravit:</a:t>
            </a:r>
          </a:p>
          <a:p>
            <a:pPr marL="0" indent="0">
              <a:buNone/>
            </a:pP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3888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3888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pozdrav(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623888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(„Ahoj!")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6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třídy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Tak jako se funkce definují pomocí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/>
              <a:t>, třídy mají klíčové slovo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cs-CZ" dirty="0"/>
              <a:t>, za které </a:t>
            </a:r>
            <a:r>
              <a:rPr lang="cs-CZ" dirty="0" smtClean="0"/>
              <a:t>napíšeme </a:t>
            </a:r>
            <a:r>
              <a:rPr lang="cs-CZ" dirty="0"/>
              <a:t>jméno třídy, dvojtečku, a pak odsazené tělo třídy. </a:t>
            </a:r>
            <a:endParaRPr lang="cs-CZ" dirty="0" smtClean="0"/>
          </a:p>
          <a:p>
            <a:r>
              <a:rPr lang="cs-CZ" dirty="0" smtClean="0"/>
              <a:t>Podobně </a:t>
            </a:r>
            <a:r>
              <a:rPr lang="cs-CZ" dirty="0"/>
              <a:t>jako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/>
              <a:t> dělá funkce, příkaz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cs-CZ" dirty="0"/>
              <a:t> udělá novou třídu a přiřadí ji do proměnné daného jména (tady </a:t>
            </a:r>
            <a:r>
              <a:rPr lang="cs-CZ" dirty="0" err="1" smtClean="0"/>
              <a:t>Clovek</a:t>
            </a:r>
            <a:r>
              <a:rPr lang="cs-CZ" dirty="0" smtClean="0"/>
              <a:t>).</a:t>
            </a:r>
          </a:p>
          <a:p>
            <a:r>
              <a:rPr lang="cs-CZ" dirty="0"/>
              <a:t>Třídy se tradičně pojmenovávají s velkým písmenem, aby se nepletly s „normálními“ hodnotami.</a:t>
            </a:r>
          </a:p>
        </p:txBody>
      </p:sp>
    </p:spTree>
    <p:extLst>
      <p:ext uri="{BB962C8B-B14F-4D97-AF65-F5344CB8AC3E}">
        <p14:creationId xmlns:p14="http://schemas.microsoft.com/office/powerpoint/2010/main" val="146148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Vlastní třídy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40560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V těle třídy </a:t>
            </a:r>
            <a:r>
              <a:rPr lang="cs-CZ" dirty="0" smtClean="0"/>
              <a:t>můžeme </a:t>
            </a:r>
            <a:r>
              <a:rPr lang="cs-CZ" dirty="0"/>
              <a:t>definovat metody, které vypadají úplně jako funkce – jen mají první argument </a:t>
            </a:r>
            <a:r>
              <a:rPr lang="cs-CZ" dirty="0" err="1"/>
              <a:t>self</a:t>
            </a:r>
            <a:r>
              <a:rPr lang="cs-CZ" dirty="0" smtClean="0"/>
              <a:t>.</a:t>
            </a:r>
            <a:endParaRPr lang="cs-CZ" dirty="0"/>
          </a:p>
          <a:p>
            <a:endParaRPr lang="cs-CZ" dirty="0"/>
          </a:p>
          <a:p>
            <a:pPr marL="1076325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# Vytvoření konkrétního objektu</a:t>
            </a:r>
          </a:p>
          <a:p>
            <a:pPr marL="1076325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dirty="0"/>
          </a:p>
          <a:p>
            <a:pPr marL="1076325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# Volání metody</a:t>
            </a:r>
          </a:p>
          <a:p>
            <a:pPr marL="1076325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clovek.pozdrav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dirty="0"/>
          </a:p>
          <a:p>
            <a:pPr lvl="1"/>
            <a:r>
              <a:rPr lang="cs-CZ" dirty="0"/>
              <a:t>V tomhle příkladu si dej pozor na velikost písmen: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 smtClean="0"/>
              <a:t> </a:t>
            </a:r>
            <a:r>
              <a:rPr lang="cs-CZ" dirty="0"/>
              <a:t>(s velkým </a:t>
            </a:r>
            <a:r>
              <a:rPr lang="cs-CZ" dirty="0" smtClean="0"/>
              <a:t>C) </a:t>
            </a:r>
            <a:r>
              <a:rPr lang="cs-CZ" dirty="0"/>
              <a:t>je třída </a:t>
            </a:r>
            <a:r>
              <a:rPr lang="cs-CZ" dirty="0" smtClean="0"/>
              <a:t>(popis</a:t>
            </a:r>
            <a:r>
              <a:rPr lang="cs-CZ" dirty="0"/>
              <a:t>, jak se </a:t>
            </a:r>
            <a:r>
              <a:rPr lang="cs-CZ" dirty="0" smtClean="0"/>
              <a:t>lidé chovají). 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 smtClean="0"/>
              <a:t> </a:t>
            </a:r>
            <a:r>
              <a:rPr lang="cs-CZ" dirty="0"/>
              <a:t>(s malým </a:t>
            </a:r>
            <a:r>
              <a:rPr lang="cs-CZ" dirty="0" smtClean="0"/>
              <a:t>c) </a:t>
            </a:r>
            <a:r>
              <a:rPr lang="cs-CZ" dirty="0"/>
              <a:t>je konkrétní objekt (angl. instance) té třídy: </a:t>
            </a:r>
            <a:endParaRPr lang="cs-CZ" dirty="0" smtClean="0"/>
          </a:p>
          <a:p>
            <a:pPr lvl="2"/>
            <a:r>
              <a:rPr lang="cs-CZ" dirty="0" smtClean="0"/>
              <a:t>hodnota</a:t>
            </a:r>
            <a:r>
              <a:rPr lang="cs-CZ" dirty="0"/>
              <a:t>, která reprezentuje </a:t>
            </a:r>
            <a:r>
              <a:rPr lang="cs-CZ" dirty="0" smtClean="0"/>
              <a:t>člověka. </a:t>
            </a:r>
          </a:p>
          <a:p>
            <a:pPr lvl="2"/>
            <a:r>
              <a:rPr lang="cs-CZ" dirty="0" smtClean="0"/>
              <a:t>Onen </a:t>
            </a:r>
            <a:r>
              <a:rPr lang="cs-CZ" dirty="0"/>
              <a:t>konkrétní objekt vytvoříme zavoláním třídy, stejně jako zavoláním </a:t>
            </a:r>
            <a:r>
              <a:rPr lang="cs-CZ" dirty="0" err="1"/>
              <a:t>str</a:t>
            </a:r>
            <a:r>
              <a:rPr lang="cs-CZ" dirty="0"/>
              <a:t>() se dá vytvořit konkrétní </a:t>
            </a:r>
            <a:r>
              <a:rPr lang="cs-CZ" dirty="0" smtClean="0"/>
              <a:t>řetězec.</a:t>
            </a:r>
          </a:p>
        </p:txBody>
      </p:sp>
    </p:spTree>
    <p:extLst>
      <p:ext uri="{BB962C8B-B14F-4D97-AF65-F5344CB8AC3E}">
        <p14:creationId xmlns:p14="http://schemas.microsoft.com/office/powerpoint/2010/main" val="101916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Atributy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929411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Objekty vytvořené z „vlastních“ tříd mají jednu vlastnost, kterou třídy jako </a:t>
            </a:r>
            <a:r>
              <a:rPr lang="cs-CZ" dirty="0" err="1"/>
              <a:t>str</a:t>
            </a:r>
            <a:r>
              <a:rPr lang="cs-CZ" dirty="0"/>
              <a:t> nedovolují: možnost si definovat vlastní atributy – informace, které se uloží k danému objektu. </a:t>
            </a:r>
            <a:endParaRPr lang="cs-CZ" dirty="0" smtClean="0"/>
          </a:p>
          <a:p>
            <a:r>
              <a:rPr lang="cs-CZ" dirty="0" smtClean="0"/>
              <a:t>Atributy </a:t>
            </a:r>
            <a:r>
              <a:rPr lang="cs-CZ" dirty="0"/>
              <a:t>se označují tak, že mezi hodnotu a jméno jejího atributu napíšeš tečku:</a:t>
            </a:r>
          </a:p>
          <a:p>
            <a:endParaRPr lang="cs-CZ" dirty="0"/>
          </a:p>
          <a:p>
            <a:pPr marL="717550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martin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755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mourek.jmeno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'Martin'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755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7550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alena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7550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alena.jmeno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'Alena'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755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7550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martin.jmeno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17550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alena.jmeno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041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Atributy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Na začátku jsme si řekli, že objekty spojují chování a data. </a:t>
            </a:r>
            <a:endParaRPr lang="cs-CZ" dirty="0" smtClean="0"/>
          </a:p>
          <a:p>
            <a:r>
              <a:rPr lang="cs-CZ" dirty="0" smtClean="0"/>
              <a:t>Chování </a:t>
            </a:r>
            <a:r>
              <a:rPr lang="cs-CZ" dirty="0"/>
              <a:t>je definováno ve třídě, data se schovávají právě v atributech jednotlivých objektů. </a:t>
            </a:r>
            <a:endParaRPr lang="cs-CZ" dirty="0" smtClean="0"/>
          </a:p>
          <a:p>
            <a:r>
              <a:rPr lang="cs-CZ" dirty="0" smtClean="0"/>
              <a:t>Podle </a:t>
            </a:r>
            <a:r>
              <a:rPr lang="cs-CZ" dirty="0"/>
              <a:t>atributů jako jméno </a:t>
            </a:r>
            <a:r>
              <a:rPr lang="cs-CZ" dirty="0" smtClean="0"/>
              <a:t>můžeme jednotlivé lidi </a:t>
            </a:r>
            <a:r>
              <a:rPr lang="cs-CZ" dirty="0"/>
              <a:t>rozlišit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 smtClean="0"/>
              <a:t>Tečka? Tečkou </a:t>
            </a:r>
            <a:r>
              <a:rPr lang="cs-CZ" dirty="0"/>
              <a:t>se </a:t>
            </a:r>
            <a:r>
              <a:rPr lang="cs-CZ" dirty="0" smtClean="0"/>
              <a:t>dostaneme </a:t>
            </a:r>
            <a:r>
              <a:rPr lang="cs-CZ" dirty="0"/>
              <a:t>jak k metodám </a:t>
            </a:r>
            <a:r>
              <a:rPr lang="cs-CZ" dirty="0" smtClean="0"/>
              <a:t>převzatým </a:t>
            </a:r>
            <a:r>
              <a:rPr lang="cs-CZ" dirty="0"/>
              <a:t>z třídy, tak k atributům specifickým pro konkrétní objekt. </a:t>
            </a:r>
            <a:endParaRPr lang="cs-CZ" dirty="0" smtClean="0"/>
          </a:p>
          <a:p>
            <a:r>
              <a:rPr lang="cs-CZ" dirty="0" smtClean="0"/>
              <a:t>Co </a:t>
            </a:r>
            <a:r>
              <a:rPr lang="cs-CZ" dirty="0"/>
              <a:t>se stane, když má atribut stejné jméno jako metoda z třídy? </a:t>
            </a:r>
          </a:p>
          <a:p>
            <a:pPr marL="1076325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simona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Clovek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76325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simona.pozdrav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123456</a:t>
            </a:r>
          </a:p>
          <a:p>
            <a:pPr marL="1076325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simona.pozdrav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366206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928</Words>
  <Application>Microsoft Office PowerPoint</Application>
  <PresentationFormat>Předvádění na obrazovce 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Georgia</vt:lpstr>
      <vt:lpstr>Introducing PowerPoint 2010</vt:lpstr>
      <vt:lpstr>Třídy</vt:lpstr>
      <vt:lpstr>Hodnota a objekt</vt:lpstr>
      <vt:lpstr>Hodnota a objekt</vt:lpstr>
      <vt:lpstr>Vlastní třídy</vt:lpstr>
      <vt:lpstr>Vlastní třídy</vt:lpstr>
      <vt:lpstr>Vlastní třídy</vt:lpstr>
      <vt:lpstr>Vlastní třídy</vt:lpstr>
      <vt:lpstr>Atributy</vt:lpstr>
      <vt:lpstr>Atributy</vt:lpstr>
      <vt:lpstr>Parametr self</vt:lpstr>
      <vt:lpstr>Parametr self</vt:lpstr>
      <vt:lpstr>Parametr self</vt:lpstr>
      <vt:lpstr>Parametr self</vt:lpstr>
      <vt:lpstr>Metoda __init__</vt:lpstr>
      <vt:lpstr>Metoda __init__</vt:lpstr>
      <vt:lpstr>Metoda __init__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2019-04-09T13:49:03Z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