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Styl Světlá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Světlý styl 2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3883" autoAdjust="0"/>
  </p:normalViewPr>
  <p:slideViewPr>
    <p:cSldViewPr>
      <p:cViewPr varScale="1">
        <p:scale>
          <a:sx n="112" d="100"/>
          <a:sy n="112" d="100"/>
        </p:scale>
        <p:origin x="154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cs-CZ"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cs-CZ" sz="1200"/>
            </a:lvl1pPr>
          </a:lstStyle>
          <a:p>
            <a:fld id="{00F830A1-3891-4B82-A120-081866556DA0}" type="datetimeFigureOut">
              <a:pPr/>
              <a:t>23.04.2019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cs-CZ"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cs-CZ" sz="1200"/>
            </a:lvl1pPr>
          </a:lstStyle>
          <a:p>
            <a:fld id="{58CC9574-A819-4FE4-99A7-1E27AD09ADC2}" type="slidenum"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5610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23.04.2019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cs-CZ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cs-CZ"/>
              <a:t>Po kliknutí lze upravit styl předlohy podnadpisů.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cs-CZ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cs-CZ"/>
              <a:t>Kliknutím lze upravit styl.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média s titulke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23.04.2019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cs-CZ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 eaLnBrk="1" latinLnBrk="0" hangingPunct="1">
              <a:buNone/>
              <a:defRPr kumimoji="0" lang="cs-CZ"/>
            </a:lvl1pPr>
          </a:lstStyle>
          <a:p>
            <a:pPr eaLnBrk="1" latinLnBrk="0" hangingPunct="1"/>
            <a:r>
              <a:rPr lang="cs-CZ"/>
              <a:t>Kliknutím na ikonu přidáte multimédia.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cs-CZ" sz="2400">
                <a:solidFill>
                  <a:schemeClr val="bg1"/>
                </a:solidFill>
              </a:defRPr>
            </a:lvl1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cs-CZ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cs-CZ" sz="3200"/>
            </a:lvl1pPr>
            <a:lvl2pPr marL="457200" indent="0" eaLnBrk="1" latinLnBrk="0" hangingPunct="1">
              <a:buNone/>
              <a:defRPr kumimoji="0" lang="cs-CZ" sz="2800"/>
            </a:lvl2pPr>
            <a:lvl3pPr marL="914400" indent="0" eaLnBrk="1" latinLnBrk="0" hangingPunct="1">
              <a:buNone/>
              <a:defRPr kumimoji="0" lang="cs-CZ" sz="2400"/>
            </a:lvl3pPr>
            <a:lvl4pPr marL="1371600" indent="0" eaLnBrk="1" latinLnBrk="0" hangingPunct="1">
              <a:buNone/>
              <a:defRPr kumimoji="0" lang="cs-CZ" sz="2000"/>
            </a:lvl4pPr>
            <a:lvl5pPr marL="1828800" indent="0" eaLnBrk="1" latinLnBrk="0" hangingPunct="1">
              <a:buNone/>
              <a:defRPr kumimoji="0" lang="cs-CZ" sz="2000"/>
            </a:lvl5pPr>
            <a:lvl6pPr marL="2286000" indent="0" eaLnBrk="1" latinLnBrk="0" hangingPunct="1">
              <a:buNone/>
              <a:defRPr kumimoji="0" lang="cs-CZ" sz="2000"/>
            </a:lvl6pPr>
            <a:lvl7pPr marL="2743200" indent="0" eaLnBrk="1" latinLnBrk="0" hangingPunct="1">
              <a:buNone/>
              <a:defRPr kumimoji="0" lang="cs-CZ" sz="2000"/>
            </a:lvl7pPr>
            <a:lvl8pPr marL="3200400" indent="0" eaLnBrk="1" latinLnBrk="0" hangingPunct="1">
              <a:buNone/>
              <a:defRPr kumimoji="0" lang="cs-CZ" sz="2000"/>
            </a:lvl8pPr>
            <a:lvl9pPr marL="3657600" indent="0" eaLnBrk="1" latinLnBrk="0" hangingPunct="1">
              <a:buNone/>
              <a:defRPr kumimoji="0" lang="cs-CZ" sz="2000"/>
            </a:lvl9pPr>
          </a:lstStyle>
          <a:p>
            <a:pPr eaLnBrk="1" latinLnBrk="0" hangingPunct="1"/>
            <a:r>
              <a:rPr lang="cs-CZ"/>
              <a:t>Kliknutím na ikonu přidáte obrázek.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cs-CZ" sz="1400"/>
            </a:lvl1pPr>
            <a:lvl2pPr marL="457200" indent="0" eaLnBrk="1" latinLnBrk="0" hangingPunct="1">
              <a:buNone/>
              <a:defRPr kumimoji="0" lang="cs-CZ" sz="1200"/>
            </a:lvl2pPr>
            <a:lvl3pPr marL="914400" indent="0" eaLnBrk="1" latinLnBrk="0" hangingPunct="1">
              <a:buNone/>
              <a:defRPr kumimoji="0" lang="cs-CZ" sz="1000"/>
            </a:lvl3pPr>
            <a:lvl4pPr marL="1371600" indent="0" eaLnBrk="1" latinLnBrk="0" hangingPunct="1">
              <a:buNone/>
              <a:defRPr kumimoji="0" lang="cs-CZ" sz="900"/>
            </a:lvl4pPr>
            <a:lvl5pPr marL="1828800" indent="0" eaLnBrk="1" latinLnBrk="0" hangingPunct="1">
              <a:buNone/>
              <a:defRPr kumimoji="0" lang="cs-CZ" sz="900"/>
            </a:lvl5pPr>
            <a:lvl6pPr marL="2286000" indent="0" eaLnBrk="1" latinLnBrk="0" hangingPunct="1">
              <a:buNone/>
              <a:defRPr kumimoji="0" lang="cs-CZ" sz="900"/>
            </a:lvl6pPr>
            <a:lvl7pPr marL="2743200" indent="0" eaLnBrk="1" latinLnBrk="0" hangingPunct="1">
              <a:buNone/>
              <a:defRPr kumimoji="0" lang="cs-CZ" sz="900"/>
            </a:lvl7pPr>
            <a:lvl8pPr marL="3200400" indent="0" eaLnBrk="1" latinLnBrk="0" hangingPunct="1">
              <a:buNone/>
              <a:defRPr kumimoji="0" lang="cs-CZ" sz="900"/>
            </a:lvl8pPr>
            <a:lvl9pPr marL="3657600" indent="0" eaLnBrk="1" latinLnBrk="0" hangingPunct="1">
              <a:buNone/>
              <a:defRPr kumimoji="0" lang="cs-CZ" sz="9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23.04.2019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dpis a svislý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23.04.2019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 eaLnBrk="1" latinLnBrk="0" hangingPunct="1">
              <a:defRPr kumimoji="0" lang="cs-CZ"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/>
              <a:t>    </a:t>
            </a:r>
            <a:r>
              <a:rPr kumimoji="0" lang="cs-CZ" sz="1800"/>
              <a:t>Po kliknutí lze upravit styl předlohy nadpisů.</a:t>
            </a:r>
            <a:endParaRPr kumimoji="0"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23.04.2019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 eaLnBrk="1" latinLnBrk="0" hangingPunct="1">
              <a:defRPr kumimoji="0" lang="cs-CZ" sz="3000" b="1" cap="all"/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cs-CZ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cs-CZ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cs-CZ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/>
              <a:t>      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Nadpis a obsah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cs-CZ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23.04.2019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: zvýraznění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23.04.2019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cs-CZ" sz="28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cs-CZ" sz="1800"/>
            </a:lvl6pPr>
            <a:lvl7pPr eaLnBrk="1" latinLnBrk="0" hangingPunct="1">
              <a:defRPr kumimoji="0" lang="cs-CZ" sz="1800"/>
            </a:lvl7pPr>
            <a:lvl8pPr eaLnBrk="1" latinLnBrk="0" hangingPunct="1">
              <a:defRPr kumimoji="0" lang="cs-CZ" sz="1800"/>
            </a:lvl8pPr>
            <a:lvl9pPr eaLnBrk="1" latinLnBrk="0" hangingPunct="1">
              <a:defRPr kumimoji="0" lang="cs-CZ" sz="18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cs-CZ" sz="1800"/>
            </a:lvl6pPr>
            <a:lvl7pPr eaLnBrk="1" latinLnBrk="0" hangingPunct="1">
              <a:defRPr kumimoji="0" lang="cs-CZ" sz="1800"/>
            </a:lvl7pPr>
            <a:lvl8pPr eaLnBrk="1" latinLnBrk="0" hangingPunct="1">
              <a:defRPr kumimoji="0" lang="cs-CZ" sz="1800"/>
            </a:lvl8pPr>
            <a:lvl9pPr eaLnBrk="1" latinLnBrk="0" hangingPunct="1">
              <a:defRPr kumimoji="0" lang="cs-CZ" sz="18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23.04.2019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Pouze nadp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23.04.2019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cs-CZ"/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uze nadpis: zvýraznění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23.04.2019</a:t>
            </a:fld>
            <a:endParaRPr kumimoji="0"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cs-CZ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/>
              <a:t>Po kliknutí lze upravit styl předlohy nadpisů.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cs-CZ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cs-CZ" sz="2000" b="1"/>
            </a:lvl2pPr>
            <a:lvl3pPr marL="914400" indent="0" eaLnBrk="1" latinLnBrk="0" hangingPunct="1">
              <a:buNone/>
              <a:defRPr kumimoji="0" lang="cs-CZ" sz="1800" b="1"/>
            </a:lvl3pPr>
            <a:lvl4pPr marL="1371600" indent="0" eaLnBrk="1" latinLnBrk="0" hangingPunct="1">
              <a:buNone/>
              <a:defRPr kumimoji="0" lang="cs-CZ" sz="1600" b="1"/>
            </a:lvl4pPr>
            <a:lvl5pPr marL="1828800" indent="0" eaLnBrk="1" latinLnBrk="0" hangingPunct="1">
              <a:buNone/>
              <a:defRPr kumimoji="0" lang="cs-CZ" sz="1600" b="1"/>
            </a:lvl5pPr>
            <a:lvl6pPr marL="2286000" indent="0" eaLnBrk="1" latinLnBrk="0" hangingPunct="1">
              <a:buNone/>
              <a:defRPr kumimoji="0" lang="cs-CZ" sz="1600" b="1"/>
            </a:lvl6pPr>
            <a:lvl7pPr marL="2743200" indent="0" eaLnBrk="1" latinLnBrk="0" hangingPunct="1">
              <a:buNone/>
              <a:defRPr kumimoji="0" lang="cs-CZ" sz="1600" b="1"/>
            </a:lvl7pPr>
            <a:lvl8pPr marL="3200400" indent="0" eaLnBrk="1" latinLnBrk="0" hangingPunct="1">
              <a:buNone/>
              <a:defRPr kumimoji="0" lang="cs-CZ" sz="1600" b="1"/>
            </a:lvl8pPr>
            <a:lvl9pPr marL="3657600" indent="0" eaLnBrk="1" latinLnBrk="0" hangingPunct="1">
              <a:buNone/>
              <a:defRPr kumimoji="0" lang="cs-CZ" sz="1600" b="1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dpis s textem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23.04.2019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cs-CZ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cs-CZ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cs-CZ" sz="1400"/>
              <a:t>Po kliknutí lze upravit styl předlohy podnadpisů.</a:t>
            </a:r>
            <a:endParaRPr kumimoji="0" lang="cs-C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 eaLnBrk="1" latinLnBrk="0" hangingPunct="1">
              <a:defRPr kumimoji="0" lang="cs-CZ" sz="2000" b="1"/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bg1"/>
                </a:solidFill>
              </a:defRPr>
            </a:lvl1pPr>
            <a:lvl2pPr eaLnBrk="1" latinLnBrk="0" hangingPunct="1">
              <a:defRPr kumimoji="0" lang="cs-CZ" sz="2800">
                <a:solidFill>
                  <a:schemeClr val="bg1"/>
                </a:solidFill>
              </a:defRPr>
            </a:lvl2pPr>
            <a:lvl3pPr eaLnBrk="1" latinLnBrk="0" hangingPunct="1">
              <a:defRPr kumimoji="0" lang="cs-CZ" sz="2400">
                <a:solidFill>
                  <a:schemeClr val="bg1"/>
                </a:solidFill>
              </a:defRPr>
            </a:lvl3pPr>
            <a:lvl4pPr eaLnBrk="1" latinLnBrk="0" hangingPunct="1">
              <a:defRPr kumimoji="0" lang="cs-CZ" sz="2000">
                <a:solidFill>
                  <a:schemeClr val="bg1"/>
                </a:solidFill>
              </a:defRPr>
            </a:lvl4pPr>
            <a:lvl5pPr eaLnBrk="1" latinLnBrk="0" hangingPunct="1">
              <a:defRPr kumimoji="0" lang="cs-CZ" sz="2000">
                <a:solidFill>
                  <a:schemeClr val="bg1"/>
                </a:solidFill>
              </a:defRPr>
            </a:lvl5pPr>
            <a:lvl6pPr eaLnBrk="1" latinLnBrk="0" hangingPunct="1">
              <a:defRPr kumimoji="0" lang="cs-CZ" sz="2000"/>
            </a:lvl6pPr>
            <a:lvl7pPr eaLnBrk="1" latinLnBrk="0" hangingPunct="1">
              <a:defRPr kumimoji="0" lang="cs-CZ" sz="2000"/>
            </a:lvl7pPr>
            <a:lvl8pPr eaLnBrk="1" latinLnBrk="0" hangingPunct="1">
              <a:defRPr kumimoji="0" lang="cs-CZ" sz="2000"/>
            </a:lvl8pPr>
            <a:lvl9pPr eaLnBrk="1" latinLnBrk="0" hangingPunct="1">
              <a:defRPr kumimoji="0" lang="cs-CZ" sz="20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 eaLnBrk="1" latinLnBrk="0" hangingPunct="1">
              <a:buNone/>
              <a:defRPr kumimoji="0" lang="cs-CZ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cs-CZ" sz="1200"/>
            </a:lvl2pPr>
            <a:lvl3pPr marL="914400" indent="0" eaLnBrk="1" latinLnBrk="0" hangingPunct="1">
              <a:buNone/>
              <a:defRPr kumimoji="0" lang="cs-CZ" sz="1000"/>
            </a:lvl3pPr>
            <a:lvl4pPr marL="1371600" indent="0" eaLnBrk="1" latinLnBrk="0" hangingPunct="1">
              <a:buNone/>
              <a:defRPr kumimoji="0" lang="cs-CZ" sz="900"/>
            </a:lvl4pPr>
            <a:lvl5pPr marL="1828800" indent="0" eaLnBrk="1" latinLnBrk="0" hangingPunct="1">
              <a:buNone/>
              <a:defRPr kumimoji="0" lang="cs-CZ" sz="900"/>
            </a:lvl5pPr>
            <a:lvl6pPr marL="2286000" indent="0" eaLnBrk="1" latinLnBrk="0" hangingPunct="1">
              <a:buNone/>
              <a:defRPr kumimoji="0" lang="cs-CZ" sz="900"/>
            </a:lvl6pPr>
            <a:lvl7pPr marL="2743200" indent="0" eaLnBrk="1" latinLnBrk="0" hangingPunct="1">
              <a:buNone/>
              <a:defRPr kumimoji="0" lang="cs-CZ" sz="900"/>
            </a:lvl7pPr>
            <a:lvl8pPr marL="3200400" indent="0" eaLnBrk="1" latinLnBrk="0" hangingPunct="1">
              <a:buNone/>
              <a:defRPr kumimoji="0" lang="cs-CZ" sz="900"/>
            </a:lvl8pPr>
            <a:lvl9pPr marL="3657600" indent="0" eaLnBrk="1" latinLnBrk="0" hangingPunct="1">
              <a:buNone/>
              <a:defRPr kumimoji="0" lang="cs-CZ" sz="9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23.04.2019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23.04.2019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cs-CZ"/>
              <a:t>Kliknutím lze upravit styly předlohy textu.</a:t>
            </a:r>
          </a:p>
          <a:p>
            <a:pPr lvl="1" eaLnBrk="1" latinLnBrk="0" hangingPunct="1"/>
            <a:r>
              <a:rPr kumimoji="0" lang="cs-CZ"/>
              <a:t>Druhá úroveň</a:t>
            </a:r>
          </a:p>
          <a:p>
            <a:pPr lvl="2" eaLnBrk="1" latinLnBrk="0" hangingPunct="1"/>
            <a:r>
              <a:rPr kumimoji="0" lang="cs-CZ"/>
              <a:t>Třetí úroveň</a:t>
            </a:r>
          </a:p>
          <a:p>
            <a:pPr lvl="3" eaLnBrk="1" latinLnBrk="0" hangingPunct="1"/>
            <a:r>
              <a:rPr kumimoji="0" lang="cs-CZ"/>
              <a:t>Čtvrtá úroveň</a:t>
            </a:r>
          </a:p>
          <a:p>
            <a:pPr lvl="4" eaLnBrk="1" latinLnBrk="0" hangingPunct="1"/>
            <a:r>
              <a:rPr kumimoji="0" lang="cs-CZ"/>
              <a:t>Pátá úroveň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kumimoji="0" lang="cs-CZ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cs-CZ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cs-CZ"/>
      </a:defPPr>
      <a:lvl1pPr marL="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/>
              <a:t>KIP/PYTHO - Python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Výjimky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844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Vyvolání chyby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70000" lnSpcReduction="20000"/>
          </a:bodyPr>
          <a:lstStyle/>
          <a:p>
            <a:pPr>
              <a:tabLst>
                <a:tab pos="3409950" algn="l"/>
              </a:tabLst>
            </a:pPr>
            <a:r>
              <a:rPr lang="cs-CZ" dirty="0" err="1"/>
              <a:t>BaseException</a:t>
            </a:r>
            <a:endParaRPr lang="cs-CZ" dirty="0"/>
          </a:p>
          <a:p>
            <a:pPr lvl="1">
              <a:tabLst>
                <a:tab pos="3409950" algn="l"/>
              </a:tabLst>
            </a:pPr>
            <a:r>
              <a:rPr lang="cs-CZ" dirty="0" err="1" smtClean="0"/>
              <a:t>SystemExit</a:t>
            </a:r>
            <a:r>
              <a:rPr lang="cs-CZ" dirty="0" smtClean="0"/>
              <a:t>                     	vyvolána </a:t>
            </a:r>
            <a:r>
              <a:rPr lang="cs-CZ" dirty="0"/>
              <a:t>funkcí exit()</a:t>
            </a:r>
          </a:p>
          <a:p>
            <a:pPr lvl="1">
              <a:tabLst>
                <a:tab pos="3409950" algn="l"/>
              </a:tabLst>
            </a:pPr>
            <a:r>
              <a:rPr lang="cs-CZ" dirty="0" err="1" smtClean="0"/>
              <a:t>KeyboardInterrupt</a:t>
            </a:r>
            <a:r>
              <a:rPr lang="cs-CZ" dirty="0" smtClean="0"/>
              <a:t>             vyvolána </a:t>
            </a:r>
            <a:r>
              <a:rPr lang="cs-CZ" dirty="0"/>
              <a:t>po stisknutí </a:t>
            </a:r>
            <a:r>
              <a:rPr lang="cs-CZ" dirty="0" err="1"/>
              <a:t>Ctrl+C</a:t>
            </a:r>
            <a:endParaRPr lang="cs-CZ" dirty="0"/>
          </a:p>
          <a:p>
            <a:pPr lvl="1">
              <a:tabLst>
                <a:tab pos="3409950" algn="l"/>
              </a:tabLst>
            </a:pPr>
            <a:r>
              <a:rPr lang="cs-CZ" dirty="0" err="1" smtClean="0"/>
              <a:t>Exception</a:t>
            </a:r>
            <a:endParaRPr lang="cs-CZ" dirty="0"/>
          </a:p>
          <a:p>
            <a:pPr lvl="2">
              <a:tabLst>
                <a:tab pos="3409950" algn="l"/>
              </a:tabLst>
            </a:pPr>
            <a:r>
              <a:rPr lang="cs-CZ" dirty="0" err="1" smtClean="0"/>
              <a:t>ArithmeticError</a:t>
            </a:r>
            <a:endParaRPr lang="cs-CZ" dirty="0"/>
          </a:p>
          <a:p>
            <a:pPr lvl="3">
              <a:tabLst>
                <a:tab pos="3409950" algn="l"/>
              </a:tabLst>
            </a:pPr>
            <a:r>
              <a:rPr lang="cs-CZ" dirty="0" err="1" smtClean="0"/>
              <a:t>ZeroDivisionError</a:t>
            </a:r>
            <a:r>
              <a:rPr lang="cs-CZ" dirty="0" smtClean="0"/>
              <a:t>    	dělení </a:t>
            </a:r>
            <a:r>
              <a:rPr lang="cs-CZ" dirty="0"/>
              <a:t>nulou</a:t>
            </a:r>
          </a:p>
          <a:p>
            <a:pPr lvl="2">
              <a:tabLst>
                <a:tab pos="3409950" algn="l"/>
              </a:tabLst>
            </a:pPr>
            <a:r>
              <a:rPr lang="cs-CZ" dirty="0" err="1" smtClean="0"/>
              <a:t>AssertionError</a:t>
            </a:r>
            <a:r>
              <a:rPr lang="cs-CZ" dirty="0" smtClean="0"/>
              <a:t>            	nepovedený </a:t>
            </a:r>
            <a:r>
              <a:rPr lang="cs-CZ" dirty="0"/>
              <a:t>příkaz `</a:t>
            </a:r>
            <a:r>
              <a:rPr lang="cs-CZ" dirty="0" err="1"/>
              <a:t>assert</a:t>
            </a:r>
            <a:r>
              <a:rPr lang="cs-CZ" dirty="0"/>
              <a:t>`</a:t>
            </a:r>
          </a:p>
          <a:p>
            <a:pPr lvl="2">
              <a:tabLst>
                <a:tab pos="3409950" algn="l"/>
              </a:tabLst>
            </a:pPr>
            <a:r>
              <a:rPr lang="cs-CZ" dirty="0" err="1" smtClean="0"/>
              <a:t>AttributeError</a:t>
            </a:r>
            <a:r>
              <a:rPr lang="cs-CZ" dirty="0" smtClean="0"/>
              <a:t>            	neexistující </a:t>
            </a:r>
            <a:r>
              <a:rPr lang="cs-CZ" dirty="0"/>
              <a:t>atribut, např. '</a:t>
            </a:r>
            <a:r>
              <a:rPr lang="cs-CZ" dirty="0" err="1"/>
              <a:t>abc</a:t>
            </a:r>
            <a:r>
              <a:rPr lang="cs-CZ" dirty="0"/>
              <a:t>'.len</a:t>
            </a:r>
          </a:p>
          <a:p>
            <a:pPr lvl="2">
              <a:tabLst>
                <a:tab pos="3409950" algn="l"/>
              </a:tabLst>
            </a:pPr>
            <a:r>
              <a:rPr lang="cs-CZ" dirty="0" err="1" smtClean="0"/>
              <a:t>ImportError</a:t>
            </a:r>
            <a:r>
              <a:rPr lang="cs-CZ" dirty="0" smtClean="0"/>
              <a:t>               	nepovedený </a:t>
            </a:r>
            <a:r>
              <a:rPr lang="cs-CZ" dirty="0"/>
              <a:t>import</a:t>
            </a:r>
          </a:p>
          <a:p>
            <a:pPr lvl="2">
              <a:tabLst>
                <a:tab pos="3409950" algn="l"/>
              </a:tabLst>
            </a:pPr>
            <a:r>
              <a:rPr lang="cs-CZ" dirty="0" err="1" smtClean="0"/>
              <a:t>LookupError</a:t>
            </a:r>
            <a:endParaRPr lang="cs-CZ" dirty="0"/>
          </a:p>
          <a:p>
            <a:pPr lvl="3">
              <a:tabLst>
                <a:tab pos="3409950" algn="l"/>
              </a:tabLst>
            </a:pPr>
            <a:r>
              <a:rPr lang="cs-CZ" dirty="0" err="1" smtClean="0"/>
              <a:t>IndexError</a:t>
            </a:r>
            <a:r>
              <a:rPr lang="cs-CZ" dirty="0" smtClean="0"/>
              <a:t>           	neexistující </a:t>
            </a:r>
            <a:r>
              <a:rPr lang="cs-CZ" dirty="0"/>
              <a:t>index, např. '</a:t>
            </a:r>
            <a:r>
              <a:rPr lang="cs-CZ" dirty="0" err="1"/>
              <a:t>abc</a:t>
            </a:r>
            <a:r>
              <a:rPr lang="cs-CZ" dirty="0"/>
              <a:t>'[999]</a:t>
            </a:r>
          </a:p>
          <a:p>
            <a:pPr lvl="2">
              <a:tabLst>
                <a:tab pos="3409950" algn="l"/>
              </a:tabLst>
            </a:pPr>
            <a:r>
              <a:rPr lang="cs-CZ" dirty="0" err="1" smtClean="0"/>
              <a:t>NameError</a:t>
            </a:r>
            <a:r>
              <a:rPr lang="cs-CZ" dirty="0" smtClean="0"/>
              <a:t>                 	použití </a:t>
            </a:r>
            <a:r>
              <a:rPr lang="cs-CZ" dirty="0"/>
              <a:t>neexistujícího jména proměnné</a:t>
            </a:r>
          </a:p>
          <a:p>
            <a:pPr lvl="3">
              <a:tabLst>
                <a:tab pos="3409950" algn="l"/>
              </a:tabLst>
            </a:pPr>
            <a:r>
              <a:rPr lang="cs-CZ" dirty="0" err="1" smtClean="0"/>
              <a:t>UnboundLocalError</a:t>
            </a:r>
            <a:r>
              <a:rPr lang="cs-CZ" dirty="0" smtClean="0"/>
              <a:t>    	použití </a:t>
            </a:r>
            <a:r>
              <a:rPr lang="cs-CZ" dirty="0"/>
              <a:t>proměnné, která ještě nebyla nastavená</a:t>
            </a:r>
          </a:p>
          <a:p>
            <a:pPr lvl="2">
              <a:tabLst>
                <a:tab pos="3409950" algn="l"/>
              </a:tabLst>
            </a:pPr>
            <a:r>
              <a:rPr lang="cs-CZ" dirty="0" err="1" smtClean="0"/>
              <a:t>SyntaxError</a:t>
            </a:r>
            <a:r>
              <a:rPr lang="cs-CZ" dirty="0" smtClean="0"/>
              <a:t>               	špatná </a:t>
            </a:r>
            <a:r>
              <a:rPr lang="cs-CZ" dirty="0"/>
              <a:t>syntaxe – program je nečitelný/nepoužitelný</a:t>
            </a:r>
          </a:p>
          <a:p>
            <a:pPr lvl="3">
              <a:tabLst>
                <a:tab pos="3409950" algn="l"/>
              </a:tabLst>
            </a:pPr>
            <a:r>
              <a:rPr lang="cs-CZ" dirty="0" err="1" smtClean="0"/>
              <a:t>IndentationError</a:t>
            </a:r>
            <a:r>
              <a:rPr lang="cs-CZ" dirty="0" smtClean="0"/>
              <a:t>     	špatné </a:t>
            </a:r>
            <a:r>
              <a:rPr lang="cs-CZ" dirty="0"/>
              <a:t>odsazení</a:t>
            </a:r>
          </a:p>
          <a:p>
            <a:pPr lvl="4">
              <a:tabLst>
                <a:tab pos="3409950" algn="l"/>
              </a:tabLst>
            </a:pPr>
            <a:r>
              <a:rPr lang="cs-CZ" dirty="0" err="1" smtClean="0"/>
              <a:t>TabError</a:t>
            </a:r>
            <a:r>
              <a:rPr lang="cs-CZ" dirty="0" smtClean="0"/>
              <a:t>       	 </a:t>
            </a:r>
            <a:r>
              <a:rPr lang="cs-CZ" dirty="0"/>
              <a:t>kombinování mezer a tabulátorů</a:t>
            </a:r>
          </a:p>
          <a:p>
            <a:pPr lvl="2">
              <a:tabLst>
                <a:tab pos="3409950" algn="l"/>
              </a:tabLst>
            </a:pPr>
            <a:r>
              <a:rPr lang="cs-CZ" dirty="0" err="1" smtClean="0"/>
              <a:t>TypeError</a:t>
            </a:r>
            <a:r>
              <a:rPr lang="cs-CZ" dirty="0" smtClean="0"/>
              <a:t>                 	špatný </a:t>
            </a:r>
            <a:r>
              <a:rPr lang="cs-CZ" dirty="0"/>
              <a:t>typ, např. len(9)</a:t>
            </a:r>
          </a:p>
          <a:p>
            <a:pPr lvl="2">
              <a:tabLst>
                <a:tab pos="3409950" algn="l"/>
              </a:tabLst>
            </a:pPr>
            <a:r>
              <a:rPr lang="cs-CZ" dirty="0" err="1" smtClean="0"/>
              <a:t>ValueError</a:t>
            </a:r>
            <a:r>
              <a:rPr lang="cs-CZ" dirty="0" smtClean="0"/>
              <a:t>                	špatná </a:t>
            </a:r>
            <a:r>
              <a:rPr lang="cs-CZ" dirty="0"/>
              <a:t>hodnota, např. </a:t>
            </a:r>
            <a:r>
              <a:rPr lang="cs-CZ" dirty="0" err="1"/>
              <a:t>int</a:t>
            </a:r>
            <a:r>
              <a:rPr lang="cs-CZ" dirty="0"/>
              <a:t>('</a:t>
            </a:r>
            <a:r>
              <a:rPr lang="cs-CZ" dirty="0" err="1"/>
              <a:t>xyz</a:t>
            </a:r>
            <a:r>
              <a:rPr lang="cs-CZ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92516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Ošetření chyby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79512" y="1340768"/>
            <a:ext cx="8964488" cy="4785395"/>
          </a:xfrm>
        </p:spPr>
        <p:txBody>
          <a:bodyPr>
            <a:normAutofit fontScale="92500"/>
          </a:bodyPr>
          <a:lstStyle/>
          <a:p>
            <a:r>
              <a:rPr lang="cs-CZ" dirty="0" smtClean="0"/>
              <a:t>Následující </a:t>
            </a:r>
            <a:r>
              <a:rPr lang="cs-CZ" dirty="0"/>
              <a:t>funkce je připravená na to, že funkce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cs-CZ" dirty="0"/>
              <a:t> může selhat, pokud uživatel nezadá číslo: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nacti_cislo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odpoved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input('Zadej číslo: ')</a:t>
            </a:r>
          </a:p>
          <a:p>
            <a:pPr marL="0" indent="0">
              <a:buNone/>
            </a:pP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cislo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odpoved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('To nebylo číslo! Pokračuji s nulou.')</a:t>
            </a:r>
          </a:p>
          <a:p>
            <a:pPr marL="0" indent="0">
              <a:buNone/>
            </a:pP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cislo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None/>
            </a:pP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cislo</a:t>
            </a:r>
            <a:endParaRPr lang="cs-CZ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4525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Ošetření chyby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cs-CZ" dirty="0"/>
              <a:t>Příkazy v bloku uvozeném příkazem </a:t>
            </a:r>
            <a:r>
              <a:rPr lang="cs-CZ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cs-CZ" dirty="0"/>
              <a:t> se normálně provádějí, ale když nastane uvedená výjimka, Python místo ukončení programu provede všechno v bloku </a:t>
            </a:r>
            <a:r>
              <a:rPr lang="cs-CZ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cs-CZ" dirty="0"/>
              <a:t>. </a:t>
            </a:r>
            <a:endParaRPr lang="cs-CZ" dirty="0" smtClean="0"/>
          </a:p>
          <a:p>
            <a:r>
              <a:rPr lang="cs-CZ" dirty="0" smtClean="0"/>
              <a:t>Když </a:t>
            </a:r>
            <a:r>
              <a:rPr lang="cs-CZ" dirty="0"/>
              <a:t>výjimka nenastane, blok </a:t>
            </a:r>
            <a:r>
              <a:rPr lang="cs-CZ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cs-CZ" dirty="0"/>
              <a:t> se přeskočí.</a:t>
            </a:r>
          </a:p>
          <a:p>
            <a:r>
              <a:rPr lang="cs-CZ" dirty="0" smtClean="0"/>
              <a:t>Když odchytáváme </a:t>
            </a:r>
            <a:r>
              <a:rPr lang="cs-CZ" dirty="0"/>
              <a:t>obecnou výjimku, chytnou se i všechny podřízené typy výjimek – například </a:t>
            </a:r>
            <a:r>
              <a:rPr lang="cs-CZ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cs-CZ" dirty="0"/>
              <a:t> </a:t>
            </a:r>
            <a:r>
              <a:rPr lang="cs-CZ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ArithmeticError</a:t>
            </a:r>
            <a:r>
              <a:rPr lang="cs-CZ" dirty="0"/>
              <a:t>: zachytí i </a:t>
            </a:r>
            <a:r>
              <a:rPr lang="cs-CZ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cs-CZ" dirty="0"/>
              <a:t>. </a:t>
            </a:r>
            <a:endParaRPr lang="cs-CZ" dirty="0" smtClean="0"/>
          </a:p>
          <a:p>
            <a:r>
              <a:rPr lang="cs-CZ" dirty="0" smtClean="0"/>
              <a:t>A </a:t>
            </a:r>
            <a:r>
              <a:rPr lang="cs-CZ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cs-CZ" dirty="0"/>
              <a:t> </a:t>
            </a:r>
            <a:r>
              <a:rPr lang="cs-CZ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cs-CZ" dirty="0"/>
              <a:t>: zachytí všechny výjimky, které běžně </a:t>
            </a:r>
            <a:r>
              <a:rPr lang="cs-CZ" dirty="0" smtClean="0"/>
              <a:t>chceme </a:t>
            </a:r>
            <a:r>
              <a:rPr lang="cs-CZ" dirty="0"/>
              <a:t>zachytit.</a:t>
            </a:r>
          </a:p>
        </p:txBody>
      </p:sp>
    </p:spTree>
    <p:extLst>
      <p:ext uri="{BB962C8B-B14F-4D97-AF65-F5344CB8AC3E}">
        <p14:creationId xmlns:p14="http://schemas.microsoft.com/office/powerpoint/2010/main" val="188191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Ošetření chyby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/>
              <a:t>Nastane-li nečekaná situace, je téměř vždy mnohem lepší program ukončit, než se snažit pokračovat dál počítat se špatnými hodnotami. Navíc chybový výstup, který Python standardně připraví, může hodně ulehčit hledání chyby.</a:t>
            </a:r>
          </a:p>
          <a:p>
            <a:r>
              <a:rPr lang="cs-CZ" dirty="0" smtClean="0"/>
              <a:t>„</a:t>
            </a:r>
            <a:r>
              <a:rPr lang="cs-CZ" dirty="0"/>
              <a:t>Ošetřování” chyb jako </a:t>
            </a:r>
            <a:r>
              <a:rPr lang="cs-CZ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r>
              <a:rPr lang="cs-CZ" dirty="0"/>
              <a:t> je ještě horší: </a:t>
            </a:r>
            <a:endParaRPr lang="cs-CZ" dirty="0" smtClean="0"/>
          </a:p>
          <a:p>
            <a:pPr lvl="1"/>
            <a:r>
              <a:rPr lang="cs-CZ" dirty="0" smtClean="0"/>
              <a:t>může </a:t>
            </a:r>
            <a:r>
              <a:rPr lang="cs-CZ" dirty="0"/>
              <a:t>způsobit, že program nepůjde ukončit, když bude potřeba.</a:t>
            </a:r>
          </a:p>
          <a:p>
            <a:r>
              <a:rPr lang="cs-CZ" dirty="0" smtClean="0"/>
              <a:t>Příkaz </a:t>
            </a:r>
            <a:r>
              <a:rPr lang="cs-CZ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cs-CZ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cs-CZ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cs-CZ" dirty="0"/>
              <a:t> proto </a:t>
            </a:r>
            <a:r>
              <a:rPr lang="cs-CZ" dirty="0" smtClean="0"/>
              <a:t>používejme </a:t>
            </a:r>
            <a:r>
              <a:rPr lang="cs-CZ" dirty="0"/>
              <a:t>jen v situacích, kdy výjimku </a:t>
            </a:r>
            <a:r>
              <a:rPr lang="cs-CZ" dirty="0" smtClean="0"/>
              <a:t>očekáváme </a:t>
            </a:r>
            <a:r>
              <a:rPr lang="cs-CZ" dirty="0"/>
              <a:t>– </a:t>
            </a:r>
            <a:r>
              <a:rPr lang="cs-CZ" dirty="0" smtClean="0"/>
              <a:t>víme </a:t>
            </a:r>
            <a:r>
              <a:rPr lang="cs-CZ" dirty="0"/>
              <a:t>přesně, která chyba může nastat a proč, a máš možnost ji opravit. </a:t>
            </a:r>
            <a:endParaRPr lang="cs-CZ" dirty="0" smtClean="0"/>
          </a:p>
          <a:p>
            <a:r>
              <a:rPr lang="cs-CZ" dirty="0" smtClean="0"/>
              <a:t>Pro </a:t>
            </a:r>
            <a:r>
              <a:rPr lang="cs-CZ" dirty="0"/>
              <a:t>nás to typicky bude načítání vstupu od uživatele. </a:t>
            </a:r>
            <a:endParaRPr lang="cs-CZ" dirty="0" smtClean="0"/>
          </a:p>
          <a:p>
            <a:r>
              <a:rPr lang="cs-CZ" dirty="0" smtClean="0"/>
              <a:t>Po </a:t>
            </a:r>
            <a:r>
              <a:rPr lang="cs-CZ" dirty="0"/>
              <a:t>špatném pokusu o zadání je dobré se ptát znovu, dokud uživatel nezadá něco </a:t>
            </a:r>
            <a:r>
              <a:rPr lang="cs-CZ" dirty="0" smtClean="0"/>
              <a:t>smysluplného.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07758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Ošetření </a:t>
            </a:r>
            <a:r>
              <a:rPr lang="cs-CZ" dirty="0" smtClean="0"/>
              <a:t>chyby - </a:t>
            </a:r>
            <a:r>
              <a:rPr lang="cs-CZ" dirty="0" err="1" smtClean="0"/>
              <a:t>try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Kromě </a:t>
            </a:r>
            <a:r>
              <a:rPr lang="cs-CZ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cs-CZ" dirty="0"/>
              <a:t> existují dva jiné bloky, které </a:t>
            </a:r>
            <a:r>
              <a:rPr lang="cs-CZ" dirty="0" smtClean="0"/>
              <a:t>můžeme </a:t>
            </a:r>
            <a:r>
              <a:rPr lang="cs-CZ" dirty="0"/>
              <a:t>„přilepit“ k </a:t>
            </a:r>
            <a:r>
              <a:rPr lang="cs-CZ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cs-CZ" dirty="0"/>
              <a:t>, a to </a:t>
            </a:r>
            <a:r>
              <a:rPr lang="cs-CZ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cs-CZ" dirty="0"/>
              <a:t> a </a:t>
            </a:r>
            <a:r>
              <a:rPr lang="cs-CZ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cs-CZ" dirty="0"/>
              <a:t>. </a:t>
            </a:r>
            <a:endParaRPr lang="cs-CZ" dirty="0" smtClean="0"/>
          </a:p>
          <a:p>
            <a:pPr lvl="1"/>
            <a:r>
              <a:rPr lang="cs-CZ" dirty="0" smtClean="0"/>
              <a:t>První </a:t>
            </a:r>
            <a:r>
              <a:rPr lang="cs-CZ" dirty="0"/>
              <a:t>se provede, když v </a:t>
            </a:r>
            <a:r>
              <a:rPr lang="cs-CZ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cs-CZ" dirty="0"/>
              <a:t> bloku žádná chyba nenastane; </a:t>
            </a:r>
            <a:endParaRPr lang="cs-CZ" dirty="0" smtClean="0"/>
          </a:p>
          <a:p>
            <a:pPr lvl="1"/>
            <a:r>
              <a:rPr lang="cs-CZ" dirty="0" smtClean="0"/>
              <a:t>druhý </a:t>
            </a:r>
            <a:r>
              <a:rPr lang="cs-CZ" dirty="0"/>
              <a:t>se provede vždy – ať už chyba nastala nebo ne.</a:t>
            </a:r>
          </a:p>
          <a:p>
            <a:r>
              <a:rPr lang="cs-CZ" dirty="0" smtClean="0"/>
              <a:t>Můžeme </a:t>
            </a:r>
            <a:r>
              <a:rPr lang="cs-CZ" dirty="0"/>
              <a:t>taky použít více bloků </a:t>
            </a:r>
            <a:r>
              <a:rPr lang="cs-CZ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cs-CZ" dirty="0"/>
              <a:t>. </a:t>
            </a:r>
            <a:endParaRPr lang="cs-CZ" dirty="0" smtClean="0"/>
          </a:p>
          <a:p>
            <a:pPr lvl="1"/>
            <a:r>
              <a:rPr lang="cs-CZ" dirty="0" smtClean="0"/>
              <a:t>Provede </a:t>
            </a:r>
            <a:r>
              <a:rPr lang="cs-CZ" dirty="0"/>
              <a:t>se vždy maximálně </a:t>
            </a:r>
            <a:r>
              <a:rPr lang="cs-CZ" dirty="0" smtClean="0"/>
              <a:t>jeden – ten první</a:t>
            </a:r>
            <a:r>
              <a:rPr lang="cs-CZ" dirty="0"/>
              <a:t>, který danou chybu umí ošetřit.</a:t>
            </a:r>
          </a:p>
        </p:txBody>
      </p:sp>
    </p:spTree>
    <p:extLst>
      <p:ext uri="{BB962C8B-B14F-4D97-AF65-F5344CB8AC3E}">
        <p14:creationId xmlns:p14="http://schemas.microsoft.com/office/powerpoint/2010/main" val="252385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Ošetření chyby - </a:t>
            </a:r>
            <a:r>
              <a:rPr lang="cs-CZ" dirty="0" err="1"/>
              <a:t>try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79512" y="1124745"/>
            <a:ext cx="8856984" cy="4968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cs-C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cs-C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neco_udelej</a:t>
            </a:r>
            <a:r>
              <a:rPr lang="cs-C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cs-C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cs-C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cs-C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cs-C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('Tohle se provede, pokud nastane </a:t>
            </a:r>
            <a:r>
              <a:rPr lang="cs-C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cs-C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cs-C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cs-C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cs-C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cs-C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('Tohle se provede, pokud nastane </a:t>
            </a:r>
            <a:r>
              <a:rPr lang="cs-C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cs-C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cs-C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cs-C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cs-C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cs-C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('Tohle se provede, pokud nastane jiná chyba')</a:t>
            </a:r>
          </a:p>
          <a:p>
            <a:pPr marL="0" indent="0">
              <a:buNone/>
            </a:pPr>
            <a:r>
              <a:rPr lang="cs-C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 (kromě </a:t>
            </a:r>
            <a:r>
              <a:rPr lang="cs-C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SystemExit</a:t>
            </a:r>
            <a:r>
              <a:rPr lang="cs-C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cs-C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r>
              <a:rPr lang="cs-C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ty chytat nechceme)</a:t>
            </a:r>
          </a:p>
          <a:p>
            <a:pPr marL="0" indent="0">
              <a:buNone/>
            </a:pPr>
            <a:r>
              <a:rPr lang="cs-C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cs-C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cs-C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cs-C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('Tohle se neprovede nikdy')</a:t>
            </a:r>
          </a:p>
          <a:p>
            <a:pPr marL="0" indent="0">
              <a:buNone/>
            </a:pPr>
            <a:r>
              <a:rPr lang="cs-C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 ("</a:t>
            </a:r>
            <a:r>
              <a:rPr lang="cs-C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cs-C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cs-C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výše ošetřuje i </a:t>
            </a:r>
            <a:r>
              <a:rPr lang="cs-C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cs-C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sem se Python nedostane)</a:t>
            </a:r>
          </a:p>
          <a:p>
            <a:pPr marL="0" indent="0">
              <a:buNone/>
            </a:pPr>
            <a:r>
              <a:rPr lang="cs-C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cs-C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cs-C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('Tohle se provede, pokud chyba nenastane')</a:t>
            </a:r>
          </a:p>
          <a:p>
            <a:pPr marL="0" indent="0">
              <a:buNone/>
            </a:pPr>
            <a:r>
              <a:rPr lang="cs-C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cs-C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cs-C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('Tohle se provede vždycky; i pokud v `</a:t>
            </a:r>
            <a:r>
              <a:rPr lang="cs-C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cs-C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 bloku byl např. `return`')</a:t>
            </a:r>
          </a:p>
        </p:txBody>
      </p:sp>
    </p:spTree>
    <p:extLst>
      <p:ext uri="{BB962C8B-B14F-4D97-AF65-F5344CB8AC3E}">
        <p14:creationId xmlns:p14="http://schemas.microsoft.com/office/powerpoint/2010/main" val="3939575327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E7A204C-C62F-49B4-A8BD-7BD08EA2FA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TS101674551</Template>
  <TotalTime>0</TotalTime>
  <Words>455</Words>
  <Application>Microsoft Office PowerPoint</Application>
  <PresentationFormat>Předvádění na obrazovce (4:3)</PresentationFormat>
  <Paragraphs>67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Georgia</vt:lpstr>
      <vt:lpstr>Introducing PowerPoint 2010</vt:lpstr>
      <vt:lpstr>Výjimky</vt:lpstr>
      <vt:lpstr>Vyvolání chyby</vt:lpstr>
      <vt:lpstr>Ošetření chyby</vt:lpstr>
      <vt:lpstr>Ošetření chyby</vt:lpstr>
      <vt:lpstr>Ošetření chyby</vt:lpstr>
      <vt:lpstr>Ošetření chyby - try</vt:lpstr>
      <vt:lpstr>Ošetření chyby - 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2015-05-05T15:26:09Z</dcterms:created>
  <dcterms:modified xsi:type="dcterms:W3CDTF">2019-04-23T16:19:42Z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TC016745519991</vt:lpwstr>
  </property>
</Properties>
</file>