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2"/>
  </p:notesMasterIdLst>
  <p:sldIdLst>
    <p:sldId id="256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95" r:id="rId22"/>
    <p:sldId id="286" r:id="rId23"/>
    <p:sldId id="287" r:id="rId24"/>
    <p:sldId id="288" r:id="rId25"/>
    <p:sldId id="289" r:id="rId26"/>
    <p:sldId id="294" r:id="rId27"/>
    <p:sldId id="290" r:id="rId28"/>
    <p:sldId id="291" r:id="rId29"/>
    <p:sldId id="292" r:id="rId30"/>
    <p:sldId id="293" r:id="rId3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Styl Světlá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Světlý styl 2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883" autoAdjust="0"/>
  </p:normalViewPr>
  <p:slideViewPr>
    <p:cSldViewPr>
      <p:cViewPr varScale="1">
        <p:scale>
          <a:sx n="112" d="100"/>
          <a:sy n="112" d="100"/>
        </p:scale>
        <p:origin x="154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cs-CZ"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cs-CZ" sz="1200"/>
            </a:lvl1pPr>
          </a:lstStyle>
          <a:p>
            <a:fld id="{00F830A1-3891-4B82-A120-081866556DA0}" type="datetimeFigureOut">
              <a:pPr/>
              <a:t>23.04.2019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cs-CZ"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cs-CZ" sz="1200"/>
            </a:lvl1pPr>
          </a:lstStyle>
          <a:p>
            <a:fld id="{58CC9574-A819-4FE4-99A7-1E27AD09ADC2}" type="slidenum"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561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23.04.2019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cs-CZ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cs-CZ"/>
              <a:t>Po kliknutí lze upravit styl předlohy podnadpisů.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cs-CZ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cs-CZ"/>
              <a:t>Kliknutím lze upravit styl.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média s titulk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23.04.2019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cs-CZ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 eaLnBrk="1" latinLnBrk="0" hangingPunct="1">
              <a:buNone/>
              <a:defRPr kumimoji="0" lang="cs-CZ"/>
            </a:lvl1pPr>
          </a:lstStyle>
          <a:p>
            <a:pPr eaLnBrk="1" latinLnBrk="0" hangingPunct="1"/>
            <a:r>
              <a:rPr lang="cs-CZ"/>
              <a:t>Kliknutím na ikonu přidáte multimédia.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cs-CZ" sz="2400">
                <a:solidFill>
                  <a:schemeClr val="bg1"/>
                </a:solidFill>
              </a:defRPr>
            </a:lvl1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cs-CZ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cs-CZ" sz="3200"/>
            </a:lvl1pPr>
            <a:lvl2pPr marL="457200" indent="0" eaLnBrk="1" latinLnBrk="0" hangingPunct="1">
              <a:buNone/>
              <a:defRPr kumimoji="0" lang="cs-CZ" sz="2800"/>
            </a:lvl2pPr>
            <a:lvl3pPr marL="914400" indent="0" eaLnBrk="1" latinLnBrk="0" hangingPunct="1">
              <a:buNone/>
              <a:defRPr kumimoji="0" lang="cs-CZ" sz="2400"/>
            </a:lvl3pPr>
            <a:lvl4pPr marL="1371600" indent="0" eaLnBrk="1" latinLnBrk="0" hangingPunct="1">
              <a:buNone/>
              <a:defRPr kumimoji="0" lang="cs-CZ" sz="2000"/>
            </a:lvl4pPr>
            <a:lvl5pPr marL="1828800" indent="0" eaLnBrk="1" latinLnBrk="0" hangingPunct="1">
              <a:buNone/>
              <a:defRPr kumimoji="0" lang="cs-CZ" sz="2000"/>
            </a:lvl5pPr>
            <a:lvl6pPr marL="2286000" indent="0" eaLnBrk="1" latinLnBrk="0" hangingPunct="1">
              <a:buNone/>
              <a:defRPr kumimoji="0" lang="cs-CZ" sz="2000"/>
            </a:lvl6pPr>
            <a:lvl7pPr marL="2743200" indent="0" eaLnBrk="1" latinLnBrk="0" hangingPunct="1">
              <a:buNone/>
              <a:defRPr kumimoji="0" lang="cs-CZ" sz="2000"/>
            </a:lvl7pPr>
            <a:lvl8pPr marL="3200400" indent="0" eaLnBrk="1" latinLnBrk="0" hangingPunct="1">
              <a:buNone/>
              <a:defRPr kumimoji="0" lang="cs-CZ" sz="2000"/>
            </a:lvl8pPr>
            <a:lvl9pPr marL="3657600" indent="0" eaLnBrk="1" latinLnBrk="0" hangingPunct="1">
              <a:buNone/>
              <a:defRPr kumimoji="0" lang="cs-CZ" sz="2000"/>
            </a:lvl9pPr>
          </a:lstStyle>
          <a:p>
            <a:pPr eaLnBrk="1" latinLnBrk="0" hangingPunct="1"/>
            <a:r>
              <a:rPr lang="cs-CZ"/>
              <a:t>Kliknutím na ikonu přidáte obrázek.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cs-CZ" sz="1400"/>
            </a:lvl1pPr>
            <a:lvl2pPr marL="457200" indent="0" eaLnBrk="1" latinLnBrk="0" hangingPunct="1">
              <a:buNone/>
              <a:defRPr kumimoji="0" lang="cs-CZ" sz="1200"/>
            </a:lvl2pPr>
            <a:lvl3pPr marL="914400" indent="0" eaLnBrk="1" latinLnBrk="0" hangingPunct="1">
              <a:buNone/>
              <a:defRPr kumimoji="0" lang="cs-CZ" sz="1000"/>
            </a:lvl3pPr>
            <a:lvl4pPr marL="1371600" indent="0" eaLnBrk="1" latinLnBrk="0" hangingPunct="1">
              <a:buNone/>
              <a:defRPr kumimoji="0" lang="cs-CZ" sz="900"/>
            </a:lvl4pPr>
            <a:lvl5pPr marL="1828800" indent="0" eaLnBrk="1" latinLnBrk="0" hangingPunct="1">
              <a:buNone/>
              <a:defRPr kumimoji="0" lang="cs-CZ" sz="900"/>
            </a:lvl5pPr>
            <a:lvl6pPr marL="2286000" indent="0" eaLnBrk="1" latinLnBrk="0" hangingPunct="1">
              <a:buNone/>
              <a:defRPr kumimoji="0" lang="cs-CZ" sz="900"/>
            </a:lvl6pPr>
            <a:lvl7pPr marL="2743200" indent="0" eaLnBrk="1" latinLnBrk="0" hangingPunct="1">
              <a:buNone/>
              <a:defRPr kumimoji="0" lang="cs-CZ" sz="900"/>
            </a:lvl7pPr>
            <a:lvl8pPr marL="3200400" indent="0" eaLnBrk="1" latinLnBrk="0" hangingPunct="1">
              <a:buNone/>
              <a:defRPr kumimoji="0" lang="cs-CZ" sz="900"/>
            </a:lvl8pPr>
            <a:lvl9pPr marL="3657600" indent="0" eaLnBrk="1" latinLnBrk="0" hangingPunct="1">
              <a:buNone/>
              <a:defRPr kumimoji="0" lang="cs-CZ" sz="9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23.04.2019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dpis a svislý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23.04.2019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eaLnBrk="1" latinLnBrk="0" hangingPunct="1">
              <a:defRPr kumimoji="0" lang="cs-CZ"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/>
              <a:t>    </a:t>
            </a:r>
            <a:r>
              <a:rPr kumimoji="0" lang="cs-CZ" sz="1800"/>
              <a:t>Po kliknutí lze upravit styl předlohy nadpisů.</a:t>
            </a:r>
            <a:endParaRPr kumimoji="0"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23.04.2019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 eaLnBrk="1" latinLnBrk="0" hangingPunct="1">
              <a:defRPr kumimoji="0" lang="cs-CZ" sz="3000" b="1" cap="all"/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cs-CZ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cs-CZ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cs-CZ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/>
              <a:t>      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Nadpis a obsah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cs-CZ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23.04.2019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: zvýraznění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23.04.2019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cs-CZ" sz="28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cs-CZ" sz="1800"/>
            </a:lvl6pPr>
            <a:lvl7pPr eaLnBrk="1" latinLnBrk="0" hangingPunct="1">
              <a:defRPr kumimoji="0" lang="cs-CZ" sz="1800"/>
            </a:lvl7pPr>
            <a:lvl8pPr eaLnBrk="1" latinLnBrk="0" hangingPunct="1">
              <a:defRPr kumimoji="0" lang="cs-CZ" sz="1800"/>
            </a:lvl8pPr>
            <a:lvl9pPr eaLnBrk="1" latinLnBrk="0" hangingPunct="1">
              <a:defRPr kumimoji="0" lang="cs-CZ" sz="18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cs-CZ" sz="1800"/>
            </a:lvl6pPr>
            <a:lvl7pPr eaLnBrk="1" latinLnBrk="0" hangingPunct="1">
              <a:defRPr kumimoji="0" lang="cs-CZ" sz="1800"/>
            </a:lvl7pPr>
            <a:lvl8pPr eaLnBrk="1" latinLnBrk="0" hangingPunct="1">
              <a:defRPr kumimoji="0" lang="cs-CZ" sz="1800"/>
            </a:lvl8pPr>
            <a:lvl9pPr eaLnBrk="1" latinLnBrk="0" hangingPunct="1">
              <a:defRPr kumimoji="0" lang="cs-CZ" sz="18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23.04.2019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Pouze nadp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23.04.2019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cs-CZ"/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uze nadpis: zvýraznění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23.04.2019</a:t>
            </a:fld>
            <a:endParaRPr kumimoji="0"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cs-CZ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/>
              <a:t>Po kliknutí lze upravit styl předlohy nadpisů.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cs-CZ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cs-CZ" sz="2000" b="1"/>
            </a:lvl2pPr>
            <a:lvl3pPr marL="914400" indent="0" eaLnBrk="1" latinLnBrk="0" hangingPunct="1">
              <a:buNone/>
              <a:defRPr kumimoji="0" lang="cs-CZ" sz="1800" b="1"/>
            </a:lvl3pPr>
            <a:lvl4pPr marL="1371600" indent="0" eaLnBrk="1" latinLnBrk="0" hangingPunct="1">
              <a:buNone/>
              <a:defRPr kumimoji="0" lang="cs-CZ" sz="1600" b="1"/>
            </a:lvl4pPr>
            <a:lvl5pPr marL="1828800" indent="0" eaLnBrk="1" latinLnBrk="0" hangingPunct="1">
              <a:buNone/>
              <a:defRPr kumimoji="0" lang="cs-CZ" sz="1600" b="1"/>
            </a:lvl5pPr>
            <a:lvl6pPr marL="2286000" indent="0" eaLnBrk="1" latinLnBrk="0" hangingPunct="1">
              <a:buNone/>
              <a:defRPr kumimoji="0" lang="cs-CZ" sz="1600" b="1"/>
            </a:lvl6pPr>
            <a:lvl7pPr marL="2743200" indent="0" eaLnBrk="1" latinLnBrk="0" hangingPunct="1">
              <a:buNone/>
              <a:defRPr kumimoji="0" lang="cs-CZ" sz="1600" b="1"/>
            </a:lvl7pPr>
            <a:lvl8pPr marL="3200400" indent="0" eaLnBrk="1" latinLnBrk="0" hangingPunct="1">
              <a:buNone/>
              <a:defRPr kumimoji="0" lang="cs-CZ" sz="1600" b="1"/>
            </a:lvl8pPr>
            <a:lvl9pPr marL="3657600" indent="0" eaLnBrk="1" latinLnBrk="0" hangingPunct="1">
              <a:buNone/>
              <a:defRPr kumimoji="0" lang="cs-CZ" sz="1600" b="1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dpis s textem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23.04.2019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cs-CZ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cs-CZ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cs-CZ" sz="1400"/>
              <a:t>Po kliknutí lze upravit styl předlohy podnadpisů.</a:t>
            </a:r>
            <a:endParaRPr kumimoji="0" lang="cs-C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 eaLnBrk="1" latinLnBrk="0" hangingPunct="1">
              <a:defRPr kumimoji="0" lang="cs-CZ" sz="2000" b="1"/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bg1"/>
                </a:solidFill>
              </a:defRPr>
            </a:lvl1pPr>
            <a:lvl2pPr eaLnBrk="1" latinLnBrk="0" hangingPunct="1">
              <a:defRPr kumimoji="0" lang="cs-CZ" sz="2800">
                <a:solidFill>
                  <a:schemeClr val="bg1"/>
                </a:solidFill>
              </a:defRPr>
            </a:lvl2pPr>
            <a:lvl3pPr eaLnBrk="1" latinLnBrk="0" hangingPunct="1">
              <a:defRPr kumimoji="0" lang="cs-CZ" sz="2400">
                <a:solidFill>
                  <a:schemeClr val="bg1"/>
                </a:solidFill>
              </a:defRPr>
            </a:lvl3pPr>
            <a:lvl4pPr eaLnBrk="1" latinLnBrk="0" hangingPunct="1">
              <a:defRPr kumimoji="0" lang="cs-CZ" sz="2000">
                <a:solidFill>
                  <a:schemeClr val="bg1"/>
                </a:solidFill>
              </a:defRPr>
            </a:lvl4pPr>
            <a:lvl5pPr eaLnBrk="1" latinLnBrk="0" hangingPunct="1">
              <a:defRPr kumimoji="0" lang="cs-CZ" sz="2000">
                <a:solidFill>
                  <a:schemeClr val="bg1"/>
                </a:solidFill>
              </a:defRPr>
            </a:lvl5pPr>
            <a:lvl6pPr eaLnBrk="1" latinLnBrk="0" hangingPunct="1">
              <a:defRPr kumimoji="0" lang="cs-CZ" sz="2000"/>
            </a:lvl6pPr>
            <a:lvl7pPr eaLnBrk="1" latinLnBrk="0" hangingPunct="1">
              <a:defRPr kumimoji="0" lang="cs-CZ" sz="2000"/>
            </a:lvl7pPr>
            <a:lvl8pPr eaLnBrk="1" latinLnBrk="0" hangingPunct="1">
              <a:defRPr kumimoji="0" lang="cs-CZ" sz="2000"/>
            </a:lvl8pPr>
            <a:lvl9pPr eaLnBrk="1" latinLnBrk="0" hangingPunct="1">
              <a:defRPr kumimoji="0" lang="cs-CZ" sz="20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 eaLnBrk="1" latinLnBrk="0" hangingPunct="1">
              <a:buNone/>
              <a:defRPr kumimoji="0" lang="cs-CZ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cs-CZ" sz="1200"/>
            </a:lvl2pPr>
            <a:lvl3pPr marL="914400" indent="0" eaLnBrk="1" latinLnBrk="0" hangingPunct="1">
              <a:buNone/>
              <a:defRPr kumimoji="0" lang="cs-CZ" sz="1000"/>
            </a:lvl3pPr>
            <a:lvl4pPr marL="1371600" indent="0" eaLnBrk="1" latinLnBrk="0" hangingPunct="1">
              <a:buNone/>
              <a:defRPr kumimoji="0" lang="cs-CZ" sz="900"/>
            </a:lvl4pPr>
            <a:lvl5pPr marL="1828800" indent="0" eaLnBrk="1" latinLnBrk="0" hangingPunct="1">
              <a:buNone/>
              <a:defRPr kumimoji="0" lang="cs-CZ" sz="900"/>
            </a:lvl5pPr>
            <a:lvl6pPr marL="2286000" indent="0" eaLnBrk="1" latinLnBrk="0" hangingPunct="1">
              <a:buNone/>
              <a:defRPr kumimoji="0" lang="cs-CZ" sz="900"/>
            </a:lvl6pPr>
            <a:lvl7pPr marL="2743200" indent="0" eaLnBrk="1" latinLnBrk="0" hangingPunct="1">
              <a:buNone/>
              <a:defRPr kumimoji="0" lang="cs-CZ" sz="900"/>
            </a:lvl7pPr>
            <a:lvl8pPr marL="3200400" indent="0" eaLnBrk="1" latinLnBrk="0" hangingPunct="1">
              <a:buNone/>
              <a:defRPr kumimoji="0" lang="cs-CZ" sz="900"/>
            </a:lvl8pPr>
            <a:lvl9pPr marL="3657600" indent="0" eaLnBrk="1" latinLnBrk="0" hangingPunct="1">
              <a:buNone/>
              <a:defRPr kumimoji="0" lang="cs-CZ" sz="9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23.04.2019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23.04.2019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cs-CZ"/>
              <a:t>Kliknutím lze upravit styly předlohy textu.</a:t>
            </a:r>
          </a:p>
          <a:p>
            <a:pPr lvl="1" eaLnBrk="1" latinLnBrk="0" hangingPunct="1"/>
            <a:r>
              <a:rPr kumimoji="0" lang="cs-CZ"/>
              <a:t>Druhá úroveň</a:t>
            </a:r>
          </a:p>
          <a:p>
            <a:pPr lvl="2" eaLnBrk="1" latinLnBrk="0" hangingPunct="1"/>
            <a:r>
              <a:rPr kumimoji="0" lang="cs-CZ"/>
              <a:t>Třetí úroveň</a:t>
            </a:r>
          </a:p>
          <a:p>
            <a:pPr lvl="3" eaLnBrk="1" latinLnBrk="0" hangingPunct="1"/>
            <a:r>
              <a:rPr kumimoji="0" lang="cs-CZ"/>
              <a:t>Čtvrtá úroveň</a:t>
            </a:r>
          </a:p>
          <a:p>
            <a:pPr lvl="4" eaLnBrk="1" latinLnBrk="0" hangingPunct="1"/>
            <a:r>
              <a:rPr kumimoji="0" lang="cs-CZ"/>
              <a:t>Pátá úroveň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kumimoji="0" lang="cs-CZ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cs-CZ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cs-CZ"/>
      </a:defPPr>
      <a:lvl1pPr marL="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KIP/PYTHO - Python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Grafika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844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Úprava příkladu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K dokonalosti chybí již jen, že </a:t>
            </a:r>
            <a:r>
              <a:rPr lang="cs-CZ" dirty="0" err="1"/>
              <a:t>QLabel</a:t>
            </a:r>
            <a:r>
              <a:rPr lang="cs-CZ" dirty="0"/>
              <a:t> není uprostřed. </a:t>
            </a:r>
            <a:endParaRPr lang="cs-CZ" dirty="0" smtClean="0"/>
          </a:p>
          <a:p>
            <a:r>
              <a:rPr lang="cs-CZ" dirty="0" smtClean="0"/>
              <a:t>Proto </a:t>
            </a:r>
            <a:r>
              <a:rPr lang="cs-CZ" dirty="0"/>
              <a:t>využijeme tzv. Layout. </a:t>
            </a:r>
            <a:endParaRPr lang="cs-CZ" dirty="0" smtClean="0"/>
          </a:p>
          <a:p>
            <a:pPr lvl="1"/>
            <a:r>
              <a:rPr lang="cs-CZ" dirty="0" smtClean="0"/>
              <a:t>Layouty </a:t>
            </a:r>
            <a:r>
              <a:rPr lang="cs-CZ" dirty="0"/>
              <a:t>jsou komponenty, které umožňují </a:t>
            </a:r>
            <a:r>
              <a:rPr lang="cs-CZ" dirty="0" err="1"/>
              <a:t>widgety</a:t>
            </a:r>
            <a:r>
              <a:rPr lang="cs-CZ" dirty="0"/>
              <a:t> ve formuláři nějakým způsobem poskládat a zarovnat. </a:t>
            </a:r>
            <a:endParaRPr lang="cs-CZ" dirty="0" smtClean="0"/>
          </a:p>
          <a:p>
            <a:pPr lvl="1"/>
            <a:r>
              <a:rPr lang="cs-CZ" dirty="0" smtClean="0"/>
              <a:t>Např</a:t>
            </a:r>
            <a:r>
              <a:rPr lang="cs-CZ" dirty="0"/>
              <a:t>. </a:t>
            </a:r>
            <a:r>
              <a:rPr lang="cs-CZ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QHBoxLayout</a:t>
            </a:r>
            <a:r>
              <a:rPr lang="cs-CZ" dirty="0"/>
              <a:t>. </a:t>
            </a:r>
            <a:endParaRPr lang="cs-CZ" dirty="0" smtClean="0"/>
          </a:p>
          <a:p>
            <a:pPr lvl="2"/>
            <a:r>
              <a:rPr lang="cs-CZ" dirty="0" smtClean="0"/>
              <a:t>Ten </a:t>
            </a:r>
            <a:r>
              <a:rPr lang="cs-CZ" dirty="0" err="1"/>
              <a:t>widgety</a:t>
            </a:r>
            <a:r>
              <a:rPr lang="cs-CZ" dirty="0"/>
              <a:t> ve formuláři řadí vedle sebe a svisle jsou vycentrované. </a:t>
            </a:r>
            <a:endParaRPr lang="cs-CZ" dirty="0" smtClean="0"/>
          </a:p>
          <a:p>
            <a:pPr lvl="1"/>
            <a:r>
              <a:rPr lang="cs-CZ" dirty="0" smtClean="0"/>
              <a:t>Abychom </a:t>
            </a:r>
            <a:r>
              <a:rPr lang="cs-CZ" dirty="0" err="1"/>
              <a:t>QLabel</a:t>
            </a:r>
            <a:r>
              <a:rPr lang="cs-CZ" dirty="0"/>
              <a:t> vycentrovali i vodorovně, vložíme před něj a za něj </a:t>
            </a:r>
            <a:r>
              <a:rPr lang="cs-CZ" dirty="0" smtClean="0"/>
              <a:t>roztahující se </a:t>
            </a:r>
            <a:r>
              <a:rPr lang="cs-CZ" dirty="0"/>
              <a:t>prázdné místo pomocí funkce </a:t>
            </a:r>
            <a:r>
              <a:rPr lang="cs-CZ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addStretch</a:t>
            </a:r>
            <a:r>
              <a:rPr lang="cs-CZ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cs-CZ" dirty="0"/>
              <a:t>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3439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Výsledek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PyQt5 import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QtWidgets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aplikace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QtWidgets.QApplication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formular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QtWidgets.QWidget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cs-C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boxlayout</a:t>
            </a:r>
            <a:r>
              <a:rPr lang="cs-CZ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QtWidgets.QHBoxLayout</a:t>
            </a:r>
            <a:r>
              <a:rPr lang="cs-CZ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popisek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QtWidgets.QLabel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("Ahoj Světe!",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formular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formular.setGeometry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(300, 200, 250, 300)</a:t>
            </a:r>
          </a:p>
          <a:p>
            <a:pPr marL="0" indent="0"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boxlayout.addStretch</a:t>
            </a:r>
            <a:r>
              <a:rPr lang="cs-CZ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cs-C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boxlayout.addWidget</a:t>
            </a:r>
            <a:r>
              <a:rPr lang="cs-CZ" b="1" dirty="0">
                <a:latin typeface="Courier New" panose="02070309020205020404" pitchFamily="49" charset="0"/>
                <a:cs typeface="Courier New" panose="02070309020205020404" pitchFamily="49" charset="0"/>
              </a:rPr>
              <a:t>(popisek)</a:t>
            </a:r>
          </a:p>
          <a:p>
            <a:pPr marL="0" indent="0">
              <a:buNone/>
            </a:pPr>
            <a:r>
              <a:rPr lang="cs-C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boxlayout.addStretch</a:t>
            </a:r>
            <a:r>
              <a:rPr lang="cs-CZ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formular.setLayout</a:t>
            </a:r>
            <a:r>
              <a:rPr lang="cs-CZ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boxlayout</a:t>
            </a:r>
            <a:r>
              <a:rPr lang="cs-CZ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formular.show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aplikace.exec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_())</a:t>
            </a:r>
          </a:p>
        </p:txBody>
      </p:sp>
    </p:spTree>
    <p:extLst>
      <p:ext uri="{BB962C8B-B14F-4D97-AF65-F5344CB8AC3E}">
        <p14:creationId xmlns:p14="http://schemas.microsoft.com/office/powerpoint/2010/main" val="669990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Kalkulačka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KIP/PYTHO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14973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Vytvořte kalkulačku, která bude vykonávat základní matematicky operace:</a:t>
            </a:r>
          </a:p>
          <a:p>
            <a:pPr lvl="1"/>
            <a:r>
              <a:rPr lang="cs-CZ" dirty="0" smtClean="0"/>
              <a:t>sčítání</a:t>
            </a:r>
          </a:p>
          <a:p>
            <a:pPr lvl="1"/>
            <a:r>
              <a:rPr lang="cs-CZ" dirty="0" smtClean="0"/>
              <a:t>odčítání</a:t>
            </a:r>
          </a:p>
          <a:p>
            <a:pPr lvl="1"/>
            <a:r>
              <a:rPr lang="cs-CZ" dirty="0" smtClean="0"/>
              <a:t>násobení</a:t>
            </a:r>
          </a:p>
          <a:p>
            <a:pPr lvl="1"/>
            <a:r>
              <a:rPr lang="cs-CZ" dirty="0" smtClean="0"/>
              <a:t>dělení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4655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Potřebné </a:t>
            </a:r>
            <a:r>
              <a:rPr lang="cs-CZ" dirty="0" err="1"/>
              <a:t>widgety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 lepší orientaci se můžete podívat na již hotový formulář: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212976"/>
            <a:ext cx="5438696" cy="206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5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Potřebné </a:t>
            </a:r>
            <a:r>
              <a:rPr lang="cs-CZ" dirty="0" err="1"/>
              <a:t>widgety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Aplikace bude obsahovat následující </a:t>
            </a:r>
            <a:r>
              <a:rPr lang="cs-CZ" dirty="0" err="1"/>
              <a:t>widgety</a:t>
            </a:r>
            <a:r>
              <a:rPr lang="cs-CZ" dirty="0" smtClean="0"/>
              <a:t>:</a:t>
            </a:r>
            <a:endParaRPr lang="cs-CZ" dirty="0"/>
          </a:p>
          <a:p>
            <a:pPr lvl="1"/>
            <a:r>
              <a:rPr lang="cs-CZ" b="1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QWidget</a:t>
            </a:r>
            <a:r>
              <a:rPr lang="cs-CZ" dirty="0" smtClean="0"/>
              <a:t> – Formulář.</a:t>
            </a:r>
            <a:endParaRPr lang="cs-CZ" dirty="0"/>
          </a:p>
          <a:p>
            <a:pPr lvl="1"/>
            <a:r>
              <a:rPr lang="cs-CZ" b="1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QLabel</a:t>
            </a:r>
            <a:r>
              <a:rPr lang="cs-CZ" dirty="0" smtClean="0"/>
              <a:t> – Popisek, </a:t>
            </a:r>
            <a:r>
              <a:rPr lang="cs-CZ" dirty="0"/>
              <a:t>zde použit na výpis </a:t>
            </a:r>
            <a:r>
              <a:rPr lang="cs-CZ" dirty="0" smtClean="0"/>
              <a:t>výsledku.</a:t>
            </a:r>
            <a:endParaRPr lang="cs-CZ" dirty="0"/>
          </a:p>
          <a:p>
            <a:pPr lvl="1"/>
            <a:r>
              <a:rPr lang="cs-CZ" b="1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QPushButton</a:t>
            </a:r>
            <a:r>
              <a:rPr lang="cs-CZ" dirty="0" smtClean="0"/>
              <a:t> – Tlačítko </a:t>
            </a:r>
            <a:r>
              <a:rPr lang="cs-CZ" dirty="0"/>
              <a:t>pro provedení </a:t>
            </a:r>
            <a:r>
              <a:rPr lang="cs-CZ" dirty="0" smtClean="0"/>
              <a:t>výpočtu.</a:t>
            </a:r>
            <a:endParaRPr lang="cs-CZ" dirty="0"/>
          </a:p>
          <a:p>
            <a:pPr lvl="1"/>
            <a:r>
              <a:rPr lang="cs-CZ" dirty="0" smtClean="0"/>
              <a:t>2x </a:t>
            </a:r>
            <a:r>
              <a:rPr lang="cs-CZ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QLineEdit</a:t>
            </a:r>
            <a:r>
              <a:rPr lang="cs-CZ" dirty="0"/>
              <a:t> </a:t>
            </a:r>
            <a:r>
              <a:rPr lang="cs-CZ" dirty="0" smtClean="0"/>
              <a:t>– Jednořádkové </a:t>
            </a:r>
            <a:r>
              <a:rPr lang="cs-CZ" dirty="0"/>
              <a:t>textové pole k zadání </a:t>
            </a:r>
            <a:r>
              <a:rPr lang="cs-CZ" dirty="0" smtClean="0"/>
              <a:t>čísla.</a:t>
            </a:r>
            <a:endParaRPr lang="cs-CZ" dirty="0"/>
          </a:p>
          <a:p>
            <a:pPr lvl="1"/>
            <a:r>
              <a:rPr lang="cs-CZ" b="1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QComboBox</a:t>
            </a:r>
            <a:r>
              <a:rPr lang="cs-CZ" dirty="0" smtClean="0"/>
              <a:t> – Rozbalovací </a:t>
            </a:r>
            <a:r>
              <a:rPr lang="cs-CZ" dirty="0"/>
              <a:t>nabídka s početními </a:t>
            </a:r>
            <a:r>
              <a:rPr lang="cs-CZ" dirty="0" smtClean="0"/>
              <a:t>operacemi.</a:t>
            </a:r>
            <a:endParaRPr lang="cs-CZ" dirty="0"/>
          </a:p>
          <a:p>
            <a:pPr lvl="1"/>
            <a:r>
              <a:rPr lang="cs-CZ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Layouty</a:t>
            </a:r>
            <a:r>
              <a:rPr lang="cs-CZ" dirty="0" smtClean="0"/>
              <a:t> – Abychom </a:t>
            </a:r>
            <a:r>
              <a:rPr lang="cs-CZ" dirty="0"/>
              <a:t>mohli </a:t>
            </a:r>
            <a:r>
              <a:rPr lang="cs-CZ" dirty="0" err="1"/>
              <a:t>widgety</a:t>
            </a:r>
            <a:r>
              <a:rPr lang="cs-CZ" dirty="0"/>
              <a:t> na formulář rozumně </a:t>
            </a:r>
            <a:r>
              <a:rPr lang="cs-CZ" dirty="0" smtClean="0"/>
              <a:t>poskládat.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177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Vytvoření projektu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Nejprve si opět naimportujeme </a:t>
            </a:r>
            <a:r>
              <a:rPr lang="cs-CZ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QWidgets</a:t>
            </a:r>
            <a:r>
              <a:rPr lang="cs-CZ" dirty="0"/>
              <a:t> z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PyQt5</a:t>
            </a:r>
            <a:r>
              <a:rPr lang="cs-CZ" dirty="0"/>
              <a:t> a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cs-CZ" dirty="0"/>
              <a:t>. </a:t>
            </a:r>
            <a:endParaRPr lang="cs-CZ" dirty="0" smtClean="0"/>
          </a:p>
          <a:p>
            <a:r>
              <a:rPr lang="cs-CZ" dirty="0" smtClean="0"/>
              <a:t>Naimportujeme si také </a:t>
            </a:r>
            <a:r>
              <a:rPr lang="cs-CZ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QtGui</a:t>
            </a:r>
            <a:r>
              <a:rPr lang="cs-CZ" dirty="0"/>
              <a:t>, protože dále změníme font našeho </a:t>
            </a:r>
            <a:r>
              <a:rPr lang="cs-CZ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QLabelu</a:t>
            </a:r>
            <a:r>
              <a:rPr lang="cs-CZ" dirty="0"/>
              <a:t> s výsledkem</a:t>
            </a:r>
            <a:r>
              <a:rPr lang="cs-CZ" dirty="0" smtClean="0"/>
              <a:t>.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PyQt5 import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QtWidgets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QtGui</a:t>
            </a:r>
            <a:endParaRPr lang="cs-CZ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endParaRPr lang="cs-CZ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31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1. krok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7504" y="1196752"/>
            <a:ext cx="9001000" cy="4929411"/>
          </a:xfrm>
        </p:spPr>
        <p:txBody>
          <a:bodyPr>
            <a:normAutofit fontScale="62500" lnSpcReduction="20000"/>
          </a:bodyPr>
          <a:lstStyle/>
          <a:p>
            <a:r>
              <a:rPr lang="cs-CZ" dirty="0"/>
              <a:t>Okno aplikace proto tentokrát vytvoříme jako třídu, dědící z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QtWidgets.QMainWindow</a:t>
            </a:r>
            <a:endParaRPr lang="cs-CZ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QtWidgets.QMainWindow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**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super(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).__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__(**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self.setWindowTitle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("Kalkulačka v PyQt5")</a:t>
            </a:r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self.init_gui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self.show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init_gui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formular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QtWidgets.QWidget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7664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1. krok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V konstruktoru si necháme předat případné argumenty z příkazové řádky a nastavíme titulek okna. </a:t>
            </a:r>
            <a:endParaRPr lang="cs-CZ" dirty="0" smtClean="0"/>
          </a:p>
          <a:p>
            <a:r>
              <a:rPr lang="cs-CZ" dirty="0" smtClean="0"/>
              <a:t>Další </a:t>
            </a:r>
            <a:r>
              <a:rPr lang="cs-CZ" dirty="0"/>
              <a:t>inicializaci okna přenecháme metodě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init_gui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cs-CZ" dirty="0"/>
              <a:t>. </a:t>
            </a:r>
            <a:endParaRPr lang="cs-CZ" dirty="0" smtClean="0"/>
          </a:p>
          <a:p>
            <a:r>
              <a:rPr lang="cs-CZ" dirty="0" smtClean="0"/>
              <a:t>Nakonec </a:t>
            </a:r>
            <a:r>
              <a:rPr lang="cs-CZ" dirty="0"/>
              <a:t>formulář zobrazíme. </a:t>
            </a:r>
            <a:endParaRPr lang="cs-CZ" dirty="0" smtClean="0"/>
          </a:p>
          <a:p>
            <a:r>
              <a:rPr lang="cs-CZ" dirty="0" smtClean="0"/>
              <a:t>V </a:t>
            </a:r>
            <a:r>
              <a:rPr lang="cs-CZ" dirty="0"/>
              <a:t>metodě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init_gui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cs-CZ" dirty="0"/>
              <a:t> vytvoříme formulář jako minule a uložíme si jej do proměnné </a:t>
            </a:r>
            <a:r>
              <a:rPr lang="cs-CZ" dirty="0" err="1"/>
              <a:t>formular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89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2. krok - Layout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Celému formuláři nastavíme layout na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QVBoxLayout</a:t>
            </a:r>
            <a:r>
              <a:rPr lang="cs-CZ" dirty="0" smtClean="0"/>
              <a:t>. </a:t>
            </a:r>
          </a:p>
          <a:p>
            <a:pPr lvl="1"/>
            <a:r>
              <a:rPr lang="cs-CZ" b="1" dirty="0" smtClean="0"/>
              <a:t>V</a:t>
            </a:r>
            <a:r>
              <a:rPr lang="cs-CZ" dirty="0" smtClean="0"/>
              <a:t> </a:t>
            </a:r>
            <a:r>
              <a:rPr lang="cs-CZ" dirty="0" err="1"/>
              <a:t>v</a:t>
            </a:r>
            <a:r>
              <a:rPr lang="cs-CZ" dirty="0"/>
              <a:t> názvu označuje vertikální. </a:t>
            </a:r>
            <a:endParaRPr lang="cs-CZ" dirty="0" smtClean="0"/>
          </a:p>
          <a:p>
            <a:r>
              <a:rPr lang="cs-CZ" dirty="0" err="1" smtClean="0"/>
              <a:t>Widgety</a:t>
            </a:r>
            <a:r>
              <a:rPr lang="cs-CZ" dirty="0" smtClean="0"/>
              <a:t> </a:t>
            </a:r>
            <a:r>
              <a:rPr lang="cs-CZ" dirty="0"/>
              <a:t>na formuláři se budou tedy skládat pod </a:t>
            </a:r>
            <a:r>
              <a:rPr lang="cs-CZ" dirty="0" err="1" smtClean="0"/>
              <a:t>sebem</a:t>
            </a:r>
            <a:r>
              <a:rPr lang="cs-CZ" dirty="0" smtClean="0"/>
              <a:t>, na rozdíl od prvního úkolu, </a:t>
            </a:r>
            <a:r>
              <a:rPr lang="cs-CZ" dirty="0"/>
              <a:t>kde jsme použili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QHBoxLayout</a:t>
            </a:r>
            <a:r>
              <a:rPr lang="cs-CZ" dirty="0" smtClean="0"/>
              <a:t>.</a:t>
            </a:r>
          </a:p>
          <a:p>
            <a:pPr lvl="1"/>
            <a:r>
              <a:rPr lang="cs-CZ" dirty="0" smtClean="0"/>
              <a:t>kde </a:t>
            </a:r>
            <a:r>
              <a:rPr lang="cs-CZ" dirty="0"/>
              <a:t>H označovalo horizontální. </a:t>
            </a:r>
            <a:endParaRPr lang="cs-CZ" dirty="0" smtClean="0"/>
          </a:p>
          <a:p>
            <a:r>
              <a:rPr lang="cs-CZ" dirty="0" smtClean="0"/>
              <a:t>Následně </a:t>
            </a:r>
            <a:r>
              <a:rPr lang="cs-CZ" dirty="0"/>
              <a:t>přidáme do tohoto svislého layoutu ještě 2 vodorovné layouty. Ty budou tedy pod sebou a </a:t>
            </a:r>
            <a:r>
              <a:rPr lang="cs-CZ" dirty="0" err="1"/>
              <a:t>widgety</a:t>
            </a:r>
            <a:r>
              <a:rPr lang="cs-CZ" dirty="0"/>
              <a:t> v nich vložené se budou skládat vedle sebe.</a:t>
            </a:r>
          </a:p>
        </p:txBody>
      </p:sp>
    </p:spTree>
    <p:extLst>
      <p:ext uri="{BB962C8B-B14F-4D97-AF65-F5344CB8AC3E}">
        <p14:creationId xmlns:p14="http://schemas.microsoft.com/office/powerpoint/2010/main" val="187737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PyQt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V </a:t>
            </a:r>
            <a:r>
              <a:rPr lang="cs-CZ" dirty="0" smtClean="0"/>
              <a:t>dnešní hodině </a:t>
            </a:r>
            <a:r>
              <a:rPr lang="cs-CZ" dirty="0"/>
              <a:t>si tedy vytvoříme svou první okenní aplikaci v Pythonu za pomoci </a:t>
            </a:r>
            <a:r>
              <a:rPr lang="cs-CZ" b="1" dirty="0" err="1">
                <a:solidFill>
                  <a:srgbClr val="92D050"/>
                </a:solidFill>
              </a:rPr>
              <a:t>Qt</a:t>
            </a:r>
            <a:r>
              <a:rPr lang="cs-CZ" b="1" dirty="0">
                <a:solidFill>
                  <a:srgbClr val="92D050"/>
                </a:solidFill>
              </a:rPr>
              <a:t> </a:t>
            </a:r>
            <a:r>
              <a:rPr lang="cs-CZ" b="1" dirty="0" err="1">
                <a:solidFill>
                  <a:srgbClr val="92D050"/>
                </a:solidFill>
              </a:rPr>
              <a:t>frameworku</a:t>
            </a:r>
            <a:r>
              <a:rPr lang="cs-CZ" dirty="0"/>
              <a:t>. </a:t>
            </a:r>
            <a:endParaRPr lang="cs-CZ" dirty="0" smtClean="0"/>
          </a:p>
          <a:p>
            <a:r>
              <a:rPr lang="cs-CZ" dirty="0" smtClean="0"/>
              <a:t>Ten </a:t>
            </a:r>
            <a:r>
              <a:rPr lang="cs-CZ" dirty="0"/>
              <a:t>se hojně využívá k tvorbě GUI aplikací v různých programovacích jazycích, je tedy multiplatformní a vypadá nativně. </a:t>
            </a:r>
            <a:endParaRPr lang="cs-CZ" dirty="0" smtClean="0"/>
          </a:p>
          <a:p>
            <a:r>
              <a:rPr lang="cs-CZ" dirty="0" err="1" smtClean="0"/>
              <a:t>Qt</a:t>
            </a:r>
            <a:r>
              <a:rPr lang="cs-CZ" dirty="0" smtClean="0"/>
              <a:t> </a:t>
            </a:r>
            <a:r>
              <a:rPr lang="cs-CZ" dirty="0"/>
              <a:t>je napsané v C++ a je v něm možné psát aplikace i na mobilní zařízení. </a:t>
            </a:r>
            <a:endParaRPr lang="cs-CZ" dirty="0" smtClean="0"/>
          </a:p>
          <a:p>
            <a:r>
              <a:rPr lang="cs-CZ" dirty="0" smtClean="0"/>
              <a:t>My </a:t>
            </a:r>
            <a:r>
              <a:rPr lang="cs-CZ" dirty="0"/>
              <a:t>budeme používat </a:t>
            </a:r>
            <a:r>
              <a:rPr lang="cs-CZ" b="1" dirty="0" err="1">
                <a:solidFill>
                  <a:srgbClr val="00B050"/>
                </a:solidFill>
              </a:rPr>
              <a:t>PyQt</a:t>
            </a:r>
            <a:r>
              <a:rPr lang="cs-CZ" dirty="0"/>
              <a:t>, což je port </a:t>
            </a:r>
            <a:r>
              <a:rPr lang="cs-CZ" dirty="0" err="1"/>
              <a:t>Qt</a:t>
            </a:r>
            <a:r>
              <a:rPr lang="cs-CZ" dirty="0"/>
              <a:t> pro Python.</a:t>
            </a:r>
          </a:p>
        </p:txBody>
      </p:sp>
    </p:spTree>
    <p:extLst>
      <p:ext uri="{BB962C8B-B14F-4D97-AF65-F5344CB8AC3E}">
        <p14:creationId xmlns:p14="http://schemas.microsoft.com/office/powerpoint/2010/main" val="32971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init_gui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formular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QtWidgets.QWidget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formularLayout</a:t>
            </a:r>
            <a:r>
              <a:rPr lang="cs-CZ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QtWidgets.QVBoxLayout</a:t>
            </a:r>
            <a:r>
              <a:rPr lang="cs-CZ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cs-CZ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formular.setLayout</a:t>
            </a:r>
            <a:r>
              <a:rPr lang="cs-CZ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formularLayout</a:t>
            </a:r>
            <a:r>
              <a:rPr lang="cs-CZ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cs-C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boxLayout1 = </a:t>
            </a:r>
            <a:r>
              <a:rPr lang="cs-C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QtWidgets.QHBoxLayout</a:t>
            </a:r>
            <a:r>
              <a:rPr lang="cs-CZ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cs-CZ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boxLayout2 = </a:t>
            </a:r>
            <a:r>
              <a:rPr lang="cs-C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QtWidgets.QHBoxLayout</a:t>
            </a:r>
            <a:r>
              <a:rPr lang="cs-CZ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cs-C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formularLayout.addStretch</a:t>
            </a:r>
            <a:r>
              <a:rPr lang="cs-CZ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cs-CZ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formularLayout.addLayout</a:t>
            </a:r>
            <a:r>
              <a:rPr lang="cs-CZ" b="1" dirty="0">
                <a:latin typeface="Courier New" panose="02070309020205020404" pitchFamily="49" charset="0"/>
                <a:cs typeface="Courier New" panose="02070309020205020404" pitchFamily="49" charset="0"/>
              </a:rPr>
              <a:t>(boxLayout1)</a:t>
            </a:r>
          </a:p>
          <a:p>
            <a:pPr marL="0" indent="0">
              <a:buNone/>
            </a:pPr>
            <a:r>
              <a:rPr lang="cs-CZ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formularLayout.addLayout</a:t>
            </a:r>
            <a:r>
              <a:rPr lang="cs-CZ" b="1" dirty="0">
                <a:latin typeface="Courier New" panose="02070309020205020404" pitchFamily="49" charset="0"/>
                <a:cs typeface="Courier New" panose="02070309020205020404" pitchFamily="49" charset="0"/>
              </a:rPr>
              <a:t>(boxLayout2)</a:t>
            </a:r>
          </a:p>
          <a:p>
            <a:pPr marL="0" indent="0">
              <a:buNone/>
            </a:pPr>
            <a:r>
              <a:rPr lang="cs-CZ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formularLayout.addStretch</a:t>
            </a:r>
            <a:r>
              <a:rPr lang="cs-CZ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9421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2. krok – Layout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492896"/>
            <a:ext cx="5444070" cy="2070943"/>
          </a:xfrm>
        </p:spPr>
      </p:pic>
    </p:spTree>
    <p:extLst>
      <p:ext uri="{BB962C8B-B14F-4D97-AF65-F5344CB8AC3E}">
        <p14:creationId xmlns:p14="http://schemas.microsoft.com/office/powerpoint/2010/main" val="27068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2. krok - Layout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formularLayout</a:t>
            </a:r>
            <a:r>
              <a:rPr lang="cs-CZ" dirty="0"/>
              <a:t> řadící </a:t>
            </a:r>
            <a:r>
              <a:rPr lang="cs-CZ" dirty="0" err="1"/>
              <a:t>widgety</a:t>
            </a:r>
            <a:r>
              <a:rPr lang="cs-CZ" dirty="0"/>
              <a:t> pod sebe je zvýrazněný červeně a layouty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boxLayout1</a:t>
            </a:r>
            <a:r>
              <a:rPr lang="cs-CZ" dirty="0"/>
              <a:t> a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boxLayout2</a:t>
            </a:r>
            <a:r>
              <a:rPr lang="cs-CZ" dirty="0"/>
              <a:t> v něm vložené, vkládající </a:t>
            </a:r>
            <a:r>
              <a:rPr lang="cs-CZ" dirty="0" err="1"/>
              <a:t>widgety</a:t>
            </a:r>
            <a:r>
              <a:rPr lang="cs-CZ" dirty="0"/>
              <a:t> vedle sebe, jsou vyznačené zeleně.</a:t>
            </a:r>
          </a:p>
          <a:p>
            <a:endParaRPr lang="cs-CZ" dirty="0"/>
          </a:p>
          <a:p>
            <a:r>
              <a:rPr lang="cs-CZ" dirty="0"/>
              <a:t>Pomocí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addStretch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cs-CZ" dirty="0"/>
              <a:t>přidáme volné místo, které výsledek vycentruje svisle. Na obrázku </a:t>
            </a:r>
            <a:r>
              <a:rPr lang="cs-CZ" dirty="0" smtClean="0"/>
              <a:t>je </a:t>
            </a:r>
            <a:r>
              <a:rPr lang="cs-CZ" dirty="0"/>
              <a:t>toto volné místo zvýrazněné modře.</a:t>
            </a:r>
          </a:p>
        </p:txBody>
      </p:sp>
    </p:spTree>
    <p:extLst>
      <p:ext uri="{BB962C8B-B14F-4D97-AF65-F5344CB8AC3E}">
        <p14:creationId xmlns:p14="http://schemas.microsoft.com/office/powerpoint/2010/main" val="52062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3. krok – </a:t>
            </a:r>
            <a:r>
              <a:rPr lang="cs-CZ" dirty="0" err="1" smtClean="0"/>
              <a:t>Widgety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Máme hotové základní rozvržení naší aplikace, která je díky použití layoutů responzivní. </a:t>
            </a:r>
            <a:endParaRPr lang="cs-CZ" dirty="0" smtClean="0"/>
          </a:p>
          <a:p>
            <a:r>
              <a:rPr lang="cs-CZ" dirty="0" smtClean="0"/>
              <a:t>To </a:t>
            </a:r>
            <a:r>
              <a:rPr lang="cs-CZ" dirty="0"/>
              <a:t>znamená, že když roztáhnete její okno, layouty se rovnoměrně roztáhnou s ním a </a:t>
            </a:r>
            <a:r>
              <a:rPr lang="cs-CZ" dirty="0" err="1"/>
              <a:t>widgety</a:t>
            </a:r>
            <a:r>
              <a:rPr lang="cs-CZ" dirty="0"/>
              <a:t> v nich se nové velikosti rovněž přizpůsobí. </a:t>
            </a:r>
            <a:endParaRPr lang="cs-CZ" dirty="0" smtClean="0"/>
          </a:p>
          <a:p>
            <a:r>
              <a:rPr lang="cs-CZ" dirty="0" smtClean="0"/>
              <a:t>Nyní </a:t>
            </a:r>
            <a:r>
              <a:rPr lang="cs-CZ" dirty="0"/>
              <a:t>provedeme vložení dalších </a:t>
            </a:r>
            <a:r>
              <a:rPr lang="cs-CZ" dirty="0" err="1"/>
              <a:t>widgetů</a:t>
            </a:r>
            <a:r>
              <a:rPr lang="cs-CZ" dirty="0"/>
              <a:t> do </a:t>
            </a:r>
            <a:r>
              <a:rPr lang="cs-CZ" dirty="0" smtClean="0"/>
              <a:t>layoutů.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7380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3. krok – </a:t>
            </a:r>
            <a:r>
              <a:rPr lang="cs-CZ" dirty="0" err="1"/>
              <a:t>Widgety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cs-CZ" dirty="0" err="1"/>
              <a:t>def</a:t>
            </a:r>
            <a:r>
              <a:rPr lang="cs-CZ" dirty="0"/>
              <a:t> </a:t>
            </a:r>
            <a:r>
              <a:rPr lang="cs-CZ" dirty="0" err="1"/>
              <a:t>init_gui</a:t>
            </a:r>
            <a:r>
              <a:rPr lang="cs-CZ" dirty="0"/>
              <a:t>(</a:t>
            </a:r>
            <a:r>
              <a:rPr lang="cs-CZ" dirty="0" err="1"/>
              <a:t>self</a:t>
            </a:r>
            <a:r>
              <a:rPr lang="cs-CZ" dirty="0"/>
              <a:t>):</a:t>
            </a:r>
          </a:p>
          <a:p>
            <a:pPr marL="0" indent="0">
              <a:buNone/>
            </a:pPr>
            <a:r>
              <a:rPr lang="cs-CZ" dirty="0"/>
              <a:t>        </a:t>
            </a:r>
            <a:r>
              <a:rPr lang="cs-CZ" dirty="0" err="1"/>
              <a:t>formular</a:t>
            </a:r>
            <a:r>
              <a:rPr lang="cs-CZ" dirty="0"/>
              <a:t> = </a:t>
            </a:r>
            <a:r>
              <a:rPr lang="cs-CZ" dirty="0" err="1"/>
              <a:t>QtWidgets.QWidget</a:t>
            </a:r>
            <a:r>
              <a:rPr lang="cs-CZ" dirty="0"/>
              <a:t>()</a:t>
            </a:r>
          </a:p>
          <a:p>
            <a:pPr marL="0" indent="0">
              <a:buNone/>
            </a:pPr>
            <a:r>
              <a:rPr lang="cs-CZ" dirty="0"/>
              <a:t>        </a:t>
            </a:r>
            <a:r>
              <a:rPr lang="cs-CZ" dirty="0" err="1"/>
              <a:t>formularLayout</a:t>
            </a:r>
            <a:r>
              <a:rPr lang="cs-CZ" dirty="0"/>
              <a:t> = </a:t>
            </a:r>
            <a:r>
              <a:rPr lang="cs-CZ" dirty="0" err="1"/>
              <a:t>QtWidgets.QVBoxLayout</a:t>
            </a:r>
            <a:r>
              <a:rPr lang="cs-CZ" dirty="0"/>
              <a:t>()</a:t>
            </a:r>
          </a:p>
          <a:p>
            <a:pPr marL="0" indent="0">
              <a:buNone/>
            </a:pPr>
            <a:r>
              <a:rPr lang="cs-CZ" dirty="0"/>
              <a:t>        </a:t>
            </a:r>
            <a:r>
              <a:rPr lang="cs-CZ" dirty="0" err="1"/>
              <a:t>formular.setLayout</a:t>
            </a:r>
            <a:r>
              <a:rPr lang="cs-CZ" dirty="0"/>
              <a:t>(</a:t>
            </a:r>
            <a:r>
              <a:rPr lang="cs-CZ" dirty="0" err="1"/>
              <a:t>formularLayout</a:t>
            </a:r>
            <a:r>
              <a:rPr lang="cs-CZ" dirty="0"/>
              <a:t>)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        boxLayout1 = </a:t>
            </a:r>
            <a:r>
              <a:rPr lang="cs-CZ" dirty="0" err="1"/>
              <a:t>QtWidgets.QHBoxLayout</a:t>
            </a:r>
            <a:r>
              <a:rPr lang="cs-CZ" dirty="0"/>
              <a:t>()</a:t>
            </a:r>
          </a:p>
          <a:p>
            <a:pPr marL="0" indent="0">
              <a:buNone/>
            </a:pPr>
            <a:r>
              <a:rPr lang="cs-CZ" dirty="0"/>
              <a:t>        boxLayout2 = </a:t>
            </a:r>
            <a:r>
              <a:rPr lang="cs-CZ" dirty="0" err="1"/>
              <a:t>QtWidgets.QHBoxLayout</a:t>
            </a:r>
            <a:r>
              <a:rPr lang="cs-CZ" dirty="0"/>
              <a:t>()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        </a:t>
            </a:r>
            <a:r>
              <a:rPr lang="cs-CZ" dirty="0" err="1"/>
              <a:t>formularLayout.addStretch</a:t>
            </a:r>
            <a:r>
              <a:rPr lang="cs-CZ" dirty="0"/>
              <a:t>()</a:t>
            </a:r>
          </a:p>
          <a:p>
            <a:pPr marL="0" indent="0">
              <a:buNone/>
            </a:pPr>
            <a:r>
              <a:rPr lang="cs-CZ" dirty="0"/>
              <a:t>        </a:t>
            </a:r>
            <a:r>
              <a:rPr lang="cs-CZ" dirty="0" err="1"/>
              <a:t>formularLayout.addLayout</a:t>
            </a:r>
            <a:r>
              <a:rPr lang="cs-CZ" dirty="0"/>
              <a:t>(boxLayout1)</a:t>
            </a:r>
          </a:p>
          <a:p>
            <a:pPr marL="0" indent="0">
              <a:buNone/>
            </a:pPr>
            <a:r>
              <a:rPr lang="cs-CZ" dirty="0"/>
              <a:t>        </a:t>
            </a:r>
            <a:r>
              <a:rPr lang="cs-CZ" dirty="0" err="1"/>
              <a:t>formularLayout.addLayout</a:t>
            </a:r>
            <a:r>
              <a:rPr lang="cs-CZ" dirty="0"/>
              <a:t>(boxLayout2)</a:t>
            </a:r>
          </a:p>
          <a:p>
            <a:pPr marL="0" indent="0">
              <a:buNone/>
            </a:pPr>
            <a:r>
              <a:rPr lang="cs-CZ" dirty="0"/>
              <a:t>        </a:t>
            </a:r>
            <a:r>
              <a:rPr lang="cs-CZ" dirty="0" err="1"/>
              <a:t>formularLayout.addStretch</a:t>
            </a:r>
            <a:r>
              <a:rPr lang="cs-CZ" dirty="0"/>
              <a:t>()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b="1" dirty="0"/>
              <a:t>        </a:t>
            </a:r>
            <a:r>
              <a:rPr lang="cs-CZ" b="1" dirty="0" err="1"/>
              <a:t>self.vysledekLabel</a:t>
            </a:r>
            <a:r>
              <a:rPr lang="cs-CZ" b="1" dirty="0"/>
              <a:t> = </a:t>
            </a:r>
            <a:r>
              <a:rPr lang="cs-CZ" b="1" dirty="0" err="1"/>
              <a:t>QtWidgets.QLabel</a:t>
            </a:r>
            <a:r>
              <a:rPr lang="cs-CZ" b="1" dirty="0"/>
              <a:t>("0", </a:t>
            </a:r>
            <a:r>
              <a:rPr lang="cs-CZ" b="1" dirty="0" err="1"/>
              <a:t>self</a:t>
            </a:r>
            <a:r>
              <a:rPr lang="cs-CZ" b="1" dirty="0"/>
              <a:t>)</a:t>
            </a:r>
          </a:p>
          <a:p>
            <a:pPr marL="0" indent="0">
              <a:buNone/>
            </a:pPr>
            <a:r>
              <a:rPr lang="cs-CZ" b="1" dirty="0"/>
              <a:t>        </a:t>
            </a:r>
            <a:r>
              <a:rPr lang="cs-CZ" b="1" dirty="0" err="1"/>
              <a:t>self.vysledekLabel.setFont</a:t>
            </a:r>
            <a:r>
              <a:rPr lang="cs-CZ" b="1" dirty="0"/>
              <a:t>(</a:t>
            </a:r>
            <a:r>
              <a:rPr lang="cs-CZ" b="1" dirty="0" err="1"/>
              <a:t>QtGui.QFont</a:t>
            </a:r>
            <a:r>
              <a:rPr lang="cs-CZ" b="1" dirty="0"/>
              <a:t>("</a:t>
            </a:r>
            <a:r>
              <a:rPr lang="cs-CZ" b="1" dirty="0" err="1"/>
              <a:t>Arial</a:t>
            </a:r>
            <a:r>
              <a:rPr lang="cs-CZ" b="1" dirty="0"/>
              <a:t>", 12, </a:t>
            </a:r>
            <a:r>
              <a:rPr lang="cs-CZ" b="1" dirty="0" err="1"/>
              <a:t>QtGui.QFont.Black</a:t>
            </a:r>
            <a:r>
              <a:rPr lang="cs-CZ" b="1" dirty="0"/>
              <a:t>))</a:t>
            </a:r>
          </a:p>
          <a:p>
            <a:pPr marL="0" indent="0">
              <a:buNone/>
            </a:pPr>
            <a:r>
              <a:rPr lang="cs-CZ" b="1" dirty="0"/>
              <a:t>        self.cislo1Edit = </a:t>
            </a:r>
            <a:r>
              <a:rPr lang="cs-CZ" b="1" dirty="0" err="1"/>
              <a:t>QtWidgets.QLineEdit</a:t>
            </a:r>
            <a:r>
              <a:rPr lang="cs-CZ" b="1" dirty="0"/>
              <a:t>(</a:t>
            </a:r>
            <a:r>
              <a:rPr lang="cs-CZ" b="1" dirty="0" err="1"/>
              <a:t>self</a:t>
            </a:r>
            <a:r>
              <a:rPr lang="cs-CZ" b="1" dirty="0"/>
              <a:t>)</a:t>
            </a:r>
          </a:p>
          <a:p>
            <a:pPr marL="0" indent="0">
              <a:buNone/>
            </a:pPr>
            <a:r>
              <a:rPr lang="cs-CZ" b="1" dirty="0"/>
              <a:t>        self.cislo2Edit = </a:t>
            </a:r>
            <a:r>
              <a:rPr lang="cs-CZ" b="1" dirty="0" err="1"/>
              <a:t>QtWidgets.QLineEdit</a:t>
            </a:r>
            <a:r>
              <a:rPr lang="cs-CZ" b="1" dirty="0"/>
              <a:t>(</a:t>
            </a:r>
            <a:r>
              <a:rPr lang="cs-CZ" b="1" dirty="0" err="1"/>
              <a:t>self</a:t>
            </a:r>
            <a:r>
              <a:rPr lang="cs-CZ" b="1" dirty="0"/>
              <a:t>)</a:t>
            </a:r>
          </a:p>
          <a:p>
            <a:pPr marL="0" indent="0">
              <a:buNone/>
            </a:pPr>
            <a:r>
              <a:rPr lang="cs-CZ" b="1" dirty="0"/>
              <a:t>        </a:t>
            </a:r>
            <a:r>
              <a:rPr lang="cs-CZ" b="1" dirty="0" err="1"/>
              <a:t>self.vypoctiButton</a:t>
            </a:r>
            <a:r>
              <a:rPr lang="cs-CZ" b="1" dirty="0"/>
              <a:t> = </a:t>
            </a:r>
            <a:r>
              <a:rPr lang="cs-CZ" b="1" dirty="0" err="1"/>
              <a:t>QtWidgets.QPushButton</a:t>
            </a:r>
            <a:r>
              <a:rPr lang="cs-CZ" b="1" dirty="0"/>
              <a:t>("Výpočet", </a:t>
            </a:r>
            <a:r>
              <a:rPr lang="cs-CZ" b="1" dirty="0" err="1"/>
              <a:t>self</a:t>
            </a:r>
            <a:r>
              <a:rPr lang="cs-CZ" b="1" dirty="0"/>
              <a:t>)</a:t>
            </a:r>
          </a:p>
          <a:p>
            <a:pPr marL="0" indent="0">
              <a:buNone/>
            </a:pPr>
            <a:r>
              <a:rPr lang="cs-CZ" b="1" dirty="0"/>
              <a:t>        </a:t>
            </a:r>
            <a:r>
              <a:rPr lang="cs-CZ" b="1" dirty="0" err="1"/>
              <a:t>self.operatorComboBox</a:t>
            </a:r>
            <a:r>
              <a:rPr lang="cs-CZ" b="1" dirty="0"/>
              <a:t> = </a:t>
            </a:r>
            <a:r>
              <a:rPr lang="cs-CZ" b="1" dirty="0" err="1"/>
              <a:t>QtWidgets.QComboBox</a:t>
            </a:r>
            <a:r>
              <a:rPr lang="cs-CZ" b="1" dirty="0"/>
              <a:t>(</a:t>
            </a:r>
            <a:r>
              <a:rPr lang="cs-CZ" b="1" dirty="0" err="1"/>
              <a:t>self</a:t>
            </a:r>
            <a:r>
              <a:rPr lang="cs-CZ" b="1" dirty="0"/>
              <a:t>)</a:t>
            </a:r>
          </a:p>
          <a:p>
            <a:pPr marL="0" indent="0">
              <a:buNone/>
            </a:pPr>
            <a:endParaRPr lang="cs-CZ" b="1" dirty="0"/>
          </a:p>
          <a:p>
            <a:pPr marL="0" indent="0">
              <a:buNone/>
            </a:pPr>
            <a:r>
              <a:rPr lang="cs-CZ" b="1" dirty="0"/>
              <a:t>        </a:t>
            </a:r>
            <a:r>
              <a:rPr lang="cs-CZ" b="1" dirty="0" err="1"/>
              <a:t>self.operatorComboBox.addItem</a:t>
            </a:r>
            <a:r>
              <a:rPr lang="cs-CZ" b="1" dirty="0"/>
              <a:t>("+")</a:t>
            </a:r>
          </a:p>
          <a:p>
            <a:pPr marL="0" indent="0">
              <a:buNone/>
            </a:pPr>
            <a:r>
              <a:rPr lang="cs-CZ" b="1" dirty="0"/>
              <a:t>        </a:t>
            </a:r>
            <a:r>
              <a:rPr lang="cs-CZ" b="1" dirty="0" err="1"/>
              <a:t>self.operatorComboBox.addItem</a:t>
            </a:r>
            <a:r>
              <a:rPr lang="cs-CZ" b="1" dirty="0"/>
              <a:t>("-")</a:t>
            </a:r>
          </a:p>
          <a:p>
            <a:pPr marL="0" indent="0">
              <a:buNone/>
            </a:pPr>
            <a:r>
              <a:rPr lang="cs-CZ" b="1" dirty="0"/>
              <a:t>        </a:t>
            </a:r>
            <a:r>
              <a:rPr lang="cs-CZ" b="1" dirty="0" err="1"/>
              <a:t>self.operatorComboBox.addItem</a:t>
            </a:r>
            <a:r>
              <a:rPr lang="cs-CZ" b="1" dirty="0"/>
              <a:t>("/")</a:t>
            </a:r>
          </a:p>
          <a:p>
            <a:pPr marL="0" indent="0">
              <a:buNone/>
            </a:pPr>
            <a:r>
              <a:rPr lang="cs-CZ" b="1" dirty="0"/>
              <a:t>        </a:t>
            </a:r>
            <a:r>
              <a:rPr lang="cs-CZ" b="1" dirty="0" err="1"/>
              <a:t>self.operatorComboBox.addItem</a:t>
            </a:r>
            <a:r>
              <a:rPr lang="cs-CZ" b="1" dirty="0"/>
              <a:t>("*")</a:t>
            </a:r>
          </a:p>
          <a:p>
            <a:pPr marL="0" indent="0">
              <a:buNone/>
            </a:pPr>
            <a:endParaRPr lang="cs-CZ" b="1" dirty="0"/>
          </a:p>
          <a:p>
            <a:pPr marL="0" indent="0">
              <a:buNone/>
            </a:pPr>
            <a:r>
              <a:rPr lang="cs-CZ" b="1" dirty="0"/>
              <a:t>        boxLayout1.addWidget(self.cislo1Edit)</a:t>
            </a:r>
          </a:p>
          <a:p>
            <a:pPr marL="0" indent="0">
              <a:buNone/>
            </a:pPr>
            <a:r>
              <a:rPr lang="cs-CZ" b="1" dirty="0"/>
              <a:t>        boxLayout1.addWidget(</a:t>
            </a:r>
            <a:r>
              <a:rPr lang="cs-CZ" b="1" dirty="0" err="1"/>
              <a:t>self.operatorComboBox</a:t>
            </a:r>
            <a:r>
              <a:rPr lang="cs-CZ" b="1" dirty="0"/>
              <a:t>)</a:t>
            </a:r>
          </a:p>
          <a:p>
            <a:pPr marL="0" indent="0">
              <a:buNone/>
            </a:pPr>
            <a:r>
              <a:rPr lang="cs-CZ" b="1" dirty="0"/>
              <a:t>        boxLayout1.addWidget(self.cislo2Edit)</a:t>
            </a:r>
          </a:p>
          <a:p>
            <a:pPr marL="0" indent="0">
              <a:buNone/>
            </a:pPr>
            <a:r>
              <a:rPr lang="cs-CZ" b="1" dirty="0"/>
              <a:t>        boxLayout1.addWidget(</a:t>
            </a:r>
            <a:r>
              <a:rPr lang="cs-CZ" b="1" dirty="0" err="1"/>
              <a:t>self.vysledekLabel</a:t>
            </a:r>
            <a:r>
              <a:rPr lang="cs-CZ" b="1" dirty="0"/>
              <a:t>)</a:t>
            </a:r>
          </a:p>
          <a:p>
            <a:pPr marL="0" indent="0">
              <a:buNone/>
            </a:pPr>
            <a:r>
              <a:rPr lang="cs-CZ" b="1" dirty="0"/>
              <a:t>        boxLayout2.addWidget(</a:t>
            </a:r>
            <a:r>
              <a:rPr lang="cs-CZ" b="1" dirty="0" err="1"/>
              <a:t>self.vypoctiButton</a:t>
            </a:r>
            <a:r>
              <a:rPr lang="cs-CZ" b="1" dirty="0"/>
              <a:t>)</a:t>
            </a:r>
          </a:p>
          <a:p>
            <a:pPr marL="0" indent="0">
              <a:buNone/>
            </a:pPr>
            <a:endParaRPr lang="cs-CZ" b="1" dirty="0"/>
          </a:p>
          <a:p>
            <a:pPr marL="0" indent="0">
              <a:buNone/>
            </a:pPr>
            <a:r>
              <a:rPr lang="cs-CZ" b="1" dirty="0"/>
              <a:t>        </a:t>
            </a:r>
            <a:r>
              <a:rPr lang="cs-CZ" b="1" dirty="0" err="1"/>
              <a:t>self.setCentralWidget</a:t>
            </a:r>
            <a:r>
              <a:rPr lang="cs-CZ" b="1" dirty="0"/>
              <a:t>(</a:t>
            </a:r>
            <a:r>
              <a:rPr lang="cs-CZ" b="1" dirty="0" err="1"/>
              <a:t>formular</a:t>
            </a:r>
            <a:r>
              <a:rPr lang="cs-CZ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851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3. krok – </a:t>
            </a:r>
            <a:r>
              <a:rPr lang="cs-CZ" dirty="0" err="1" smtClean="0"/>
              <a:t>Widgety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8592"/>
          </a:xfrm>
        </p:spPr>
        <p:txBody>
          <a:bodyPr>
            <a:normAutofit fontScale="70000" lnSpcReduction="20000"/>
          </a:bodyPr>
          <a:lstStyle/>
          <a:p>
            <a:r>
              <a:rPr lang="cs-CZ" dirty="0"/>
              <a:t>Vytváříme </a:t>
            </a:r>
            <a:r>
              <a:rPr lang="cs-CZ" dirty="0" err="1"/>
              <a:t>widgety</a:t>
            </a:r>
            <a:r>
              <a:rPr lang="cs-CZ" dirty="0"/>
              <a:t>, </a:t>
            </a:r>
            <a:endParaRPr lang="cs-CZ" dirty="0" smtClean="0"/>
          </a:p>
          <a:p>
            <a:pPr lvl="1"/>
            <a:r>
              <a:rPr lang="cs-CZ" dirty="0" smtClean="0"/>
              <a:t>Do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boxLayout1</a:t>
            </a:r>
            <a:r>
              <a:rPr lang="cs-CZ" dirty="0"/>
              <a:t> vložíme textová políčka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cislo1Edit</a:t>
            </a:r>
            <a:r>
              <a:rPr lang="cs-CZ" dirty="0"/>
              <a:t> a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cislo2Edit</a:t>
            </a:r>
            <a:r>
              <a:rPr lang="cs-CZ" dirty="0"/>
              <a:t>, také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operatorComboBox</a:t>
            </a:r>
            <a:r>
              <a:rPr lang="cs-CZ" dirty="0"/>
              <a:t> s výběrem operace a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vysledekLabel</a:t>
            </a:r>
            <a:r>
              <a:rPr lang="cs-CZ" dirty="0"/>
              <a:t>. </a:t>
            </a:r>
            <a:endParaRPr lang="cs-CZ" dirty="0" smtClean="0"/>
          </a:p>
          <a:p>
            <a:pPr lvl="1"/>
            <a:r>
              <a:rPr lang="cs-CZ" dirty="0" smtClean="0"/>
              <a:t>Všimněte </a:t>
            </a:r>
            <a:r>
              <a:rPr lang="cs-CZ" dirty="0"/>
              <a:t>si přidávání položek do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operatorComboBox</a:t>
            </a:r>
            <a:r>
              <a:rPr lang="cs-CZ" dirty="0"/>
              <a:t>. Druhý řádek,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boxLayout2</a:t>
            </a:r>
            <a:r>
              <a:rPr lang="cs-CZ" dirty="0"/>
              <a:t>, obsahuje jen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vypoctiButton</a:t>
            </a:r>
            <a:r>
              <a:rPr lang="cs-CZ" dirty="0" smtClean="0"/>
              <a:t>.</a:t>
            </a:r>
            <a:endParaRPr lang="cs-CZ" dirty="0"/>
          </a:p>
          <a:p>
            <a:r>
              <a:rPr lang="cs-CZ" dirty="0" err="1"/>
              <a:t>Widgety</a:t>
            </a:r>
            <a:r>
              <a:rPr lang="cs-CZ" dirty="0"/>
              <a:t> jsme pojmenovali tak, aby končily názvem </a:t>
            </a:r>
            <a:r>
              <a:rPr lang="cs-CZ" dirty="0" err="1"/>
              <a:t>PyQt</a:t>
            </a:r>
            <a:r>
              <a:rPr lang="cs-CZ" dirty="0"/>
              <a:t> </a:t>
            </a:r>
            <a:r>
              <a:rPr lang="cs-CZ" dirty="0" err="1"/>
              <a:t>widgetu</a:t>
            </a:r>
            <a:r>
              <a:rPr lang="cs-CZ" dirty="0"/>
              <a:t>. To je dobrá praktika, je tak jasné co je ve které proměnné uložené. Kdyby se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vysledekLabel</a:t>
            </a:r>
            <a:r>
              <a:rPr lang="cs-CZ" dirty="0"/>
              <a:t> jmenoval jen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vysledek</a:t>
            </a:r>
            <a:r>
              <a:rPr lang="cs-CZ" dirty="0"/>
              <a:t>, mohl by jiný programátor předpokládat, že se jedná jen o číslo a ne formulářový prvek</a:t>
            </a:r>
            <a:r>
              <a:rPr lang="cs-CZ" dirty="0" smtClean="0"/>
              <a:t>.</a:t>
            </a:r>
            <a:endParaRPr lang="cs-CZ" dirty="0"/>
          </a:p>
          <a:p>
            <a:r>
              <a:rPr lang="cs-CZ" dirty="0"/>
              <a:t>Možná vás zaujalo, že některé </a:t>
            </a:r>
            <a:r>
              <a:rPr lang="cs-CZ" dirty="0" err="1"/>
              <a:t>widgety</a:t>
            </a:r>
            <a:r>
              <a:rPr lang="cs-CZ" dirty="0"/>
              <a:t> jsme uložili jen jako lokální proměnné a některé jsme uložili jako atributy třídy pomocí klíčového slova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cs-CZ" dirty="0"/>
              <a:t>. Je to proto, abychom s nimi mohli v aplikaci ještě dále pracovat</a:t>
            </a:r>
            <a:r>
              <a:rPr lang="cs-CZ" dirty="0" smtClean="0"/>
              <a:t>.</a:t>
            </a:r>
            <a:endParaRPr lang="cs-CZ" dirty="0"/>
          </a:p>
          <a:p>
            <a:r>
              <a:rPr lang="cs-CZ" dirty="0"/>
              <a:t>Poslední metoda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setCentralWidget</a:t>
            </a:r>
            <a:r>
              <a:rPr lang="cs-CZ" dirty="0"/>
              <a:t>() nastavuje náš formulář jako hlavní okno a tím se zobrazí po spuštění aplikace.</a:t>
            </a:r>
          </a:p>
        </p:txBody>
      </p:sp>
    </p:spTree>
    <p:extLst>
      <p:ext uri="{BB962C8B-B14F-4D97-AF65-F5344CB8AC3E}">
        <p14:creationId xmlns:p14="http://schemas.microsoft.com/office/powerpoint/2010/main" val="61707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4. krok – Události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Nyní je třeba nastavit tlačítku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vypoctiButton</a:t>
            </a:r>
            <a:r>
              <a:rPr lang="cs-CZ" dirty="0"/>
              <a:t> funkci, která se zavolá při události kliknutí na toto tlačítko. </a:t>
            </a:r>
            <a:endParaRPr lang="cs-CZ" dirty="0" smtClean="0"/>
          </a:p>
          <a:p>
            <a:r>
              <a:rPr lang="cs-CZ" dirty="0" smtClean="0"/>
              <a:t>Těmto </a:t>
            </a:r>
            <a:r>
              <a:rPr lang="cs-CZ" dirty="0"/>
              <a:t>funkcím se v programování často říká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cs-CZ" dirty="0"/>
              <a:t>. </a:t>
            </a:r>
            <a:endParaRPr lang="cs-CZ" dirty="0" smtClean="0"/>
          </a:p>
          <a:p>
            <a:r>
              <a:rPr lang="cs-CZ" dirty="0" smtClean="0"/>
              <a:t>Danou </a:t>
            </a:r>
            <a:r>
              <a:rPr lang="cs-CZ" dirty="0"/>
              <a:t>funkci si zatím jen připravíme a na konci metody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init_gui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cs-CZ" dirty="0"/>
              <a:t> ji navážeme na tlačítko.</a:t>
            </a:r>
          </a:p>
        </p:txBody>
      </p:sp>
    </p:spTree>
    <p:extLst>
      <p:ext uri="{BB962C8B-B14F-4D97-AF65-F5344CB8AC3E}">
        <p14:creationId xmlns:p14="http://schemas.microsoft.com/office/powerpoint/2010/main" val="398664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4. krok – Události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Napojení události na tlačítko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self.vypoctiButton.clicked.connect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self.vypocti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56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4. krok – Události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000" dirty="0" err="1"/>
              <a:t>def</a:t>
            </a:r>
            <a:r>
              <a:rPr lang="cs-CZ" sz="1000" dirty="0"/>
              <a:t> </a:t>
            </a:r>
            <a:r>
              <a:rPr lang="cs-CZ" sz="1000" dirty="0" err="1"/>
              <a:t>vypocti</a:t>
            </a:r>
            <a:r>
              <a:rPr lang="cs-CZ" sz="1000" dirty="0"/>
              <a:t>(</a:t>
            </a:r>
            <a:r>
              <a:rPr lang="cs-CZ" sz="1000" dirty="0" err="1"/>
              <a:t>self</a:t>
            </a:r>
            <a:r>
              <a:rPr lang="cs-CZ" sz="1000" dirty="0"/>
              <a:t>):</a:t>
            </a:r>
          </a:p>
          <a:p>
            <a:pPr marL="0" indent="0">
              <a:buNone/>
            </a:pPr>
            <a:r>
              <a:rPr lang="cs-CZ" sz="1000" dirty="0"/>
              <a:t>        </a:t>
            </a:r>
            <a:r>
              <a:rPr lang="cs-CZ" sz="1000" dirty="0" err="1"/>
              <a:t>vysledek</a:t>
            </a:r>
            <a:r>
              <a:rPr lang="cs-CZ" sz="1000" dirty="0"/>
              <a:t> = "";</a:t>
            </a:r>
          </a:p>
          <a:p>
            <a:pPr marL="0" indent="0">
              <a:buNone/>
            </a:pPr>
            <a:r>
              <a:rPr lang="cs-CZ" sz="1000" dirty="0"/>
              <a:t>        chyba = ""</a:t>
            </a:r>
          </a:p>
          <a:p>
            <a:pPr marL="0" indent="0">
              <a:buNone/>
            </a:pPr>
            <a:r>
              <a:rPr lang="cs-CZ" sz="1000" dirty="0"/>
              <a:t>        </a:t>
            </a:r>
            <a:r>
              <a:rPr lang="cs-CZ" sz="1000" dirty="0" err="1"/>
              <a:t>try</a:t>
            </a:r>
            <a:r>
              <a:rPr lang="cs-CZ" sz="1000" dirty="0"/>
              <a:t>:</a:t>
            </a:r>
          </a:p>
          <a:p>
            <a:pPr marL="0" indent="0">
              <a:buNone/>
            </a:pPr>
            <a:r>
              <a:rPr lang="cs-CZ" sz="1000" dirty="0"/>
              <a:t>            # do proměnných načteme hodnoty z ovládacích prvků</a:t>
            </a:r>
          </a:p>
          <a:p>
            <a:pPr marL="0" indent="0">
              <a:buNone/>
            </a:pPr>
            <a:r>
              <a:rPr lang="cs-CZ" sz="1000" dirty="0"/>
              <a:t>            cislo1 = </a:t>
            </a:r>
            <a:r>
              <a:rPr lang="cs-CZ" sz="1000" dirty="0" err="1"/>
              <a:t>float</a:t>
            </a:r>
            <a:r>
              <a:rPr lang="cs-CZ" sz="1000" dirty="0"/>
              <a:t>(self.cislo1Edit.text())</a:t>
            </a:r>
          </a:p>
          <a:p>
            <a:pPr marL="0" indent="0">
              <a:buNone/>
            </a:pPr>
            <a:r>
              <a:rPr lang="cs-CZ" sz="1000" dirty="0"/>
              <a:t>            cislo2 = </a:t>
            </a:r>
            <a:r>
              <a:rPr lang="cs-CZ" sz="1000" dirty="0" err="1"/>
              <a:t>float</a:t>
            </a:r>
            <a:r>
              <a:rPr lang="cs-CZ" sz="1000" dirty="0"/>
              <a:t>(self.cislo2Edit.text())</a:t>
            </a:r>
          </a:p>
          <a:p>
            <a:pPr marL="0" indent="0">
              <a:buNone/>
            </a:pPr>
            <a:r>
              <a:rPr lang="cs-CZ" sz="1000" dirty="0"/>
              <a:t>            </a:t>
            </a:r>
            <a:r>
              <a:rPr lang="cs-CZ" sz="1000" dirty="0" err="1"/>
              <a:t>operator</a:t>
            </a:r>
            <a:r>
              <a:rPr lang="cs-CZ" sz="1000" dirty="0"/>
              <a:t> = </a:t>
            </a:r>
            <a:r>
              <a:rPr lang="cs-CZ" sz="1000" dirty="0" err="1"/>
              <a:t>self.operatorComboBox.currentText</a:t>
            </a:r>
            <a:r>
              <a:rPr lang="cs-CZ" sz="1000" dirty="0"/>
              <a:t>()</a:t>
            </a:r>
          </a:p>
          <a:p>
            <a:pPr marL="0" indent="0">
              <a:buNone/>
            </a:pPr>
            <a:r>
              <a:rPr lang="cs-CZ" sz="1000" dirty="0"/>
              <a:t>            </a:t>
            </a:r>
            <a:r>
              <a:rPr lang="cs-CZ" sz="1000" dirty="0" err="1"/>
              <a:t>if</a:t>
            </a:r>
            <a:r>
              <a:rPr lang="cs-CZ" sz="1000" dirty="0"/>
              <a:t> (</a:t>
            </a:r>
            <a:r>
              <a:rPr lang="cs-CZ" sz="1000" dirty="0" err="1"/>
              <a:t>operator</a:t>
            </a:r>
            <a:r>
              <a:rPr lang="cs-CZ" sz="1000" dirty="0"/>
              <a:t> == "+"):</a:t>
            </a:r>
          </a:p>
          <a:p>
            <a:pPr marL="0" indent="0">
              <a:buNone/>
            </a:pPr>
            <a:r>
              <a:rPr lang="cs-CZ" sz="1000" dirty="0"/>
              <a:t>                </a:t>
            </a:r>
            <a:r>
              <a:rPr lang="cs-CZ" sz="1000" dirty="0" err="1"/>
              <a:t>vysledek</a:t>
            </a:r>
            <a:r>
              <a:rPr lang="cs-CZ" sz="1000" dirty="0"/>
              <a:t> = cislo1 + cislo2</a:t>
            </a:r>
          </a:p>
          <a:p>
            <a:pPr marL="0" indent="0">
              <a:buNone/>
            </a:pPr>
            <a:r>
              <a:rPr lang="cs-CZ" sz="1000" dirty="0"/>
              <a:t>            </a:t>
            </a:r>
            <a:r>
              <a:rPr lang="cs-CZ" sz="1000" dirty="0" err="1"/>
              <a:t>elif</a:t>
            </a:r>
            <a:r>
              <a:rPr lang="cs-CZ" sz="1000" dirty="0"/>
              <a:t> (</a:t>
            </a:r>
            <a:r>
              <a:rPr lang="cs-CZ" sz="1000" dirty="0" err="1"/>
              <a:t>operator</a:t>
            </a:r>
            <a:r>
              <a:rPr lang="cs-CZ" sz="1000" dirty="0"/>
              <a:t> == "-"):</a:t>
            </a:r>
          </a:p>
          <a:p>
            <a:pPr marL="0" indent="0">
              <a:buNone/>
            </a:pPr>
            <a:r>
              <a:rPr lang="cs-CZ" sz="1000" dirty="0"/>
              <a:t>                </a:t>
            </a:r>
            <a:r>
              <a:rPr lang="cs-CZ" sz="1000" dirty="0" err="1"/>
              <a:t>vysledek</a:t>
            </a:r>
            <a:r>
              <a:rPr lang="cs-CZ" sz="1000" dirty="0"/>
              <a:t> = cislo1 - cislo2</a:t>
            </a:r>
          </a:p>
          <a:p>
            <a:pPr marL="0" indent="0">
              <a:buNone/>
            </a:pPr>
            <a:r>
              <a:rPr lang="cs-CZ" sz="1000" dirty="0"/>
              <a:t>            </a:t>
            </a:r>
            <a:r>
              <a:rPr lang="cs-CZ" sz="1000" dirty="0" err="1"/>
              <a:t>elif</a:t>
            </a:r>
            <a:r>
              <a:rPr lang="cs-CZ" sz="1000" dirty="0"/>
              <a:t> (</a:t>
            </a:r>
            <a:r>
              <a:rPr lang="cs-CZ" sz="1000" dirty="0" err="1"/>
              <a:t>operator</a:t>
            </a:r>
            <a:r>
              <a:rPr lang="cs-CZ" sz="1000" dirty="0"/>
              <a:t> == "*"):</a:t>
            </a:r>
          </a:p>
          <a:p>
            <a:pPr marL="0" indent="0">
              <a:buNone/>
            </a:pPr>
            <a:r>
              <a:rPr lang="cs-CZ" sz="1000" dirty="0"/>
              <a:t>                </a:t>
            </a:r>
            <a:r>
              <a:rPr lang="cs-CZ" sz="1000" dirty="0" err="1"/>
              <a:t>vysledek</a:t>
            </a:r>
            <a:r>
              <a:rPr lang="cs-CZ" sz="1000" dirty="0"/>
              <a:t> = cislo1 * cislo2</a:t>
            </a:r>
          </a:p>
          <a:p>
            <a:pPr marL="0" indent="0">
              <a:buNone/>
            </a:pPr>
            <a:r>
              <a:rPr lang="cs-CZ" sz="1000" dirty="0"/>
              <a:t>            </a:t>
            </a:r>
            <a:r>
              <a:rPr lang="cs-CZ" sz="1000" dirty="0" err="1"/>
              <a:t>elif</a:t>
            </a:r>
            <a:r>
              <a:rPr lang="cs-CZ" sz="1000" dirty="0"/>
              <a:t> (</a:t>
            </a:r>
            <a:r>
              <a:rPr lang="cs-CZ" sz="1000" dirty="0" err="1"/>
              <a:t>operator</a:t>
            </a:r>
            <a:r>
              <a:rPr lang="cs-CZ" sz="1000" dirty="0"/>
              <a:t> == "/"):</a:t>
            </a:r>
          </a:p>
          <a:p>
            <a:pPr marL="0" indent="0">
              <a:buNone/>
            </a:pPr>
            <a:r>
              <a:rPr lang="cs-CZ" sz="1000" dirty="0"/>
              <a:t>                </a:t>
            </a:r>
            <a:r>
              <a:rPr lang="cs-CZ" sz="1000" dirty="0" err="1"/>
              <a:t>if</a:t>
            </a:r>
            <a:r>
              <a:rPr lang="cs-CZ" sz="1000" dirty="0"/>
              <a:t> (cislo2 == 0):</a:t>
            </a:r>
          </a:p>
          <a:p>
            <a:pPr marL="0" indent="0">
              <a:buNone/>
            </a:pPr>
            <a:r>
              <a:rPr lang="cs-CZ" sz="1000" dirty="0"/>
              <a:t>                    chyba = "Chyba dělení 0"</a:t>
            </a:r>
          </a:p>
          <a:p>
            <a:pPr marL="0" indent="0">
              <a:buNone/>
            </a:pPr>
            <a:r>
              <a:rPr lang="cs-CZ" sz="1000" dirty="0"/>
              <a:t>                </a:t>
            </a:r>
            <a:r>
              <a:rPr lang="cs-CZ" sz="1000" dirty="0" err="1"/>
              <a:t>else</a:t>
            </a:r>
            <a:r>
              <a:rPr lang="cs-CZ" sz="1000" dirty="0"/>
              <a:t>:</a:t>
            </a:r>
          </a:p>
          <a:p>
            <a:pPr marL="0" indent="0">
              <a:buNone/>
            </a:pPr>
            <a:r>
              <a:rPr lang="cs-CZ" sz="1000" dirty="0"/>
              <a:t>                    </a:t>
            </a:r>
            <a:r>
              <a:rPr lang="cs-CZ" sz="1000" dirty="0" err="1"/>
              <a:t>vysledek</a:t>
            </a:r>
            <a:r>
              <a:rPr lang="cs-CZ" sz="1000" dirty="0"/>
              <a:t> = cislo1 / cislo2</a:t>
            </a:r>
          </a:p>
          <a:p>
            <a:pPr marL="0" indent="0">
              <a:buNone/>
            </a:pPr>
            <a:r>
              <a:rPr lang="cs-CZ" sz="1000" dirty="0"/>
              <a:t>            </a:t>
            </a:r>
            <a:r>
              <a:rPr lang="cs-CZ" sz="1000" dirty="0" err="1"/>
              <a:t>else</a:t>
            </a:r>
            <a:r>
              <a:rPr lang="cs-CZ" sz="1000" dirty="0"/>
              <a:t>:</a:t>
            </a:r>
          </a:p>
          <a:p>
            <a:pPr marL="0" indent="0">
              <a:buNone/>
            </a:pPr>
            <a:r>
              <a:rPr lang="cs-CZ" sz="1000" dirty="0"/>
              <a:t>                chyba = "Chybná operace"</a:t>
            </a:r>
          </a:p>
          <a:p>
            <a:pPr marL="0" indent="0">
              <a:buNone/>
            </a:pPr>
            <a:r>
              <a:rPr lang="cs-CZ" sz="1000" dirty="0"/>
              <a:t>        </a:t>
            </a:r>
            <a:r>
              <a:rPr lang="cs-CZ" sz="1000" dirty="0" err="1"/>
              <a:t>except</a:t>
            </a:r>
            <a:r>
              <a:rPr lang="cs-CZ" sz="1000" dirty="0"/>
              <a:t>:</a:t>
            </a:r>
          </a:p>
          <a:p>
            <a:pPr marL="0" indent="0">
              <a:buNone/>
            </a:pPr>
            <a:r>
              <a:rPr lang="cs-CZ" sz="1000" dirty="0"/>
              <a:t>            # spustí se, pokud selže </a:t>
            </a:r>
            <a:r>
              <a:rPr lang="cs-CZ" sz="1000" dirty="0" err="1"/>
              <a:t>parsování</a:t>
            </a:r>
            <a:r>
              <a:rPr lang="cs-CZ" sz="1000" dirty="0"/>
              <a:t> na </a:t>
            </a:r>
            <a:r>
              <a:rPr lang="cs-CZ" sz="1000" dirty="0" err="1"/>
              <a:t>float</a:t>
            </a:r>
            <a:r>
              <a:rPr lang="cs-CZ" sz="1000" dirty="0"/>
              <a:t>()</a:t>
            </a:r>
          </a:p>
          <a:p>
            <a:pPr marL="0" indent="0">
              <a:buNone/>
            </a:pPr>
            <a:r>
              <a:rPr lang="cs-CZ" sz="1000" dirty="0"/>
              <a:t>            chyba = "Nebylo zadáno číslo!"</a:t>
            </a:r>
          </a:p>
          <a:p>
            <a:pPr marL="0" indent="0">
              <a:buNone/>
            </a:pPr>
            <a:r>
              <a:rPr lang="cs-CZ" sz="1000" dirty="0"/>
              <a:t>        </a:t>
            </a:r>
            <a:r>
              <a:rPr lang="cs-CZ" sz="1000" dirty="0" err="1"/>
              <a:t>if</a:t>
            </a:r>
            <a:r>
              <a:rPr lang="cs-CZ" sz="1000" dirty="0"/>
              <a:t> (chyba):</a:t>
            </a:r>
          </a:p>
          <a:p>
            <a:pPr marL="0" indent="0">
              <a:buNone/>
            </a:pPr>
            <a:r>
              <a:rPr lang="cs-CZ" sz="1000" dirty="0"/>
              <a:t>            </a:t>
            </a:r>
            <a:r>
              <a:rPr lang="cs-CZ" sz="1000" dirty="0" err="1"/>
              <a:t>self.vysledekLabel.setText</a:t>
            </a:r>
            <a:r>
              <a:rPr lang="cs-CZ" sz="1000" dirty="0"/>
              <a:t>(chyba) # zobrazení chyby</a:t>
            </a:r>
          </a:p>
          <a:p>
            <a:pPr marL="0" indent="0">
              <a:buNone/>
            </a:pPr>
            <a:r>
              <a:rPr lang="cs-CZ" sz="1000" dirty="0"/>
              <a:t>        </a:t>
            </a:r>
            <a:r>
              <a:rPr lang="cs-CZ" sz="1000" dirty="0" err="1"/>
              <a:t>else</a:t>
            </a:r>
            <a:r>
              <a:rPr lang="cs-CZ" sz="1000" dirty="0"/>
              <a:t>:</a:t>
            </a:r>
          </a:p>
          <a:p>
            <a:pPr marL="0" indent="0">
              <a:buNone/>
            </a:pPr>
            <a:r>
              <a:rPr lang="cs-CZ" sz="1000" dirty="0"/>
              <a:t>            </a:t>
            </a:r>
            <a:r>
              <a:rPr lang="cs-CZ" sz="1000" dirty="0" err="1"/>
              <a:t>self.vysledekLabel.setText</a:t>
            </a:r>
            <a:r>
              <a:rPr lang="cs-CZ" sz="1000" dirty="0"/>
              <a:t>(</a:t>
            </a:r>
            <a:r>
              <a:rPr lang="cs-CZ" sz="1000" dirty="0" err="1"/>
              <a:t>str</a:t>
            </a:r>
            <a:r>
              <a:rPr lang="cs-CZ" sz="1000" dirty="0"/>
              <a:t>(</a:t>
            </a:r>
            <a:r>
              <a:rPr lang="cs-CZ" sz="1000" dirty="0" err="1"/>
              <a:t>round</a:t>
            </a:r>
            <a:r>
              <a:rPr lang="cs-CZ" sz="1000" dirty="0"/>
              <a:t>(</a:t>
            </a:r>
            <a:r>
              <a:rPr lang="cs-CZ" sz="1000" dirty="0" err="1"/>
              <a:t>vysledek</a:t>
            </a:r>
            <a:r>
              <a:rPr lang="cs-CZ" sz="1000" dirty="0"/>
              <a:t>, 3))) # zobrazení výsledku zaokrouhleného na 3 desetinná místa</a:t>
            </a:r>
          </a:p>
        </p:txBody>
      </p:sp>
    </p:spTree>
    <p:extLst>
      <p:ext uri="{BB962C8B-B14F-4D97-AF65-F5344CB8AC3E}">
        <p14:creationId xmlns:p14="http://schemas.microsoft.com/office/powerpoint/2010/main" val="179332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4. krok – Událost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/>
              <a:t>Nejprve si vytvoříme pomocné proměnné pro hodnoty, které načítáme z ovládacích prvků. </a:t>
            </a:r>
            <a:endParaRPr lang="cs-CZ" dirty="0" smtClean="0"/>
          </a:p>
          <a:p>
            <a:pPr lvl="1"/>
            <a:r>
              <a:rPr lang="cs-CZ" dirty="0" smtClean="0"/>
              <a:t>To </a:t>
            </a:r>
            <a:r>
              <a:rPr lang="cs-CZ" dirty="0"/>
              <a:t>abychom dále neopisovali dlouhé názvy a volání dalších metod. </a:t>
            </a:r>
            <a:endParaRPr lang="cs-CZ" dirty="0" smtClean="0"/>
          </a:p>
          <a:p>
            <a:pPr lvl="1"/>
            <a:r>
              <a:rPr lang="cs-CZ" dirty="0" smtClean="0"/>
              <a:t>Z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QLineEdit</a:t>
            </a:r>
            <a:r>
              <a:rPr lang="cs-CZ" dirty="0"/>
              <a:t> získáme text pomocí metody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text()</a:t>
            </a:r>
            <a:r>
              <a:rPr lang="cs-CZ" dirty="0"/>
              <a:t>. </a:t>
            </a:r>
            <a:endParaRPr lang="cs-CZ" dirty="0" smtClean="0"/>
          </a:p>
          <a:p>
            <a:pPr lvl="1"/>
            <a:r>
              <a:rPr lang="cs-CZ" dirty="0" smtClean="0"/>
              <a:t>Vybranou </a:t>
            </a:r>
            <a:r>
              <a:rPr lang="cs-CZ" dirty="0"/>
              <a:t>položku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QComboBox</a:t>
            </a:r>
            <a:r>
              <a:rPr lang="cs-CZ" dirty="0"/>
              <a:t> získáme metodou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currentText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cs-CZ" dirty="0"/>
              <a:t> </a:t>
            </a:r>
            <a:endParaRPr lang="cs-CZ" dirty="0" smtClean="0"/>
          </a:p>
          <a:p>
            <a:r>
              <a:rPr lang="cs-CZ" dirty="0" smtClean="0"/>
              <a:t>Téměř </a:t>
            </a:r>
            <a:r>
              <a:rPr lang="cs-CZ" dirty="0"/>
              <a:t>celý kód je v bloku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cs-CZ" dirty="0"/>
              <a:t>, protože funkce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cs-CZ" dirty="0"/>
              <a:t> převádějící text z textových polí na číslo, může způsobit chybu. </a:t>
            </a:r>
            <a:endParaRPr lang="cs-CZ" dirty="0" smtClean="0"/>
          </a:p>
          <a:p>
            <a:pPr lvl="1"/>
            <a:r>
              <a:rPr lang="cs-CZ" dirty="0" smtClean="0"/>
              <a:t>V </a:t>
            </a:r>
            <a:r>
              <a:rPr lang="cs-CZ" dirty="0"/>
              <a:t>takovém případě program přejde ihned do bloku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cs-CZ" dirty="0"/>
              <a:t>, chybu vypíše a výpočet se vůbec neprovede. </a:t>
            </a:r>
            <a:endParaRPr lang="cs-CZ" dirty="0" smtClean="0"/>
          </a:p>
          <a:p>
            <a:pPr lvl="1"/>
            <a:r>
              <a:rPr lang="cs-CZ" dirty="0" smtClean="0"/>
              <a:t>Na </a:t>
            </a:r>
            <a:r>
              <a:rPr lang="cs-CZ" dirty="0"/>
              <a:t>samotném výpočtu není nic moc zajímavého, za zmínku stojí asi jen ošetření proti dělení nulou.</a:t>
            </a:r>
          </a:p>
        </p:txBody>
      </p:sp>
    </p:spTree>
    <p:extLst>
      <p:ext uri="{BB962C8B-B14F-4D97-AF65-F5344CB8AC3E}">
        <p14:creationId xmlns:p14="http://schemas.microsoft.com/office/powerpoint/2010/main" val="405372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Instalace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Příkazový řádek</a:t>
            </a:r>
          </a:p>
          <a:p>
            <a:endParaRPr lang="cs-CZ" dirty="0"/>
          </a:p>
          <a:p>
            <a:pPr marL="0" indent="0" algn="ctr">
              <a:buNone/>
            </a:pPr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-m pip install pyqt5</a:t>
            </a:r>
            <a:endParaRPr lang="cs-CZ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70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Hello </a:t>
            </a:r>
            <a:r>
              <a:rPr lang="cs-CZ" dirty="0" err="1"/>
              <a:t>world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PyQt5 import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QtWidgets</a:t>
            </a:r>
            <a:endParaRPr lang="cs-CZ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endParaRPr lang="cs-CZ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cs-CZ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aplikace =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QtWidgets.QApplication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formular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QtWidgets.QWidget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793875" indent="-1793875">
              <a:buNone/>
            </a:pP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popisek =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QtWidgets.QLabel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("Ahoj Světe!",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formular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cs-CZ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formular.show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aplikace.exec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_())</a:t>
            </a:r>
          </a:p>
        </p:txBody>
      </p:sp>
    </p:spTree>
    <p:extLst>
      <p:ext uri="{BB962C8B-B14F-4D97-AF65-F5344CB8AC3E}">
        <p14:creationId xmlns:p14="http://schemas.microsoft.com/office/powerpoint/2010/main" val="3696454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Hello </a:t>
            </a:r>
            <a:r>
              <a:rPr lang="cs-CZ" dirty="0" err="1" smtClean="0"/>
              <a:t>world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Jako první musíme importovat </a:t>
            </a:r>
            <a:r>
              <a:rPr lang="cs-CZ" b="1" dirty="0" err="1"/>
              <a:t>widgety</a:t>
            </a:r>
            <a:r>
              <a:rPr lang="cs-CZ" dirty="0"/>
              <a:t> z PyQt5, jak se ovládacím prvkům formulářů v tomto </a:t>
            </a:r>
            <a:r>
              <a:rPr lang="cs-CZ" dirty="0" err="1"/>
              <a:t>frameworku</a:t>
            </a:r>
            <a:r>
              <a:rPr lang="cs-CZ" dirty="0"/>
              <a:t> přezdívá. </a:t>
            </a:r>
            <a:endParaRPr lang="cs-CZ" dirty="0" smtClean="0"/>
          </a:p>
          <a:p>
            <a:r>
              <a:rPr lang="cs-CZ" dirty="0" smtClean="0"/>
              <a:t>Dále </a:t>
            </a:r>
            <a:r>
              <a:rPr lang="cs-CZ" dirty="0"/>
              <a:t>naimportujeme modul </a:t>
            </a:r>
            <a:r>
              <a:rPr lang="cs-CZ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cs-CZ" dirty="0"/>
              <a:t>, jelikož </a:t>
            </a:r>
            <a:r>
              <a:rPr lang="cs-CZ" dirty="0" err="1"/>
              <a:t>QApplication</a:t>
            </a:r>
            <a:r>
              <a:rPr lang="cs-CZ" dirty="0"/>
              <a:t> se předávají vstupní argumenty z příkazové řádky, na které aplikace poté může nějak reagovat. </a:t>
            </a:r>
            <a:endParaRPr lang="cs-CZ" dirty="0" smtClean="0"/>
          </a:p>
          <a:p>
            <a:r>
              <a:rPr lang="cs-CZ" dirty="0" smtClean="0"/>
              <a:t>Argumenty </a:t>
            </a:r>
            <a:r>
              <a:rPr lang="cs-CZ" dirty="0"/>
              <a:t>získáme právě z modulu </a:t>
            </a:r>
            <a:r>
              <a:rPr lang="cs-CZ" dirty="0" err="1"/>
              <a:t>sys</a:t>
            </a:r>
            <a:r>
              <a:rPr lang="cs-CZ" dirty="0"/>
              <a:t>. </a:t>
            </a:r>
            <a:endParaRPr lang="cs-CZ" dirty="0" smtClean="0"/>
          </a:p>
          <a:p>
            <a:r>
              <a:rPr lang="cs-CZ" dirty="0" smtClean="0"/>
              <a:t>Místo </a:t>
            </a:r>
            <a:r>
              <a:rPr lang="cs-CZ" dirty="0"/>
              <a:t>argumentů by sice šlo vložit jen prázdný list ([]), ale přeci chceme dělat věci od začátku </a:t>
            </a:r>
            <a:r>
              <a:rPr lang="cs-CZ" dirty="0" smtClean="0"/>
              <a:t>správně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7729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Hello </a:t>
            </a:r>
            <a:r>
              <a:rPr lang="cs-CZ" dirty="0" err="1" smtClean="0"/>
              <a:t>world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cs-CZ" dirty="0"/>
              <a:t>Po importech následuje vytvoření </a:t>
            </a:r>
            <a:r>
              <a:rPr lang="cs-CZ" dirty="0" err="1"/>
              <a:t>QApplication</a:t>
            </a:r>
            <a:r>
              <a:rPr lang="cs-CZ" dirty="0"/>
              <a:t>, která reprezentuje celou naší formulářovou aplikaci. </a:t>
            </a:r>
            <a:endParaRPr lang="cs-CZ" dirty="0" smtClean="0"/>
          </a:p>
          <a:p>
            <a:r>
              <a:rPr lang="cs-CZ" dirty="0" smtClean="0"/>
              <a:t>Dále </a:t>
            </a:r>
            <a:r>
              <a:rPr lang="cs-CZ" dirty="0"/>
              <a:t>tvoříme formulář jako </a:t>
            </a:r>
            <a:r>
              <a:rPr lang="cs-CZ" dirty="0" err="1"/>
              <a:t>QWidget</a:t>
            </a:r>
            <a:r>
              <a:rPr lang="cs-CZ" dirty="0"/>
              <a:t> a vložíme do něj textový popisek </a:t>
            </a:r>
            <a:r>
              <a:rPr lang="cs-CZ" dirty="0" err="1"/>
              <a:t>QLabel</a:t>
            </a:r>
            <a:r>
              <a:rPr lang="cs-CZ" dirty="0"/>
              <a:t> s hláškou </a:t>
            </a:r>
            <a:r>
              <a:rPr lang="cs-CZ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"Ahoj Světe!"</a:t>
            </a:r>
            <a:r>
              <a:rPr lang="cs-CZ" dirty="0"/>
              <a:t>, kterou předáme jako parametr </a:t>
            </a:r>
            <a:r>
              <a:rPr lang="cs-CZ" dirty="0" err="1"/>
              <a:t>widgetu</a:t>
            </a:r>
            <a:r>
              <a:rPr lang="cs-CZ" dirty="0"/>
              <a:t>. </a:t>
            </a:r>
            <a:endParaRPr lang="cs-CZ" dirty="0" smtClean="0"/>
          </a:p>
          <a:p>
            <a:r>
              <a:rPr lang="cs-CZ" dirty="0" smtClean="0"/>
              <a:t>Všechny </a:t>
            </a:r>
            <a:r>
              <a:rPr lang="cs-CZ" dirty="0"/>
              <a:t>instance tvoříme pomocí třídy </a:t>
            </a:r>
            <a:r>
              <a:rPr lang="cs-CZ" dirty="0" err="1"/>
              <a:t>QtWidgets</a:t>
            </a:r>
            <a:r>
              <a:rPr lang="cs-CZ" dirty="0"/>
              <a:t>. </a:t>
            </a:r>
            <a:endParaRPr lang="cs-CZ" dirty="0" smtClean="0"/>
          </a:p>
          <a:p>
            <a:r>
              <a:rPr lang="cs-CZ" dirty="0" smtClean="0"/>
              <a:t>Pro </a:t>
            </a:r>
            <a:r>
              <a:rPr lang="cs-CZ" dirty="0"/>
              <a:t>vložení </a:t>
            </a:r>
            <a:r>
              <a:rPr lang="cs-CZ" dirty="0" err="1"/>
              <a:t>widgetů</a:t>
            </a:r>
            <a:r>
              <a:rPr lang="cs-CZ" dirty="0"/>
              <a:t> do formuláře je nutné uvést do jakého formuláře se mají vložit pomocí parametru </a:t>
            </a:r>
            <a:r>
              <a:rPr lang="cs-CZ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997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Hello </a:t>
            </a:r>
            <a:r>
              <a:rPr lang="cs-CZ" dirty="0" err="1" smtClean="0"/>
              <a:t>world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Formuláři můžeme dále nastavovat layouty </a:t>
            </a:r>
            <a:r>
              <a:rPr lang="cs-CZ" dirty="0" smtClean="0"/>
              <a:t>(známý je např. </a:t>
            </a:r>
            <a:r>
              <a:rPr lang="cs-CZ" dirty="0" err="1" smtClean="0"/>
              <a:t>BoxLayout</a:t>
            </a:r>
            <a:r>
              <a:rPr lang="cs-CZ" dirty="0"/>
              <a:t>), velikost, pozici a mnoho </a:t>
            </a:r>
            <a:r>
              <a:rPr lang="cs-CZ" dirty="0" smtClean="0"/>
              <a:t>dalších.</a:t>
            </a:r>
            <a:endParaRPr lang="cs-CZ" dirty="0"/>
          </a:p>
          <a:p>
            <a:r>
              <a:rPr lang="cs-CZ" dirty="0"/>
              <a:t>Nakonec je formulář nutné zobrazit a aplikaci spustit (</a:t>
            </a:r>
            <a:r>
              <a:rPr lang="cs-CZ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cs-CZ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cs-CZ" dirty="0"/>
              <a:t> vrátí operačnímu systému výstupní kód programu). </a:t>
            </a:r>
            <a:endParaRPr lang="cs-CZ" dirty="0" smtClean="0"/>
          </a:p>
          <a:p>
            <a:r>
              <a:rPr lang="cs-CZ" dirty="0" smtClean="0"/>
              <a:t>Když </a:t>
            </a:r>
            <a:r>
              <a:rPr lang="cs-CZ" dirty="0"/>
              <a:t>náš projekt nyní spustíme, budeme odměněni </a:t>
            </a:r>
            <a:r>
              <a:rPr lang="cs-CZ" dirty="0" smtClean="0"/>
              <a:t>formulářovou aplikací.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4508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Velikost okna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cs-CZ" dirty="0"/>
              <a:t>Naše aplikace plní účel, ale moc dobře nevypadá. </a:t>
            </a:r>
            <a:endParaRPr lang="cs-CZ" dirty="0" smtClean="0"/>
          </a:p>
          <a:p>
            <a:r>
              <a:rPr lang="cs-CZ" dirty="0" smtClean="0"/>
              <a:t>Bylo </a:t>
            </a:r>
            <a:r>
              <a:rPr lang="cs-CZ" dirty="0"/>
              <a:t>by hezké, kdyby okno bylo větší a zobrazovalo se na jiné pozici. </a:t>
            </a:r>
            <a:endParaRPr lang="cs-CZ" dirty="0" smtClean="0"/>
          </a:p>
          <a:p>
            <a:r>
              <a:rPr lang="cs-CZ" dirty="0" smtClean="0"/>
              <a:t>Před </a:t>
            </a:r>
            <a:r>
              <a:rPr lang="cs-CZ" dirty="0"/>
              <a:t>zobrazení formuláře přidáme řádek:</a:t>
            </a:r>
          </a:p>
          <a:p>
            <a:endParaRPr lang="cs-CZ" dirty="0"/>
          </a:p>
          <a:p>
            <a:pPr marL="0" indent="0" algn="ctr">
              <a:buNone/>
            </a:pP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formular.setGeometry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(300, 200, 250, 300)</a:t>
            </a:r>
          </a:p>
          <a:p>
            <a:endParaRPr lang="cs-CZ" dirty="0"/>
          </a:p>
          <a:p>
            <a:r>
              <a:rPr lang="cs-CZ" dirty="0"/>
              <a:t>Funkce </a:t>
            </a:r>
            <a:r>
              <a:rPr lang="cs-CZ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setGeometry</a:t>
            </a:r>
            <a:r>
              <a:rPr lang="cs-CZ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cs-CZ" dirty="0"/>
              <a:t> přijímá postupně pozici na obrazovce zleva, pozici na obrazovce shora, šířku okna a jeho </a:t>
            </a:r>
            <a:r>
              <a:rPr lang="cs-CZ" dirty="0" smtClean="0"/>
              <a:t>výšku. </a:t>
            </a:r>
            <a:r>
              <a:rPr lang="cs-CZ" dirty="0"/>
              <a:t>Co je to ale za okno bez titulku?</a:t>
            </a:r>
          </a:p>
        </p:txBody>
      </p:sp>
    </p:spTree>
    <p:extLst>
      <p:ext uri="{BB962C8B-B14F-4D97-AF65-F5344CB8AC3E}">
        <p14:creationId xmlns:p14="http://schemas.microsoft.com/office/powerpoint/2010/main" val="28750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Titulek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Titulek oknu nastavíme funkcí </a:t>
            </a:r>
            <a:r>
              <a:rPr lang="cs-CZ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setWindowTitle</a:t>
            </a:r>
            <a:r>
              <a:rPr lang="cs-CZ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cs-CZ" dirty="0"/>
              <a:t>, přijímající samozřejmě titulek jako text.</a:t>
            </a:r>
          </a:p>
          <a:p>
            <a:endParaRPr lang="cs-CZ" dirty="0"/>
          </a:p>
          <a:p>
            <a:pPr marL="0" indent="0" algn="ctr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formular.setWindowTitle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("Moje první aplikace v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PyQt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05089894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E7A204C-C62F-49B4-A8BD-7BD08EA2FA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TS101674551</Template>
  <TotalTime>0</TotalTime>
  <Words>1541</Words>
  <Application>Microsoft Office PowerPoint</Application>
  <PresentationFormat>Předvádění na obrazovce (4:3)</PresentationFormat>
  <Paragraphs>227</Paragraphs>
  <Slides>29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29</vt:i4>
      </vt:variant>
    </vt:vector>
  </HeadingPairs>
  <TitlesOfParts>
    <vt:vector size="35" baseType="lpstr">
      <vt:lpstr>Arial</vt:lpstr>
      <vt:lpstr>Calibri</vt:lpstr>
      <vt:lpstr>Courier New</vt:lpstr>
      <vt:lpstr>Georgia</vt:lpstr>
      <vt:lpstr>Wingdings</vt:lpstr>
      <vt:lpstr>Introducing PowerPoint 2010</vt:lpstr>
      <vt:lpstr>Grafika</vt:lpstr>
      <vt:lpstr>PyQt</vt:lpstr>
      <vt:lpstr>Instalace</vt:lpstr>
      <vt:lpstr>Hello world</vt:lpstr>
      <vt:lpstr>Hello world</vt:lpstr>
      <vt:lpstr>Hello world</vt:lpstr>
      <vt:lpstr>Hello world</vt:lpstr>
      <vt:lpstr>Velikost okna</vt:lpstr>
      <vt:lpstr>Titulek</vt:lpstr>
      <vt:lpstr>Úprava příkladu</vt:lpstr>
      <vt:lpstr>Výsledek</vt:lpstr>
      <vt:lpstr>Kalkulačka</vt:lpstr>
      <vt:lpstr>Zadání</vt:lpstr>
      <vt:lpstr>Potřebné widgety</vt:lpstr>
      <vt:lpstr>Potřebné widgety</vt:lpstr>
      <vt:lpstr>Vytvoření projektu</vt:lpstr>
      <vt:lpstr>1. krok</vt:lpstr>
      <vt:lpstr>1. krok</vt:lpstr>
      <vt:lpstr>2. krok - Layout</vt:lpstr>
      <vt:lpstr>Prezentace aplikace PowerPoint</vt:lpstr>
      <vt:lpstr>2. krok – Layout</vt:lpstr>
      <vt:lpstr>2. krok - Layout</vt:lpstr>
      <vt:lpstr>3. krok – Widgety</vt:lpstr>
      <vt:lpstr>3. krok – Widgety</vt:lpstr>
      <vt:lpstr>3. krok – Widgety</vt:lpstr>
      <vt:lpstr>4. krok – Události</vt:lpstr>
      <vt:lpstr>4. krok – Události</vt:lpstr>
      <vt:lpstr>4. krok – Události</vt:lpstr>
      <vt:lpstr>4. krok – Událost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2015-05-05T15:26:09Z</dcterms:created>
  <dcterms:modified xsi:type="dcterms:W3CDTF">2019-04-23T15:47:48Z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TC016745519991</vt:lpwstr>
  </property>
</Properties>
</file>