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49DDBD-69A5-4103-8EAE-0210AB65C335}" v="6112" dt="2020-05-26T15:08:20.160"/>
    <p1510:client id="{88811A00-704C-4309-A530-068ADC57F134}" v="1691" dt="2020-05-26T13:56:52.422"/>
    <p1510:client id="{C3DE53B2-59E2-4E1B-A75A-10BB412DD17D}" v="340" dt="2020-05-26T15:36:20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2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ge.ch/ses/sococ/cl/spss/concepts/outliers.html" TargetMode="External"/><Relationship Id="rId2" Type="http://schemas.openxmlformats.org/officeDocument/2006/relationships/hyperlink" Target="https://www.kaggle.com/kumarajarshi/life-expectancy-wh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janiobachmann/math-student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Modele</a:t>
            </a:r>
            <a:r>
              <a:rPr lang="en-US" dirty="0"/>
              <a:t> cu </a:t>
            </a:r>
            <a:r>
              <a:rPr lang="en-US" dirty="0" err="1"/>
              <a:t>ecuații</a:t>
            </a:r>
            <a:r>
              <a:rPr lang="en-US" dirty="0"/>
              <a:t> </a:t>
            </a:r>
            <a:r>
              <a:rPr lang="en-US" dirty="0" err="1"/>
              <a:t>structurale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Șoroagă</a:t>
            </a:r>
            <a:r>
              <a:rPr lang="en-US" dirty="0"/>
              <a:t> </a:t>
            </a:r>
            <a:r>
              <a:rPr lang="en-US" dirty="0" err="1"/>
              <a:t>Simina</a:t>
            </a:r>
          </a:p>
        </p:txBody>
      </p:sp>
    </p:spTree>
    <p:extLst>
      <p:ext uri="{BB962C8B-B14F-4D97-AF65-F5344CB8AC3E}">
        <p14:creationId xmlns:p14="http://schemas.microsoft.com/office/powerpoint/2010/main" xmlns="" val="34023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3FFF8D3-2EF3-4286-935A-D01BE3C853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D8CCB43-545E-4064-8BB8-5C492D0F5F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81E45A-D669-4C68-B4CB-98E935DE6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Testarea parametrilor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xmlns="" id="{AA883F61-C4F1-4EBC-A60F-1B50EA929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Testul</a:t>
            </a:r>
            <a:r>
              <a:rPr lang="en-US" sz="1600" dirty="0">
                <a:solidFill>
                  <a:schemeClr val="bg1"/>
                </a:solidFill>
              </a:rPr>
              <a:t> ales 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H0: beta=0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Riscul</a:t>
            </a:r>
            <a:r>
              <a:rPr lang="en-US" sz="1600" dirty="0">
                <a:solidFill>
                  <a:schemeClr val="bg1"/>
                </a:solidFill>
              </a:rPr>
              <a:t> ales de 0.05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Interpretare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Parametrii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asociați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variabilelor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Adult.M</a:t>
            </a:r>
            <a:r>
              <a:rPr lang="en-US" sz="1600" dirty="0">
                <a:solidFill>
                  <a:schemeClr val="bg1"/>
                </a:solidFill>
              </a:rPr>
              <a:t>, Schooling </a:t>
            </a:r>
            <a:r>
              <a:rPr lang="en-US" sz="1600" dirty="0" err="1">
                <a:solidFill>
                  <a:schemeClr val="bg1"/>
                </a:solidFill>
              </a:rPr>
              <a:t>si</a:t>
            </a:r>
            <a:r>
              <a:rPr lang="en-US" sz="1600" dirty="0">
                <a:solidFill>
                  <a:schemeClr val="bg1"/>
                </a:solidFill>
              </a:rPr>
              <a:t> Income sunt </a:t>
            </a:r>
            <a:r>
              <a:rPr lang="en-US" sz="1600" dirty="0" err="1">
                <a:solidFill>
                  <a:schemeClr val="bg1"/>
                </a:solidFill>
              </a:rPr>
              <a:t>semnificativi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 smtClean="0">
                <a:solidFill>
                  <a:schemeClr val="bg1"/>
                </a:solidFill>
              </a:rPr>
              <a:t>Parametru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asociat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variabilei</a:t>
            </a:r>
            <a:r>
              <a:rPr lang="en-US" sz="1600" dirty="0">
                <a:solidFill>
                  <a:schemeClr val="bg1"/>
                </a:solidFill>
              </a:rPr>
              <a:t> Alcohol nu </a:t>
            </a:r>
            <a:r>
              <a:rPr lang="en-US" sz="1600" dirty="0" err="1">
                <a:solidFill>
                  <a:schemeClr val="bg1"/>
                </a:solidFill>
              </a:rPr>
              <a:t>este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semnificativ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 useBgFill="1">
        <p:nvSpPr>
          <p:cNvPr id="15" name="Rounded Rectangle 14">
            <a:extLst>
              <a:ext uri="{FF2B5EF4-FFF2-40B4-BE49-F238E27FC236}">
                <a16:creationId xmlns:a16="http://schemas.microsoft.com/office/drawing/2014/main" xmlns="" id="{E6C57836-126B-4938-8C7A-3C3BCB59D3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many, large, table, group&#10;&#10;Description generated with very high confidence">
            <a:extLst>
              <a:ext uri="{FF2B5EF4-FFF2-40B4-BE49-F238E27FC236}">
                <a16:creationId xmlns:a16="http://schemas.microsoft.com/office/drawing/2014/main" xmlns="" id="{125B34DB-1B4E-4A4D-A7A2-A1087A88F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339" y="2889757"/>
            <a:ext cx="6127287" cy="150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1062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DC69F0-4E80-466D-9AE0-F477BFDB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modelului</a:t>
            </a:r>
          </a:p>
        </p:txBody>
      </p:sp>
      <p:pic>
        <p:nvPicPr>
          <p:cNvPr id="4" name="Picture 4" descr="A screenshot of a computer&#10;&#10;Description generated with high confidence">
            <a:extLst>
              <a:ext uri="{FF2B5EF4-FFF2-40B4-BE49-F238E27FC236}">
                <a16:creationId xmlns:a16="http://schemas.microsoft.com/office/drawing/2014/main" xmlns="" id="{12D03B30-D2BC-4E9B-8E7B-A1055FC43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7339" y="2512520"/>
            <a:ext cx="7206830" cy="172043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986D125-3512-4A26-B6C0-658470D02CD0}"/>
              </a:ext>
            </a:extLst>
          </p:cNvPr>
          <p:cNvSpPr txBox="1"/>
          <p:nvPr/>
        </p:nvSpPr>
        <p:spPr>
          <a:xfrm>
            <a:off x="626853" y="1805796"/>
            <a:ext cx="274320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testul</a:t>
            </a:r>
            <a:r>
              <a:rPr lang="en-US" dirty="0"/>
              <a:t> Fisher</a:t>
            </a:r>
          </a:p>
          <a:p>
            <a:r>
              <a:rPr lang="en-US" dirty="0"/>
              <a:t>-H0: </a:t>
            </a:r>
            <a:r>
              <a:rPr lang="en-US" dirty="0" err="1"/>
              <a:t>modelul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semnificativ</a:t>
            </a:r>
            <a:r>
              <a:rPr lang="en-US" dirty="0"/>
              <a:t> statistic</a:t>
            </a:r>
          </a:p>
          <a:p>
            <a:r>
              <a:rPr lang="en-US" dirty="0"/>
              <a:t>-</a:t>
            </a:r>
            <a:r>
              <a:rPr lang="en-US" dirty="0" err="1"/>
              <a:t>Riscul</a:t>
            </a:r>
            <a:r>
              <a:rPr lang="en-US" dirty="0"/>
              <a:t> </a:t>
            </a:r>
            <a:r>
              <a:rPr lang="en-US" dirty="0" err="1"/>
              <a:t>asumat</a:t>
            </a:r>
            <a:r>
              <a:rPr lang="en-US" dirty="0"/>
              <a:t> 0.05</a:t>
            </a:r>
          </a:p>
          <a:p>
            <a:r>
              <a:rPr lang="en-US" dirty="0"/>
              <a:t>-</a:t>
            </a:r>
            <a:r>
              <a:rPr lang="en-US" dirty="0" err="1"/>
              <a:t>Interpretare:p-value</a:t>
            </a:r>
            <a:r>
              <a:rPr lang="en-US" dirty="0"/>
              <a:t>&lt;0.05, </a:t>
            </a:r>
            <a:r>
              <a:rPr lang="en-US" dirty="0" err="1"/>
              <a:t>deci</a:t>
            </a:r>
            <a:r>
              <a:rPr lang="en-US" dirty="0"/>
              <a:t> se </a:t>
            </a:r>
            <a:r>
              <a:rPr lang="en-US" dirty="0" err="1"/>
              <a:t>respinge</a:t>
            </a:r>
            <a:r>
              <a:rPr lang="en-US" dirty="0"/>
              <a:t> H0, cu o </a:t>
            </a:r>
            <a:r>
              <a:rPr lang="en-US" dirty="0" err="1"/>
              <a:t>probabilitate</a:t>
            </a:r>
            <a:r>
              <a:rPr lang="en-US" dirty="0"/>
              <a:t> de 95% </a:t>
            </a:r>
            <a:r>
              <a:rPr lang="en-US" dirty="0" err="1"/>
              <a:t>modelul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semnificativ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6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xmlns="" id="{209D243A-416F-442B-9BD2-9059AA4C4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57" y="5001317"/>
            <a:ext cx="11283350" cy="17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3039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DA103D-013C-4F8B-9657-0BC79CA5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Ierarhizarea</a:t>
            </a:r>
            <a:r>
              <a:rPr lang="en-US" dirty="0"/>
              <a:t> </a:t>
            </a:r>
            <a:r>
              <a:rPr lang="en-US" dirty="0" err="1"/>
              <a:t>factorilor</a:t>
            </a:r>
            <a:r>
              <a:rPr lang="en-US" dirty="0"/>
              <a:t> de </a:t>
            </a:r>
            <a:r>
              <a:rPr lang="en-US" dirty="0" err="1"/>
              <a:t>influență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DEC2B6C-98A0-40AC-9EB7-CCF6D36E555B}"/>
              </a:ext>
            </a:extLst>
          </p:cNvPr>
          <p:cNvSpPr txBox="1"/>
          <p:nvPr/>
        </p:nvSpPr>
        <p:spPr>
          <a:xfrm>
            <a:off x="828136" y="2539041"/>
            <a:ext cx="274320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Variabila</a:t>
            </a:r>
            <a:r>
              <a:rPr lang="en-US" dirty="0"/>
              <a:t> cu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influeță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speranței</a:t>
            </a:r>
            <a:r>
              <a:rPr lang="en-US" dirty="0"/>
              <a:t> de </a:t>
            </a:r>
            <a:r>
              <a:rPr lang="en-US" dirty="0" err="1"/>
              <a:t>viață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Adult.Mortality</a:t>
            </a:r>
            <a:r>
              <a:rPr lang="en-US" dirty="0"/>
              <a:t>, </a:t>
            </a:r>
            <a:r>
              <a:rPr lang="en-US" dirty="0" err="1"/>
              <a:t>urmată</a:t>
            </a:r>
            <a:r>
              <a:rPr lang="en-US" dirty="0"/>
              <a:t> de </a:t>
            </a:r>
            <a:r>
              <a:rPr lang="en-US" dirty="0" smtClean="0"/>
              <a:t>schooling, </a:t>
            </a:r>
            <a:r>
              <a:rPr lang="en-US" dirty="0" err="1" smtClean="0"/>
              <a:t>Income.composition.of.resources</a:t>
            </a:r>
            <a:r>
              <a:rPr lang="en-US" dirty="0" smtClean="0"/>
              <a:t>  </a:t>
            </a:r>
            <a:r>
              <a:rPr lang="en-US" dirty="0" err="1"/>
              <a:t>și</a:t>
            </a:r>
            <a:r>
              <a:rPr lang="en-US" dirty="0"/>
              <a:t> alcohol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54843" y="2714195"/>
            <a:ext cx="52101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6261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0905F3-8003-4F92-A15C-75067D89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PATH PT MODELUL DE REGRESIE MULTIPLA</a:t>
            </a:r>
          </a:p>
        </p:txBody>
      </p:sp>
      <p:pic>
        <p:nvPicPr>
          <p:cNvPr id="4" name="Picture 4" descr="A close up of a device&#10;&#10;Description generated with high confidence">
            <a:extLst>
              <a:ext uri="{FF2B5EF4-FFF2-40B4-BE49-F238E27FC236}">
                <a16:creationId xmlns:a16="http://schemas.microsoft.com/office/drawing/2014/main" xmlns="" id="{BEE1CBA2-E8E8-4653-A391-2AC5F6AA9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7403" y="2419516"/>
            <a:ext cx="4886325" cy="3200400"/>
          </a:xfrm>
        </p:spPr>
      </p:pic>
    </p:spTree>
    <p:extLst>
      <p:ext uri="{BB962C8B-B14F-4D97-AF65-F5344CB8AC3E}">
        <p14:creationId xmlns:p14="http://schemas.microsoft.com/office/powerpoint/2010/main" xmlns="" val="289925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84D895-DC81-40F4-9D10-D2CB0358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Analiza de </a:t>
            </a:r>
            <a:r>
              <a:rPr lang="en-US" dirty="0" err="1"/>
              <a:t>cale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895771FD-A3A1-44BB-A827-DA42F4E47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5877" y="2334960"/>
            <a:ext cx="7260924" cy="1141022"/>
          </a:xfrm>
        </p:spPr>
      </p:pic>
      <p:pic>
        <p:nvPicPr>
          <p:cNvPr id="5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xmlns="" id="{DBD403FB-4964-4303-820D-E5B0ED0B9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589" y="3841095"/>
            <a:ext cx="5158595" cy="22525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271697A-AE35-4CA8-956A-B729EED2F0C9}"/>
              </a:ext>
            </a:extLst>
          </p:cNvPr>
          <p:cNvSpPr txBox="1"/>
          <p:nvPr/>
        </p:nvSpPr>
        <p:spPr>
          <a:xfrm>
            <a:off x="698740" y="2150853"/>
            <a:ext cx="274320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utilizăm</a:t>
            </a:r>
            <a:r>
              <a:rPr lang="en-US" dirty="0"/>
              <a:t> 4 </a:t>
            </a:r>
            <a:r>
              <a:rPr lang="en-US" dirty="0" err="1"/>
              <a:t>variabile</a:t>
            </a:r>
            <a:r>
              <a:rPr lang="en-US" dirty="0"/>
              <a:t> </a:t>
            </a:r>
            <a:r>
              <a:rPr lang="en-US" dirty="0" err="1"/>
              <a:t>observate</a:t>
            </a:r>
          </a:p>
          <a:p>
            <a:r>
              <a:rPr lang="en-US" dirty="0"/>
              <a:t>-</a:t>
            </a:r>
            <a:r>
              <a:rPr lang="en-US" dirty="0" err="1"/>
              <a:t>variabilele</a:t>
            </a:r>
            <a:r>
              <a:rPr lang="en-US" dirty="0"/>
              <a:t> </a:t>
            </a:r>
            <a:r>
              <a:rPr lang="en-US" dirty="0" err="1"/>
              <a:t>independente</a:t>
            </a:r>
            <a:r>
              <a:rPr lang="en-US" dirty="0"/>
              <a:t>: </a:t>
            </a:r>
            <a:r>
              <a:rPr lang="en-US" dirty="0" err="1"/>
              <a:t>Adult.M</a:t>
            </a:r>
            <a:r>
              <a:rPr lang="en-US" dirty="0"/>
              <a:t>, </a:t>
            </a:r>
            <a:r>
              <a:rPr lang="en-US" dirty="0" err="1"/>
              <a:t>Income.c</a:t>
            </a:r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variabilele</a:t>
            </a:r>
            <a:r>
              <a:rPr lang="en-US" dirty="0"/>
              <a:t> </a:t>
            </a:r>
            <a:r>
              <a:rPr lang="en-US" dirty="0" err="1"/>
              <a:t>dependente:Life.ex,Schooling</a:t>
            </a:r>
          </a:p>
        </p:txBody>
      </p:sp>
    </p:spTree>
    <p:extLst>
      <p:ext uri="{BB962C8B-B14F-4D97-AF65-F5344CB8AC3E}">
        <p14:creationId xmlns:p14="http://schemas.microsoft.com/office/powerpoint/2010/main" xmlns="" val="41665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ounded Rectangle 14">
            <a:extLst>
              <a:ext uri="{FF2B5EF4-FFF2-40B4-BE49-F238E27FC236}">
                <a16:creationId xmlns:a16="http://schemas.microsoft.com/office/drawing/2014/main" xmlns="" id="{1FDFF85F-F105-40D5-9793-90419158C3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5AB47A4-BA8C-4250-88BD-D49C68C5F9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66C8958D-EB99-414F-B735-863B67BB14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A56243-1571-45FC-9176-615206BE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chemeClr val="bg1"/>
                </a:solidFill>
              </a:rPr>
              <a:t>IDENTIFICAREA MODELULUI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9E5F3CB-7BDD-4E64-B274-CD900F08C6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F23D7480-C9DF-4B5D-8DEF-A21880BA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 </a:t>
            </a:r>
            <a:r>
              <a:rPr lang="en-US" sz="1600" dirty="0" err="1">
                <a:solidFill>
                  <a:schemeClr val="bg1"/>
                </a:solidFill>
              </a:rPr>
              <a:t>coeficienti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cale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1 </a:t>
            </a:r>
            <a:r>
              <a:rPr lang="en-US" sz="1600" dirty="0" err="1">
                <a:solidFill>
                  <a:schemeClr val="bg1"/>
                </a:solidFill>
              </a:rPr>
              <a:t>corelatie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intre</a:t>
            </a:r>
            <a:r>
              <a:rPr lang="en-US" sz="1600" dirty="0">
                <a:solidFill>
                  <a:schemeClr val="bg1"/>
                </a:solidFill>
              </a:rPr>
              <a:t> var. </a:t>
            </a:r>
            <a:r>
              <a:rPr lang="en-US" sz="1600" dirty="0" err="1" smtClean="0">
                <a:solidFill>
                  <a:schemeClr val="bg1"/>
                </a:solidFill>
              </a:rPr>
              <a:t>Indep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2 </a:t>
            </a:r>
            <a:r>
              <a:rPr lang="en-US" sz="1600" dirty="0" err="1">
                <a:solidFill>
                  <a:schemeClr val="bg1"/>
                </a:solidFill>
              </a:rPr>
              <a:t>variante</a:t>
            </a:r>
            <a:r>
              <a:rPr lang="en-US" sz="1600" dirty="0">
                <a:solidFill>
                  <a:schemeClr val="bg1"/>
                </a:solidFill>
              </a:rPr>
              <a:t> ale </a:t>
            </a:r>
            <a:r>
              <a:rPr lang="en-US" sz="1600" dirty="0" err="1">
                <a:solidFill>
                  <a:schemeClr val="bg1"/>
                </a:solidFill>
              </a:rPr>
              <a:t>erorilor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regresie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2 </a:t>
            </a:r>
            <a:r>
              <a:rPr lang="en-US" sz="1600" dirty="0" err="1">
                <a:solidFill>
                  <a:schemeClr val="bg1"/>
                </a:solidFill>
              </a:rPr>
              <a:t>variante</a:t>
            </a:r>
            <a:r>
              <a:rPr lang="en-US" sz="1600" dirty="0">
                <a:solidFill>
                  <a:schemeClr val="bg1"/>
                </a:solidFill>
              </a:rPr>
              <a:t> ale </a:t>
            </a:r>
            <a:r>
              <a:rPr lang="en-US" sz="1600" dirty="0" err="1">
                <a:solidFill>
                  <a:schemeClr val="bg1"/>
                </a:solidFill>
              </a:rPr>
              <a:t>erorilor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masurare</a:t>
            </a:r>
            <a:r>
              <a:rPr lang="en-US" sz="1600" dirty="0">
                <a:solidFill>
                  <a:schemeClr val="bg1"/>
                </a:solidFill>
              </a:rPr>
              <a:t>(var </a:t>
            </a:r>
            <a:r>
              <a:rPr lang="en-US" sz="1600" dirty="0" err="1">
                <a:solidFill>
                  <a:schemeClr val="bg1"/>
                </a:solidFill>
              </a:rPr>
              <a:t>indep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Prametrii</a:t>
            </a:r>
            <a:r>
              <a:rPr lang="en-US" sz="1600" dirty="0">
                <a:solidFill>
                  <a:schemeClr val="bg1"/>
                </a:solidFill>
              </a:rPr>
              <a:t>=8</a:t>
            </a:r>
          </a:p>
          <a:p>
            <a:r>
              <a:rPr lang="en-US" sz="1600" dirty="0">
                <a:solidFill>
                  <a:schemeClr val="bg1"/>
                </a:solidFill>
              </a:rPr>
              <a:t>Nr. </a:t>
            </a:r>
            <a:r>
              <a:rPr lang="en-US" sz="1600" dirty="0" err="1">
                <a:solidFill>
                  <a:schemeClr val="bg1"/>
                </a:solidFill>
              </a:rPr>
              <a:t>Valorilor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distincte</a:t>
            </a:r>
            <a:r>
              <a:rPr lang="en-US" sz="1600" dirty="0">
                <a:solidFill>
                  <a:schemeClr val="bg1"/>
                </a:solidFill>
              </a:rPr>
              <a:t> S=4*5:2=10</a:t>
            </a:r>
          </a:p>
          <a:p>
            <a:r>
              <a:rPr lang="en-US" sz="1600" dirty="0">
                <a:solidFill>
                  <a:schemeClr val="bg1"/>
                </a:solidFill>
              </a:rPr>
              <a:t>Df=10-8=2</a:t>
            </a:r>
          </a:p>
          <a:p>
            <a:r>
              <a:rPr lang="en-US" sz="1600" dirty="0">
                <a:solidFill>
                  <a:schemeClr val="bg1"/>
                </a:solidFill>
              </a:rPr>
              <a:t>Nr </a:t>
            </a:r>
            <a:r>
              <a:rPr lang="en-US" sz="1600" dirty="0" err="1">
                <a:solidFill>
                  <a:schemeClr val="bg1"/>
                </a:solidFill>
              </a:rPr>
              <a:t>parametri</a:t>
            </a:r>
            <a:r>
              <a:rPr lang="en-US" sz="1600" dirty="0">
                <a:solidFill>
                  <a:schemeClr val="bg1"/>
                </a:solidFill>
              </a:rPr>
              <a:t>&lt;Nr </a:t>
            </a:r>
            <a:r>
              <a:rPr lang="en-US" sz="1600" dirty="0" err="1">
                <a:solidFill>
                  <a:schemeClr val="bg1"/>
                </a:solidFill>
              </a:rPr>
              <a:t>valori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distincte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Model </a:t>
            </a:r>
            <a:r>
              <a:rPr lang="en-US" sz="1600" dirty="0" err="1">
                <a:solidFill>
                  <a:schemeClr val="bg1"/>
                </a:solidFill>
              </a:rPr>
              <a:t>supraidentificat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xmlns="" id="{46E2F2C6-325F-4BA9-A543-4647D2986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475" y="2249149"/>
            <a:ext cx="6269058" cy="235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63290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ounded Rectangle 14">
            <a:extLst>
              <a:ext uri="{FF2B5EF4-FFF2-40B4-BE49-F238E27FC236}">
                <a16:creationId xmlns:a16="http://schemas.microsoft.com/office/drawing/2014/main" xmlns="" id="{1FDFF85F-F105-40D5-9793-90419158C3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5AB47A4-BA8C-4250-88BD-D49C68C5F9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66C8958D-EB99-414F-B735-863B67BB14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D8270F-2F69-4CA2-AB73-863CE37A9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chemeClr val="bg1"/>
                </a:solidFill>
              </a:rPr>
              <a:t>ESTIMAREA MODELULUI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9E5F3CB-7BDD-4E64-B274-CD900F08C6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FF2BBCA2-C3B6-41A1-BC98-297ED7355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R^2=0.76, </a:t>
            </a:r>
            <a:r>
              <a:rPr lang="en-US" sz="1600" dirty="0" err="1">
                <a:solidFill>
                  <a:schemeClr val="bg1"/>
                </a:solidFill>
              </a:rPr>
              <a:t>adica</a:t>
            </a:r>
            <a:r>
              <a:rPr lang="en-US" sz="1600" dirty="0">
                <a:solidFill>
                  <a:schemeClr val="bg1"/>
                </a:solidFill>
              </a:rPr>
              <a:t> 76% din </a:t>
            </a:r>
            <a:r>
              <a:rPr lang="en-US" sz="1600" dirty="0" err="1">
                <a:solidFill>
                  <a:schemeClr val="bg1"/>
                </a:solidFill>
              </a:rPr>
              <a:t>varianta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variabilei</a:t>
            </a:r>
            <a:r>
              <a:rPr lang="en-US" sz="1600" dirty="0">
                <a:solidFill>
                  <a:schemeClr val="bg1"/>
                </a:solidFill>
              </a:rPr>
              <a:t> </a:t>
            </a:r>
            <a:r>
              <a:rPr lang="en-US" sz="1600" dirty="0" err="1">
                <a:solidFill>
                  <a:schemeClr val="bg1"/>
                </a:solidFill>
              </a:rPr>
              <a:t>dependente</a:t>
            </a:r>
            <a:r>
              <a:rPr lang="en-US" sz="1600" dirty="0">
                <a:solidFill>
                  <a:schemeClr val="bg1"/>
                </a:solidFill>
              </a:rPr>
              <a:t> Schooling, </a:t>
            </a:r>
            <a:r>
              <a:rPr lang="en-US" sz="1600" dirty="0" err="1">
                <a:solidFill>
                  <a:schemeClr val="bg1"/>
                </a:solidFill>
              </a:rPr>
              <a:t>este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explicata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variatia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variabilei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Income.c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" name="Picture 4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xmlns="" id="{75E354A7-5781-44DA-8983-8B3080842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475" y="2516225"/>
            <a:ext cx="6269058" cy="182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60581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ounded Rectangle 14">
            <a:extLst>
              <a:ext uri="{FF2B5EF4-FFF2-40B4-BE49-F238E27FC236}">
                <a16:creationId xmlns:a16="http://schemas.microsoft.com/office/drawing/2014/main" xmlns="" id="{1FDFF85F-F105-40D5-9793-90419158C3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5AB47A4-BA8C-4250-88BD-D49C68C5F9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66C8958D-EB99-414F-B735-863B67BB14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F48575-E7B5-4CA0-A5B2-CDA96C649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chemeClr val="bg1"/>
                </a:solidFill>
              </a:rPr>
              <a:t>TESTAREA MODELULUI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9E5F3CB-7BDD-4E64-B274-CD900F08C6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9ABDC232-B1F4-4688-8451-8039ABB80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RMSEA=0.097, nu e </a:t>
            </a:r>
            <a:r>
              <a:rPr lang="en-US" sz="1600" dirty="0" err="1">
                <a:solidFill>
                  <a:schemeClr val="bg1"/>
                </a:solidFill>
              </a:rPr>
              <a:t>mai</a:t>
            </a:r>
            <a:r>
              <a:rPr lang="en-US" sz="1600" dirty="0">
                <a:solidFill>
                  <a:schemeClr val="bg1"/>
                </a:solidFill>
              </a:rPr>
              <a:t> mica de 0.05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NNFI=0.97, </a:t>
            </a:r>
            <a:r>
              <a:rPr lang="en-US" sz="1600" dirty="0" err="1">
                <a:solidFill>
                  <a:schemeClr val="bg1"/>
                </a:solidFill>
              </a:rPr>
              <a:t>este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mai</a:t>
            </a:r>
            <a:r>
              <a:rPr lang="en-US" sz="1600" dirty="0">
                <a:solidFill>
                  <a:schemeClr val="bg1"/>
                </a:solidFill>
              </a:rPr>
              <a:t> mare </a:t>
            </a:r>
            <a:r>
              <a:rPr lang="en-US" sz="1600" dirty="0" err="1">
                <a:solidFill>
                  <a:schemeClr val="bg1"/>
                </a:solidFill>
              </a:rPr>
              <a:t>decat</a:t>
            </a:r>
            <a:r>
              <a:rPr lang="en-US" sz="1600" dirty="0">
                <a:solidFill>
                  <a:schemeClr val="bg1"/>
                </a:solidFill>
              </a:rPr>
              <a:t> 0.90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Nfi</a:t>
            </a:r>
            <a:r>
              <a:rPr lang="en-US" sz="1600" dirty="0">
                <a:solidFill>
                  <a:schemeClr val="bg1"/>
                </a:solidFill>
              </a:rPr>
              <a:t>=0.99, </a:t>
            </a:r>
            <a:r>
              <a:rPr lang="en-US" sz="1600" dirty="0" err="1">
                <a:solidFill>
                  <a:schemeClr val="bg1"/>
                </a:solidFill>
              </a:rPr>
              <a:t>mai</a:t>
            </a:r>
            <a:r>
              <a:rPr lang="en-US" sz="1600" dirty="0">
                <a:solidFill>
                  <a:schemeClr val="bg1"/>
                </a:solidFill>
              </a:rPr>
              <a:t> mare </a:t>
            </a:r>
            <a:r>
              <a:rPr lang="en-US" sz="1600" dirty="0" err="1">
                <a:solidFill>
                  <a:schemeClr val="bg1"/>
                </a:solidFill>
              </a:rPr>
              <a:t>decat</a:t>
            </a:r>
            <a:r>
              <a:rPr lang="en-US" sz="1600" dirty="0">
                <a:solidFill>
                  <a:schemeClr val="bg1"/>
                </a:solidFill>
              </a:rPr>
              <a:t> 0.90</a:t>
            </a:r>
          </a:p>
          <a:p>
            <a:r>
              <a:rPr lang="en-US" sz="1600" dirty="0">
                <a:solidFill>
                  <a:schemeClr val="bg1"/>
                </a:solidFill>
              </a:rPr>
              <a:t>GFI=0.99, </a:t>
            </a:r>
            <a:r>
              <a:rPr lang="en-US" sz="1600" dirty="0" err="1">
                <a:solidFill>
                  <a:schemeClr val="bg1"/>
                </a:solidFill>
              </a:rPr>
              <a:t>indice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potrivire</a:t>
            </a:r>
            <a:r>
              <a:rPr lang="en-US" sz="1600" dirty="0">
                <a:solidFill>
                  <a:schemeClr val="bg1"/>
                </a:solidFill>
              </a:rPr>
              <a:t> bun</a:t>
            </a:r>
          </a:p>
          <a:p>
            <a:r>
              <a:rPr lang="en-US" sz="1600" dirty="0">
                <a:solidFill>
                  <a:schemeClr val="bg1"/>
                </a:solidFill>
              </a:rPr>
              <a:t>Chi-square/df=57/2, nu e </a:t>
            </a:r>
            <a:r>
              <a:rPr lang="en-US" sz="1600" dirty="0" err="1">
                <a:solidFill>
                  <a:schemeClr val="bg1"/>
                </a:solidFill>
              </a:rPr>
              <a:t>mai</a:t>
            </a:r>
            <a:r>
              <a:rPr lang="en-US" sz="1600" dirty="0">
                <a:solidFill>
                  <a:schemeClr val="bg1"/>
                </a:solidFill>
              </a:rPr>
              <a:t> mic </a:t>
            </a:r>
            <a:r>
              <a:rPr lang="en-US" sz="1600" dirty="0" err="1">
                <a:solidFill>
                  <a:schemeClr val="bg1"/>
                </a:solidFill>
              </a:rPr>
              <a:t>decat</a:t>
            </a:r>
            <a:r>
              <a:rPr lang="en-US" sz="1600" dirty="0">
                <a:solidFill>
                  <a:schemeClr val="bg1"/>
                </a:solidFill>
              </a:rPr>
              <a:t> 2.</a:t>
            </a:r>
          </a:p>
        </p:txBody>
      </p:sp>
      <p:pic>
        <p:nvPicPr>
          <p:cNvPr id="4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xmlns="" id="{1DED13DA-6EBD-4C89-B6AF-433D34B99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771" y="643467"/>
            <a:ext cx="491646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9957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9579F7-9011-4C82-9B01-C8B9722D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ANALIZA FACTORILA CONFIRMATORIE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6A88F81E-D599-4A68-B035-DCF197196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/>
              <a:t>DEFINIM VAARIABILELE LATENTE </a:t>
            </a:r>
            <a:r>
              <a:rPr lang="en-US" sz="1600" dirty="0" err="1">
                <a:solidFill>
                  <a:srgbClr val="FF0000"/>
                </a:solidFill>
              </a:rPr>
              <a:t>decese.infantile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si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fact.economici</a:t>
            </a:r>
            <a:endParaRPr lang="en-US" sz="1600">
              <a:solidFill>
                <a:srgbClr val="FF0000"/>
              </a:solidFill>
            </a:endParaRPr>
          </a:p>
          <a:p>
            <a:r>
              <a:rPr lang="en-US" sz="1600" dirty="0" err="1"/>
              <a:t>Ecuatiile</a:t>
            </a:r>
            <a:r>
              <a:rPr lang="en-US" sz="1600" dirty="0"/>
              <a:t> </a:t>
            </a:r>
            <a:r>
              <a:rPr lang="en-US" sz="1600" dirty="0" err="1"/>
              <a:t>ce</a:t>
            </a:r>
            <a:r>
              <a:rPr lang="en-US" sz="1600" dirty="0"/>
              <a:t> </a:t>
            </a:r>
            <a:r>
              <a:rPr lang="en-US" sz="1600" dirty="0" err="1"/>
              <a:t>trebuie</a:t>
            </a:r>
            <a:r>
              <a:rPr lang="en-US" sz="1600" dirty="0"/>
              <a:t> estimate sunt</a:t>
            </a:r>
          </a:p>
          <a:p>
            <a:endParaRPr lang="en-US" sz="1600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8D25211A-4CA0-4B53-82BB-1EE7C7F3C7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51379" y="0"/>
            <a:ext cx="72406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6CBE4747-DCC6-48B0-BAAF-C58F8F1A5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8" r="13832" b="1"/>
          <a:stretch/>
        </p:blipFill>
        <p:spPr>
          <a:xfrm>
            <a:off x="5304147" y="10"/>
            <a:ext cx="6887853" cy="6857990"/>
          </a:xfrm>
          <a:prstGeom prst="rect">
            <a:avLst/>
          </a:prstGeom>
        </p:spPr>
      </p:pic>
      <p:pic>
        <p:nvPicPr>
          <p:cNvPr id="5" name="Picture 5" descr="A picture containing table&#10;&#10;Description generated with very high confidence">
            <a:extLst>
              <a:ext uri="{FF2B5EF4-FFF2-40B4-BE49-F238E27FC236}">
                <a16:creationId xmlns:a16="http://schemas.microsoft.com/office/drawing/2014/main" xmlns="" id="{AE0A6622-5CA4-4D99-87AC-E36F8DC2E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015" y="3429840"/>
            <a:ext cx="5359878" cy="1206017"/>
          </a:xfrm>
          <a:prstGeom prst="rect">
            <a:avLst/>
          </a:prstGeom>
        </p:spPr>
      </p:pic>
      <p:pic>
        <p:nvPicPr>
          <p:cNvPr id="6" name="Picture 6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xmlns="" id="{90C47520-0B37-475B-83C4-75E28C2F1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65" y="4618964"/>
            <a:ext cx="4597878" cy="63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7402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2C74B9-3079-4980-957A-76F33F7F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IDENTIFICAREA MODELULUI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8D25211A-4CA0-4B53-82BB-1EE7C7F3C7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51379" y="0"/>
            <a:ext cx="72406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EA1AADF-8303-42BC-98B4-8B68F1D80A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08" r="12127"/>
          <a:stretch/>
        </p:blipFill>
        <p:spPr>
          <a:xfrm>
            <a:off x="5304147" y="10"/>
            <a:ext cx="6887853" cy="685799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C3543FBC-54D6-44E3-9B07-DB2232E78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800" dirty="0" err="1"/>
              <a:t>Parametrii</a:t>
            </a:r>
            <a:r>
              <a:rPr lang="en-US" sz="1800" dirty="0"/>
              <a:t> </a:t>
            </a:r>
            <a:r>
              <a:rPr lang="en-US" sz="1800" dirty="0" err="1"/>
              <a:t>modelului</a:t>
            </a:r>
            <a:r>
              <a:rPr lang="en-US" sz="1800" dirty="0"/>
              <a:t> sunt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en-US" sz="1800" dirty="0"/>
              <a:t>6 var </a:t>
            </a:r>
            <a:r>
              <a:rPr lang="en-US" sz="1800" dirty="0" err="1"/>
              <a:t>observate</a:t>
            </a:r>
            <a:endParaRPr lang="en-US" sz="1800" dirty="0"/>
          </a:p>
          <a:p>
            <a:pPr>
              <a:buFont typeface="Wingdings" panose="020B0604020202020204" pitchFamily="34" charset="0"/>
              <a:buChar char="v"/>
            </a:pPr>
            <a:r>
              <a:rPr lang="en-US" sz="1800" dirty="0"/>
              <a:t>0 </a:t>
            </a:r>
            <a:r>
              <a:rPr lang="en-US" sz="1800" dirty="0" err="1"/>
              <a:t>covariante</a:t>
            </a:r>
            <a:r>
              <a:rPr lang="en-US" sz="1800" dirty="0"/>
              <a:t> </a:t>
            </a:r>
            <a:r>
              <a:rPr lang="en-US" sz="1800" dirty="0" err="1"/>
              <a:t>intre</a:t>
            </a:r>
            <a:r>
              <a:rPr lang="en-US" sz="1800" dirty="0"/>
              <a:t> </a:t>
            </a:r>
            <a:r>
              <a:rPr lang="en-US" sz="1800" dirty="0" err="1"/>
              <a:t>erorile</a:t>
            </a:r>
            <a:r>
              <a:rPr lang="en-US" sz="1800" dirty="0"/>
              <a:t> 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en-US" sz="1800" dirty="0"/>
              <a:t>de </a:t>
            </a:r>
            <a:r>
              <a:rPr lang="en-US" sz="1800" dirty="0" err="1"/>
              <a:t>masurare</a:t>
            </a:r>
            <a:endParaRPr lang="en-US" sz="1800" dirty="0"/>
          </a:p>
          <a:p>
            <a:pPr>
              <a:buFont typeface="Wingdings" panose="020B0604020202020204" pitchFamily="34" charset="0"/>
              <a:buChar char="v"/>
            </a:pPr>
            <a:r>
              <a:rPr lang="en-US" sz="1800" dirty="0"/>
              <a:t>1 </a:t>
            </a:r>
            <a:r>
              <a:rPr lang="en-US" sz="1800" dirty="0" err="1"/>
              <a:t>corelatie</a:t>
            </a:r>
            <a:r>
              <a:rPr lang="en-US" sz="1800" dirty="0"/>
              <a:t> </a:t>
            </a:r>
            <a:r>
              <a:rPr lang="en-US" sz="1800" dirty="0" err="1"/>
              <a:t>intre</a:t>
            </a:r>
            <a:r>
              <a:rPr lang="en-US" sz="1800" dirty="0"/>
              <a:t> </a:t>
            </a:r>
            <a:r>
              <a:rPr lang="en-US" sz="1800" dirty="0" err="1"/>
              <a:t>var.latente</a:t>
            </a:r>
            <a:endParaRPr lang="en-US" sz="1800" dirty="0"/>
          </a:p>
          <a:p>
            <a:pPr>
              <a:buFont typeface="Wingdings" panose="020B0604020202020204" pitchFamily="34" charset="0"/>
              <a:buChar char="v"/>
            </a:pPr>
            <a:r>
              <a:rPr lang="en-US" sz="1800" dirty="0"/>
              <a:t>6 </a:t>
            </a:r>
            <a:r>
              <a:rPr lang="en-US" sz="1800" dirty="0" err="1"/>
              <a:t>variante</a:t>
            </a:r>
            <a:r>
              <a:rPr lang="en-US" sz="1800" dirty="0"/>
              <a:t> ale </a:t>
            </a:r>
            <a:r>
              <a:rPr lang="en-US" sz="1800" dirty="0" err="1"/>
              <a:t>erorilor</a:t>
            </a:r>
            <a:r>
              <a:rPr lang="en-US" sz="1800" dirty="0"/>
              <a:t> </a:t>
            </a:r>
          </a:p>
          <a:p>
            <a:pPr marL="0" indent="0">
              <a:buNone/>
            </a:pPr>
            <a:r>
              <a:rPr lang="en-US" sz="1800" dirty="0"/>
              <a:t>de </a:t>
            </a:r>
            <a:r>
              <a:rPr lang="en-US" sz="1800" dirty="0" err="1"/>
              <a:t>masurare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Total=13 </a:t>
            </a:r>
            <a:r>
              <a:rPr lang="en-US" sz="1800" dirty="0" err="1"/>
              <a:t>parametrii</a:t>
            </a:r>
          </a:p>
          <a:p>
            <a:pPr marL="0" indent="0">
              <a:buNone/>
            </a:pPr>
            <a:r>
              <a:rPr lang="en-US" sz="1800" dirty="0"/>
              <a:t>Nr </a:t>
            </a:r>
            <a:r>
              <a:rPr lang="en-US" sz="1800" dirty="0" err="1"/>
              <a:t>val</a:t>
            </a:r>
            <a:r>
              <a:rPr lang="en-US" sz="1800" dirty="0"/>
              <a:t> </a:t>
            </a:r>
            <a:r>
              <a:rPr lang="en-US" sz="1800" dirty="0" err="1"/>
              <a:t>distincte</a:t>
            </a:r>
            <a:r>
              <a:rPr lang="en-US" sz="1800" dirty="0"/>
              <a:t> </a:t>
            </a:r>
            <a:r>
              <a:rPr lang="en-US" sz="1800" dirty="0" err="1"/>
              <a:t>matricea</a:t>
            </a:r>
            <a:r>
              <a:rPr lang="en-US" sz="1800" dirty="0"/>
              <a:t> S=6*7/2=21</a:t>
            </a:r>
          </a:p>
          <a:p>
            <a:pPr marL="0" indent="0">
              <a:buNone/>
            </a:pPr>
            <a:r>
              <a:rPr lang="en-US" sz="1800" dirty="0"/>
              <a:t>Df=21-13=8</a:t>
            </a:r>
          </a:p>
          <a:p>
            <a:pPr marL="0" indent="0">
              <a:buNone/>
            </a:pPr>
            <a:r>
              <a:rPr lang="en-US" sz="1800" dirty="0"/>
              <a:t>-model </a:t>
            </a:r>
            <a:r>
              <a:rPr lang="en-US" sz="1800" dirty="0" err="1"/>
              <a:t>supraidentificat</a:t>
            </a:r>
          </a:p>
          <a:p>
            <a:pPr>
              <a:buFont typeface="Wingdings" panose="020B0604020202020204" pitchFamily="34" charset="0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182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1EEE88-7B15-4FBC-B549-933D6EDA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AD9EC8-2549-40E0-ADD0-6B759C4CB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/>
              <a:t>Prezentarea</a:t>
            </a:r>
            <a:r>
              <a:rPr lang="en-US" sz="2400" dirty="0"/>
              <a:t> </a:t>
            </a:r>
            <a:r>
              <a:rPr lang="en-US" sz="2400" dirty="0" err="1"/>
              <a:t>Setului</a:t>
            </a:r>
            <a:r>
              <a:rPr lang="en-US" sz="2400" dirty="0"/>
              <a:t> de Date</a:t>
            </a:r>
          </a:p>
          <a:p>
            <a:r>
              <a:rPr lang="en-US" sz="2400" dirty="0" err="1"/>
              <a:t>Preprocesarea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curățarea</a:t>
            </a:r>
            <a:r>
              <a:rPr lang="en-US" sz="2400" dirty="0"/>
              <a:t> </a:t>
            </a:r>
            <a:r>
              <a:rPr lang="en-US" sz="2400" dirty="0" err="1"/>
              <a:t>datelor</a:t>
            </a:r>
            <a:endParaRPr lang="en-US" sz="2400" dirty="0"/>
          </a:p>
          <a:p>
            <a:r>
              <a:rPr lang="en-US" sz="2400" dirty="0" err="1"/>
              <a:t>Modelul</a:t>
            </a:r>
            <a:r>
              <a:rPr lang="en-US" sz="2400" dirty="0"/>
              <a:t> de </a:t>
            </a:r>
            <a:r>
              <a:rPr lang="en-US" sz="2400" dirty="0" err="1"/>
              <a:t>regresie</a:t>
            </a:r>
            <a:r>
              <a:rPr lang="en-US" sz="2400" dirty="0"/>
              <a:t> </a:t>
            </a:r>
            <a:r>
              <a:rPr lang="en-US" sz="2400" dirty="0" err="1"/>
              <a:t>liniară</a:t>
            </a:r>
            <a:r>
              <a:rPr lang="en-US" sz="2400" dirty="0"/>
              <a:t> </a:t>
            </a:r>
            <a:r>
              <a:rPr lang="en-US" sz="2400" dirty="0" err="1"/>
              <a:t>multiplă</a:t>
            </a:r>
            <a:endParaRPr lang="en-US" sz="2400" dirty="0"/>
          </a:p>
          <a:p>
            <a:r>
              <a:rPr lang="en-US" sz="2400" dirty="0"/>
              <a:t>Analiza de </a:t>
            </a:r>
            <a:r>
              <a:rPr lang="en-US" sz="2400" err="1"/>
              <a:t>cale</a:t>
            </a:r>
            <a:endParaRPr lang="en-US" sz="2400"/>
          </a:p>
          <a:p>
            <a:r>
              <a:rPr lang="en-US" sz="2400" dirty="0"/>
              <a:t>Analiza </a:t>
            </a:r>
            <a:r>
              <a:rPr lang="en-US" sz="2400" err="1"/>
              <a:t>Factorială</a:t>
            </a:r>
            <a:r>
              <a:rPr lang="en-US" sz="2400" dirty="0"/>
              <a:t> </a:t>
            </a:r>
            <a:r>
              <a:rPr lang="en-US" sz="2400" err="1"/>
              <a:t>Confirmatorie</a:t>
            </a:r>
            <a:endParaRPr lang="en-US" sz="2400"/>
          </a:p>
          <a:p>
            <a:r>
              <a:rPr lang="en-US" sz="2400" dirty="0"/>
              <a:t>Model cu </a:t>
            </a:r>
            <a:r>
              <a:rPr lang="en-US" sz="2400" err="1"/>
              <a:t>ecuații</a:t>
            </a:r>
            <a:r>
              <a:rPr lang="en-US" sz="2400" dirty="0"/>
              <a:t> </a:t>
            </a:r>
            <a:r>
              <a:rPr lang="en-US" sz="2400" err="1"/>
              <a:t>structurale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xmlns="" val="55902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>
            <a:extLst>
              <a:ext uri="{FF2B5EF4-FFF2-40B4-BE49-F238E27FC236}">
                <a16:creationId xmlns:a16="http://schemas.microsoft.com/office/drawing/2014/main" xmlns="" id="{B8E41B83-C09C-4859-AB94-511A2C0BBE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9E05C4E-6F76-43EC-9537-2BA7871BBE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81C36C-E62A-4FAF-A6BD-E6C6E827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ESTIMAREA MODELULUI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xmlns="" id="{202EC4E7-F7C2-4B19-940A-C8A7FCAFE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/>
              <a:t>R^2=0.85, 85%  DIN VARIATIA VARIABILEI OBSERVATE SCHOOLING ESTE EXPLICATA DE VARIATIA VARIABILEI LATENTE, </a:t>
            </a:r>
            <a:r>
              <a:rPr lang="en-US" sz="1600" dirty="0" err="1"/>
              <a:t>fact.economici</a:t>
            </a:r>
          </a:p>
        </p:txBody>
      </p:sp>
      <p:pic>
        <p:nvPicPr>
          <p:cNvPr id="4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xmlns="" id="{EF9BF60E-BF2F-4B69-BCEC-7437CBD67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05" b="-2"/>
          <a:stretch/>
        </p:blipFill>
        <p:spPr>
          <a:xfrm>
            <a:off x="4972699" y="746126"/>
            <a:ext cx="6533501" cy="547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56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ounded Rectangle 14">
            <a:extLst>
              <a:ext uri="{FF2B5EF4-FFF2-40B4-BE49-F238E27FC236}">
                <a16:creationId xmlns:a16="http://schemas.microsoft.com/office/drawing/2014/main" xmlns="" id="{1FDFF85F-F105-40D5-9793-90419158C3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5AB47A4-BA8C-4250-88BD-D49C68C5F9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66C8958D-EB99-414F-B735-863B67BB14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46BE6-F3CA-4F83-86D4-233E217B0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chemeClr val="bg1"/>
                </a:solidFill>
              </a:rPr>
              <a:t>TESTAREA MODELULUI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9E5F3CB-7BDD-4E64-B274-CD900F08C6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BA536C48-55E3-487A-B668-E9A3AFC8C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P-VALUE=0.000&lt;0.05, model </a:t>
            </a:r>
            <a:r>
              <a:rPr lang="en-US" sz="1600" dirty="0" err="1">
                <a:solidFill>
                  <a:schemeClr val="bg1"/>
                </a:solidFill>
              </a:rPr>
              <a:t>semnificativ</a:t>
            </a:r>
          </a:p>
          <a:p>
            <a:r>
              <a:rPr lang="en-US" sz="1600" dirty="0">
                <a:solidFill>
                  <a:schemeClr val="bg1"/>
                </a:solidFill>
              </a:rPr>
              <a:t>NNFI=0.89,&lt;</a:t>
            </a:r>
            <a:r>
              <a:rPr lang="en-US" sz="1600" dirty="0" err="1">
                <a:solidFill>
                  <a:schemeClr val="bg1"/>
                </a:solidFill>
              </a:rPr>
              <a:t>limita</a:t>
            </a:r>
            <a:r>
              <a:rPr lang="en-US" sz="1600" dirty="0">
                <a:solidFill>
                  <a:schemeClr val="bg1"/>
                </a:solidFill>
              </a:rPr>
              <a:t> de 0.90</a:t>
            </a:r>
          </a:p>
          <a:p>
            <a:r>
              <a:rPr lang="en-US" sz="1600" dirty="0">
                <a:solidFill>
                  <a:schemeClr val="bg1"/>
                </a:solidFill>
              </a:rPr>
              <a:t>NFI=0.94, </a:t>
            </a:r>
            <a:r>
              <a:rPr lang="en-US" sz="1600" dirty="0" err="1">
                <a:solidFill>
                  <a:schemeClr val="bg1"/>
                </a:solidFill>
              </a:rPr>
              <a:t>mai</a:t>
            </a:r>
            <a:r>
              <a:rPr lang="en-US" sz="1600" dirty="0">
                <a:solidFill>
                  <a:schemeClr val="bg1"/>
                </a:solidFill>
              </a:rPr>
              <a:t> mare </a:t>
            </a:r>
            <a:r>
              <a:rPr lang="en-US" sz="1600" dirty="0" err="1">
                <a:solidFill>
                  <a:schemeClr val="bg1"/>
                </a:solidFill>
              </a:rPr>
              <a:t>decat</a:t>
            </a:r>
            <a:r>
              <a:rPr lang="en-US" sz="1600" dirty="0">
                <a:solidFill>
                  <a:schemeClr val="bg1"/>
                </a:solidFill>
              </a:rPr>
              <a:t> 0.90</a:t>
            </a:r>
          </a:p>
          <a:p>
            <a:r>
              <a:rPr lang="en-US" sz="1600" dirty="0">
                <a:solidFill>
                  <a:schemeClr val="bg1"/>
                </a:solidFill>
              </a:rPr>
              <a:t>GFI=0.98, &gt;0.90.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CHI-Square</a:t>
            </a:r>
            <a:r>
              <a:rPr lang="en-US" sz="1600" dirty="0">
                <a:solidFill>
                  <a:schemeClr val="bg1"/>
                </a:solidFill>
              </a:rPr>
              <a:t>/df&gt;2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ABF5DD26-2D04-428D-ACF7-F3FDCAE20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241" y="643467"/>
            <a:ext cx="509752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460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xmlns="" id="{1FDFF85F-F105-40D5-9793-90419158C3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5AB47A4-BA8C-4250-88BD-D49C68C5F9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6C8958D-EB99-414F-B735-863B67BB14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FDE10C-0B73-4546-A82F-C82773765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300">
                <a:solidFill>
                  <a:schemeClr val="bg1"/>
                </a:solidFill>
              </a:rPr>
              <a:t>MODEL CU ECUATII STRCTURALE</a:t>
            </a:r>
            <a:br>
              <a:rPr lang="en-US" sz="3300">
                <a:solidFill>
                  <a:schemeClr val="bg1"/>
                </a:solidFill>
              </a:rPr>
            </a:br>
            <a:r>
              <a:rPr lang="en-US" sz="3300">
                <a:solidFill>
                  <a:schemeClr val="bg1"/>
                </a:solidFill>
              </a:rPr>
              <a:t>SETUL DE DATE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9E5F3CB-7BDD-4E64-B274-CD900F08C6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CFA2CC-409B-47A0-8020-65757DC16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chemeClr val="bg1"/>
                </a:solidFill>
              </a:rPr>
              <a:t>-cuprinde notele studentilor la examenele la matematica</a:t>
            </a:r>
          </a:p>
          <a:p>
            <a:pPr marL="0" indent="0">
              <a:buNone/>
            </a:pPr>
            <a:r>
              <a:rPr lang="en-US" sz="1600">
                <a:solidFill>
                  <a:schemeClr val="bg1"/>
                </a:solidFill>
              </a:rPr>
              <a:t>-365 de inregistrari si 33 de variabile</a:t>
            </a:r>
          </a:p>
          <a:p>
            <a:pPr marL="0" indent="0">
              <a:buNone/>
            </a:pPr>
            <a:r>
              <a:rPr lang="en-US" sz="1600">
                <a:solidFill>
                  <a:schemeClr val="bg1"/>
                </a:solidFill>
              </a:rPr>
              <a:t>-variabilele observate utlizate pentru model sunt</a:t>
            </a:r>
          </a:p>
        </p:txBody>
      </p:sp>
      <p:pic>
        <p:nvPicPr>
          <p:cNvPr id="4" name="Picture 4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xmlns="" id="{80A3095A-9277-41A3-A38A-CCD0FF36A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475" y="2342777"/>
            <a:ext cx="6269058" cy="217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97426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ounded Rectangle 14">
            <a:extLst>
              <a:ext uri="{FF2B5EF4-FFF2-40B4-BE49-F238E27FC236}">
                <a16:creationId xmlns:a16="http://schemas.microsoft.com/office/drawing/2014/main" xmlns="" id="{1FDFF85F-F105-40D5-9793-90419158C3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5AB47A4-BA8C-4250-88BD-D49C68C5F9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66C8958D-EB99-414F-B735-863B67BB14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ED5DF8-C887-4B93-AEA2-5807C36D7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chemeClr val="bg1"/>
                </a:solidFill>
              </a:rPr>
              <a:t>Modelul teoretic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9E5F3CB-7BDD-4E64-B274-CD900F08C6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466FB3F6-0084-4B03-88F1-62CE13F21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5652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Definim</a:t>
            </a:r>
            <a:r>
              <a:rPr lang="en-US" sz="1600" dirty="0">
                <a:solidFill>
                  <a:schemeClr val="bg1"/>
                </a:solidFill>
              </a:rPr>
              <a:t> 2 var </a:t>
            </a:r>
            <a:r>
              <a:rPr lang="en-US" sz="1600" dirty="0" err="1">
                <a:solidFill>
                  <a:schemeClr val="bg1"/>
                </a:solidFill>
              </a:rPr>
              <a:t>latente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independente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exogene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Cunostinte</a:t>
            </a:r>
            <a:r>
              <a:rPr lang="en-US" sz="1600" dirty="0">
                <a:solidFill>
                  <a:schemeClr val="bg1"/>
                </a:solidFill>
              </a:rPr>
              <a:t>=G1+G2+G3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Implicare</a:t>
            </a:r>
            <a:r>
              <a:rPr lang="en-US" sz="1600" dirty="0">
                <a:solidFill>
                  <a:schemeClr val="bg1"/>
                </a:solidFill>
              </a:rPr>
              <a:t>=</a:t>
            </a:r>
            <a:r>
              <a:rPr lang="en-US" sz="1600" dirty="0" err="1">
                <a:solidFill>
                  <a:schemeClr val="bg1"/>
                </a:solidFill>
              </a:rPr>
              <a:t>failures+goout+absences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Definim</a:t>
            </a:r>
            <a:r>
              <a:rPr lang="en-US" sz="1600" dirty="0">
                <a:solidFill>
                  <a:schemeClr val="bg1"/>
                </a:solidFill>
              </a:rPr>
              <a:t> 1 </a:t>
            </a:r>
            <a:r>
              <a:rPr lang="en-US" sz="1600" dirty="0" err="1">
                <a:solidFill>
                  <a:schemeClr val="bg1"/>
                </a:solidFill>
              </a:rPr>
              <a:t>variabila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latenta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endogena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dependenta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Rezultate</a:t>
            </a:r>
            <a:r>
              <a:rPr lang="en-US" sz="1600" dirty="0">
                <a:solidFill>
                  <a:schemeClr val="bg1"/>
                </a:solidFill>
              </a:rPr>
              <a:t>=</a:t>
            </a:r>
            <a:r>
              <a:rPr lang="en-US" sz="1600" dirty="0" err="1">
                <a:solidFill>
                  <a:schemeClr val="bg1"/>
                </a:solidFill>
              </a:rPr>
              <a:t>Medu+traveltime+famrel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Ecuatia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structurala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Rezultate</a:t>
            </a:r>
            <a:r>
              <a:rPr lang="en-US" sz="1600" dirty="0">
                <a:solidFill>
                  <a:schemeClr val="bg1"/>
                </a:solidFill>
              </a:rPr>
              <a:t>=</a:t>
            </a:r>
            <a:r>
              <a:rPr lang="en-US" sz="1600" dirty="0" err="1">
                <a:solidFill>
                  <a:schemeClr val="bg1"/>
                </a:solidFill>
              </a:rPr>
              <a:t>cunostinte+implicare</a:t>
            </a: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xmlns="" id="{827DA184-EA56-4238-B8E7-9E88FA549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475" y="2041971"/>
            <a:ext cx="6269058" cy="277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9259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CD94F7C0-1344-4B3C-AFCB-E7F006BB53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EC584A2-4215-4DB8-AE1F-E3768D77E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EBA935-0157-4F58-8CE9-A41CFD4DA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Identificarea modelului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DB12316F-0B06-4DDC-B41F-4C71D2BE4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600" dirty="0" err="1"/>
              <a:t>Parametri</a:t>
            </a:r>
            <a:endParaRPr lang="en-US" sz="1600" dirty="0"/>
          </a:p>
          <a:p>
            <a:r>
              <a:rPr lang="en-US" sz="1600" dirty="0"/>
              <a:t>9 </a:t>
            </a:r>
            <a:r>
              <a:rPr lang="en-US" sz="1600" dirty="0" err="1"/>
              <a:t>factori</a:t>
            </a:r>
            <a:r>
              <a:rPr lang="en-US" sz="1600" dirty="0"/>
              <a:t> de </a:t>
            </a:r>
            <a:r>
              <a:rPr lang="en-US" sz="1600" dirty="0" err="1"/>
              <a:t>incarcare</a:t>
            </a:r>
            <a:endParaRPr lang="en-US" sz="1600" dirty="0"/>
          </a:p>
          <a:p>
            <a:r>
              <a:rPr lang="en-US" sz="1600" dirty="0"/>
              <a:t>2 </a:t>
            </a:r>
            <a:r>
              <a:rPr lang="en-US" sz="1600" dirty="0" err="1"/>
              <a:t>coef</a:t>
            </a:r>
            <a:r>
              <a:rPr lang="en-US" sz="1600" dirty="0"/>
              <a:t> ai </a:t>
            </a:r>
            <a:r>
              <a:rPr lang="en-US" sz="1600" dirty="0" err="1"/>
              <a:t>ecuatiei</a:t>
            </a:r>
            <a:r>
              <a:rPr lang="en-US" sz="1600" dirty="0"/>
              <a:t> </a:t>
            </a:r>
            <a:r>
              <a:rPr lang="en-US" sz="1600" dirty="0" err="1"/>
              <a:t>structurale</a:t>
            </a:r>
            <a:endParaRPr lang="en-US" sz="1600" dirty="0"/>
          </a:p>
          <a:p>
            <a:r>
              <a:rPr lang="en-US" sz="1600" dirty="0"/>
              <a:t>9 </a:t>
            </a:r>
            <a:r>
              <a:rPr lang="en-US" sz="1600" dirty="0" err="1"/>
              <a:t>variante</a:t>
            </a:r>
            <a:r>
              <a:rPr lang="en-US" sz="1600" dirty="0"/>
              <a:t> ale </a:t>
            </a:r>
            <a:r>
              <a:rPr lang="en-US" sz="1600" dirty="0" err="1"/>
              <a:t>erorilor</a:t>
            </a:r>
            <a:r>
              <a:rPr lang="en-US" sz="1600" dirty="0"/>
              <a:t> de </a:t>
            </a:r>
            <a:r>
              <a:rPr lang="en-US" sz="1600" dirty="0" err="1"/>
              <a:t>masurare</a:t>
            </a:r>
            <a:endParaRPr lang="en-US" sz="1600" dirty="0"/>
          </a:p>
          <a:p>
            <a:r>
              <a:rPr lang="en-US" sz="1600" dirty="0"/>
              <a:t>0 leg de </a:t>
            </a:r>
            <a:r>
              <a:rPr lang="en-US" sz="1600" dirty="0" err="1"/>
              <a:t>corelatie</a:t>
            </a:r>
            <a:r>
              <a:rPr lang="en-US" sz="1600" dirty="0"/>
              <a:t> </a:t>
            </a:r>
            <a:r>
              <a:rPr lang="en-US" sz="1600" dirty="0" err="1"/>
              <a:t>intre</a:t>
            </a:r>
            <a:r>
              <a:rPr lang="en-US" sz="1600" dirty="0"/>
              <a:t> </a:t>
            </a:r>
            <a:r>
              <a:rPr lang="en-US" sz="1600" dirty="0" err="1"/>
              <a:t>erorile</a:t>
            </a:r>
            <a:r>
              <a:rPr lang="en-US" sz="1600" dirty="0"/>
              <a:t> var </a:t>
            </a:r>
            <a:r>
              <a:rPr lang="en-US" sz="1600" dirty="0" err="1"/>
              <a:t>observate</a:t>
            </a:r>
          </a:p>
          <a:p>
            <a:r>
              <a:rPr lang="en-US" sz="1600" dirty="0"/>
              <a:t>1 </a:t>
            </a:r>
            <a:r>
              <a:rPr lang="en-US" sz="1600" err="1"/>
              <a:t>cov</a:t>
            </a:r>
            <a:r>
              <a:rPr lang="en-US" sz="1600" dirty="0"/>
              <a:t> a </a:t>
            </a:r>
            <a:r>
              <a:rPr lang="en-US" sz="1600" err="1"/>
              <a:t>variabilelor</a:t>
            </a:r>
            <a:r>
              <a:rPr lang="en-US" sz="1600" dirty="0"/>
              <a:t> </a:t>
            </a:r>
            <a:r>
              <a:rPr lang="en-US" sz="1600" err="1"/>
              <a:t>latente</a:t>
            </a:r>
            <a:endParaRPr lang="en-US" sz="1600" dirty="0"/>
          </a:p>
          <a:p>
            <a:r>
              <a:rPr lang="en-US" sz="1600" dirty="0"/>
              <a:t>Total:21 de </a:t>
            </a:r>
            <a:r>
              <a:rPr lang="en-US" sz="1600" dirty="0" err="1"/>
              <a:t>parametri</a:t>
            </a:r>
          </a:p>
          <a:p>
            <a:r>
              <a:rPr lang="en-US" sz="1600" dirty="0"/>
              <a:t>Nr </a:t>
            </a:r>
            <a:r>
              <a:rPr lang="en-US" sz="1600" dirty="0" err="1"/>
              <a:t>valorilor</a:t>
            </a:r>
            <a:r>
              <a:rPr lang="en-US" sz="1600" dirty="0"/>
              <a:t> </a:t>
            </a:r>
            <a:r>
              <a:rPr lang="en-US" sz="1600" dirty="0" err="1"/>
              <a:t>distincte</a:t>
            </a:r>
            <a:r>
              <a:rPr lang="en-US" sz="1600" dirty="0"/>
              <a:t> </a:t>
            </a:r>
            <a:r>
              <a:rPr lang="en-US" sz="1600" dirty="0" err="1"/>
              <a:t>matricea</a:t>
            </a:r>
            <a:r>
              <a:rPr lang="en-US" sz="1600" dirty="0"/>
              <a:t> S=9*10/2=45</a:t>
            </a:r>
          </a:p>
          <a:p>
            <a:r>
              <a:rPr lang="en-US" sz="1600" dirty="0"/>
              <a:t>Df=45-21=24</a:t>
            </a:r>
          </a:p>
          <a:p>
            <a:r>
              <a:rPr lang="en-US" sz="1600" dirty="0"/>
              <a:t>Model </a:t>
            </a:r>
            <a:r>
              <a:rPr lang="en-US" sz="1600" dirty="0" err="1"/>
              <a:t>supraidentificat</a:t>
            </a:r>
          </a:p>
          <a:p>
            <a:endParaRPr lang="en-US" sz="1600" dirty="0"/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xmlns="" id="{AFE1D867-698A-4CAA-9B09-7B62BEBEA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1326350"/>
            <a:ext cx="6533501" cy="431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590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CD94F7C0-1344-4B3C-AFCB-E7F006BB53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EC584A2-4215-4DB8-AE1F-E3768D77E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9D5DD6-13C5-4D50-9ADF-6A24C98CB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 err="1"/>
              <a:t>Modelul</a:t>
            </a:r>
            <a:r>
              <a:rPr lang="en-US" sz="3200" dirty="0"/>
              <a:t> structural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DE9C9B55-7000-4F33-8F6B-76B5CD29B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 err="1"/>
              <a:t>Observam</a:t>
            </a:r>
            <a:r>
              <a:rPr lang="en-US" sz="1600" dirty="0"/>
              <a:t> </a:t>
            </a:r>
            <a:r>
              <a:rPr lang="en-US" sz="1600" dirty="0" err="1"/>
              <a:t>cei</a:t>
            </a:r>
            <a:r>
              <a:rPr lang="en-US" sz="1600" dirty="0"/>
              <a:t> 2 </a:t>
            </a:r>
            <a:r>
              <a:rPr lang="en-US" sz="1600" dirty="0" err="1"/>
              <a:t>coef</a:t>
            </a:r>
            <a:r>
              <a:rPr lang="en-US" sz="1600" dirty="0"/>
              <a:t> </a:t>
            </a:r>
            <a:r>
              <a:rPr lang="en-US" sz="1600" dirty="0" err="1" smtClean="0"/>
              <a:t>structurali</a:t>
            </a:r>
            <a:endParaRPr lang="en-US" sz="1600" dirty="0"/>
          </a:p>
          <a:p>
            <a:r>
              <a:rPr lang="en-US" sz="1600" dirty="0"/>
              <a:t>Si </a:t>
            </a:r>
            <a:r>
              <a:rPr lang="en-US" sz="1600" dirty="0" err="1"/>
              <a:t>covarianta</a:t>
            </a:r>
            <a:r>
              <a:rPr lang="en-US" sz="1600" dirty="0"/>
              <a:t> </a:t>
            </a:r>
            <a:r>
              <a:rPr lang="en-US" sz="1600" dirty="0" err="1"/>
              <a:t>variabilelor</a:t>
            </a:r>
            <a:r>
              <a:rPr lang="en-US" sz="1600" dirty="0"/>
              <a:t> </a:t>
            </a:r>
            <a:r>
              <a:rPr lang="en-US" sz="1600" dirty="0" err="1"/>
              <a:t>latente</a:t>
            </a:r>
            <a:r>
              <a:rPr lang="en-US" sz="1600" dirty="0"/>
              <a:t> </a:t>
            </a:r>
            <a:r>
              <a:rPr lang="en-US" sz="1600" dirty="0" err="1"/>
              <a:t>independente</a:t>
            </a:r>
          </a:p>
          <a:p>
            <a:r>
              <a:rPr lang="en-US" sz="1600" dirty="0"/>
              <a:t>(</a:t>
            </a:r>
            <a:r>
              <a:rPr lang="en-US" sz="1600" dirty="0" err="1"/>
              <a:t>linia</a:t>
            </a:r>
            <a:r>
              <a:rPr lang="en-US" sz="1600" dirty="0"/>
              <a:t> </a:t>
            </a:r>
            <a:r>
              <a:rPr lang="en-US" sz="1600" dirty="0" err="1"/>
              <a:t>curbata</a:t>
            </a:r>
            <a:r>
              <a:rPr lang="en-US" sz="1600" dirty="0"/>
              <a:t>)</a:t>
            </a:r>
          </a:p>
        </p:txBody>
      </p:sp>
      <p:pic>
        <p:nvPicPr>
          <p:cNvPr id="4" name="Picture 4" descr="A close up of a device&#10;&#10;Description generated with very high confidence">
            <a:extLst>
              <a:ext uri="{FF2B5EF4-FFF2-40B4-BE49-F238E27FC236}">
                <a16:creationId xmlns:a16="http://schemas.microsoft.com/office/drawing/2014/main" xmlns="" id="{534BAC35-4374-4547-B1DE-876564061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1804884"/>
            <a:ext cx="6533501" cy="335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1092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8E41B83-C09C-4859-AB94-511A2C0BBE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9E05C4E-6F76-43EC-9537-2BA7871BBE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51A538-B919-4B8A-ABC2-83C619EA9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ESTIMAREA MODELULUI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4F8B364A-F2CF-4BE1-9EE6-E1F5AF81F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/>
              <a:t>R^2=0.96, 96% din </a:t>
            </a:r>
            <a:r>
              <a:rPr lang="en-US" sz="1600" dirty="0" err="1"/>
              <a:t>variatia</a:t>
            </a:r>
            <a:r>
              <a:rPr lang="en-US" sz="1600" dirty="0"/>
              <a:t> </a:t>
            </a:r>
            <a:r>
              <a:rPr lang="en-US" sz="1600" dirty="0" err="1"/>
              <a:t>notelor</a:t>
            </a:r>
            <a:r>
              <a:rPr lang="en-US" sz="1600" dirty="0"/>
              <a:t> la a </a:t>
            </a:r>
            <a:r>
              <a:rPr lang="en-US" sz="1600" dirty="0" err="1"/>
              <a:t>doua</a:t>
            </a:r>
            <a:r>
              <a:rPr lang="en-US" sz="1600" dirty="0"/>
              <a:t> </a:t>
            </a:r>
            <a:r>
              <a:rPr lang="en-US" sz="1600" dirty="0" err="1"/>
              <a:t>testare</a:t>
            </a:r>
            <a:r>
              <a:rPr lang="en-US" sz="1600" dirty="0"/>
              <a:t>(G2)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explicata</a:t>
            </a:r>
            <a:r>
              <a:rPr lang="en-US" sz="1600" dirty="0"/>
              <a:t> de </a:t>
            </a:r>
            <a:r>
              <a:rPr lang="en-US" sz="1600" dirty="0" err="1"/>
              <a:t>variatia</a:t>
            </a:r>
            <a:r>
              <a:rPr lang="en-US" sz="1600" dirty="0"/>
              <a:t> </a:t>
            </a:r>
            <a:r>
              <a:rPr lang="en-US" sz="1600" dirty="0" err="1"/>
              <a:t>variabilei</a:t>
            </a:r>
            <a:r>
              <a:rPr lang="en-US" sz="1600" dirty="0"/>
              <a:t> </a:t>
            </a:r>
            <a:r>
              <a:rPr lang="en-US" sz="1600" dirty="0" err="1"/>
              <a:t>latente</a:t>
            </a:r>
            <a:r>
              <a:rPr lang="en-US" sz="1600" dirty="0"/>
              <a:t> –</a:t>
            </a:r>
            <a:r>
              <a:rPr lang="en-US" sz="1600" dirty="0" err="1"/>
              <a:t>cunostinte</a:t>
            </a:r>
            <a:endParaRPr lang="en-US" dirty="0" err="1"/>
          </a:p>
          <a:p>
            <a:r>
              <a:rPr lang="en-US" sz="1600" dirty="0"/>
              <a:t>R^2=0.48, 48% din </a:t>
            </a:r>
            <a:r>
              <a:rPr lang="en-US" sz="1600" dirty="0" err="1"/>
              <a:t>variatia</a:t>
            </a:r>
            <a:r>
              <a:rPr lang="en-US" sz="1600" dirty="0"/>
              <a:t> </a:t>
            </a:r>
            <a:r>
              <a:rPr lang="en-US" sz="1600" dirty="0" err="1"/>
              <a:t>examenelor</a:t>
            </a:r>
            <a:r>
              <a:rPr lang="en-US" sz="1600" dirty="0"/>
              <a:t> </a:t>
            </a:r>
            <a:r>
              <a:rPr lang="en-US" sz="1600" dirty="0" err="1"/>
              <a:t>picate</a:t>
            </a:r>
            <a:r>
              <a:rPr lang="en-US" sz="1600" dirty="0"/>
              <a:t>(Failures)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explicata</a:t>
            </a:r>
            <a:r>
              <a:rPr lang="en-US" sz="1600" dirty="0"/>
              <a:t> de </a:t>
            </a:r>
            <a:r>
              <a:rPr lang="en-US" sz="1600" dirty="0" err="1"/>
              <a:t>variatia</a:t>
            </a:r>
            <a:r>
              <a:rPr lang="en-US" sz="1600" dirty="0"/>
              <a:t> </a:t>
            </a:r>
            <a:r>
              <a:rPr lang="en-US" sz="1600" dirty="0" err="1"/>
              <a:t>variabilei</a:t>
            </a:r>
            <a:r>
              <a:rPr lang="en-US" sz="1600" dirty="0"/>
              <a:t> </a:t>
            </a:r>
            <a:r>
              <a:rPr lang="en-US" sz="1600" dirty="0" err="1"/>
              <a:t>latente</a:t>
            </a:r>
            <a:r>
              <a:rPr lang="en-US" sz="1600" dirty="0"/>
              <a:t> -</a:t>
            </a:r>
            <a:r>
              <a:rPr lang="en-US" sz="1600" dirty="0" err="1"/>
              <a:t>implicare</a:t>
            </a:r>
            <a:r>
              <a:rPr lang="en-US" sz="1600" dirty="0"/>
              <a:t>.</a:t>
            </a:r>
          </a:p>
        </p:txBody>
      </p:sp>
      <p:pic>
        <p:nvPicPr>
          <p:cNvPr id="4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xmlns="" id="{D43B1729-1A0B-4A79-A9F6-4A75E7A6E9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8" r="2" b="690"/>
          <a:stretch/>
        </p:blipFill>
        <p:spPr>
          <a:xfrm>
            <a:off x="4972699" y="746126"/>
            <a:ext cx="6533501" cy="547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569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A624E7-6D8C-476E-A670-A8BA956F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ESTIMAREA MODELULUI</a:t>
            </a:r>
            <a:br>
              <a:rPr lang="en-US" dirty="0"/>
            </a:br>
            <a:r>
              <a:rPr lang="en-US" dirty="0"/>
              <a:t>ECUATIA STRUCTURALA</a:t>
            </a:r>
          </a:p>
        </p:txBody>
      </p:sp>
      <p:pic>
        <p:nvPicPr>
          <p:cNvPr id="4" name="Picture 4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xmlns="" id="{2158FDAF-8817-4633-88CE-751271ABD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65" y="2249684"/>
            <a:ext cx="8162205" cy="180040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4B1F3D4-CBE6-4E41-8D2D-4F2EAF47A69F}"/>
              </a:ext>
            </a:extLst>
          </p:cNvPr>
          <p:cNvSpPr txBox="1"/>
          <p:nvPr/>
        </p:nvSpPr>
        <p:spPr>
          <a:xfrm>
            <a:off x="121849" y="4895131"/>
            <a:ext cx="98024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R^2=0.35, 35% din </a:t>
            </a:r>
            <a:r>
              <a:rPr lang="en-US" dirty="0" err="1"/>
              <a:t>variatia</a:t>
            </a:r>
            <a:r>
              <a:rPr lang="en-US" dirty="0"/>
              <a:t> </a:t>
            </a:r>
            <a:r>
              <a:rPr lang="en-US" dirty="0" err="1"/>
              <a:t>variabilei</a:t>
            </a:r>
            <a:r>
              <a:rPr lang="en-US" dirty="0"/>
              <a:t> </a:t>
            </a:r>
            <a:r>
              <a:rPr lang="en-US" dirty="0" err="1"/>
              <a:t>latente</a:t>
            </a:r>
            <a:r>
              <a:rPr lang="en-US" dirty="0"/>
              <a:t> </a:t>
            </a:r>
            <a:r>
              <a:rPr lang="en-US" dirty="0" err="1"/>
              <a:t>endogene</a:t>
            </a:r>
            <a:r>
              <a:rPr lang="en-US" dirty="0"/>
              <a:t>(</a:t>
            </a:r>
            <a:r>
              <a:rPr lang="en-US" dirty="0" err="1"/>
              <a:t>rezultat</a:t>
            </a:r>
            <a:r>
              <a:rPr lang="en-US" dirty="0"/>
              <a:t>)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explicata</a:t>
            </a:r>
            <a:r>
              <a:rPr lang="en-US" dirty="0"/>
              <a:t> de </a:t>
            </a:r>
            <a:r>
              <a:rPr lang="en-US" dirty="0" err="1"/>
              <a:t>variatia</a:t>
            </a:r>
            <a:r>
              <a:rPr lang="en-US" dirty="0"/>
              <a:t> </a:t>
            </a:r>
            <a:r>
              <a:rPr lang="en-US" dirty="0" err="1"/>
              <a:t>variabilelor</a:t>
            </a:r>
            <a:r>
              <a:rPr lang="en-US" dirty="0"/>
              <a:t> </a:t>
            </a:r>
            <a:r>
              <a:rPr lang="en-US" dirty="0" err="1"/>
              <a:t>latente</a:t>
            </a:r>
            <a:r>
              <a:rPr lang="en-US" dirty="0"/>
              <a:t> </a:t>
            </a:r>
            <a:r>
              <a:rPr lang="en-US" dirty="0" err="1"/>
              <a:t>exogene</a:t>
            </a:r>
            <a:r>
              <a:rPr lang="en-US" dirty="0"/>
              <a:t>(</a:t>
            </a:r>
            <a:r>
              <a:rPr lang="en-US" dirty="0" err="1"/>
              <a:t>cunostinte,implicare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xmlns="" val="429381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ounded Rectangle 14">
            <a:extLst>
              <a:ext uri="{FF2B5EF4-FFF2-40B4-BE49-F238E27FC236}">
                <a16:creationId xmlns:a16="http://schemas.microsoft.com/office/drawing/2014/main" xmlns="" id="{1FDFF85F-F105-40D5-9793-90419158C3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5AB47A4-BA8C-4250-88BD-D49C68C5F9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66C8958D-EB99-414F-B735-863B67BB14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ED6319-A70D-4615-86ED-8C39D3F31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chemeClr val="bg1"/>
                </a:solidFill>
              </a:rPr>
              <a:t>TESTAREA MODELULUI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9E5F3CB-7BDD-4E64-B274-CD900F08C6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FAEF3533-E918-411C-990A-530E2D878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Chi-Square/df=1.98&lt;2</a:t>
            </a:r>
          </a:p>
          <a:p>
            <a:r>
              <a:rPr lang="en-US" sz="1600" dirty="0">
                <a:solidFill>
                  <a:schemeClr val="bg1"/>
                </a:solidFill>
              </a:rPr>
              <a:t>P-value=0.002&lt;0.05, model </a:t>
            </a:r>
            <a:r>
              <a:rPr lang="en-US" sz="1600" dirty="0" err="1">
                <a:solidFill>
                  <a:schemeClr val="bg1"/>
                </a:solidFill>
              </a:rPr>
              <a:t>semnificativ</a:t>
            </a:r>
            <a:r>
              <a:rPr lang="en-US" sz="1600" dirty="0">
                <a:solidFill>
                  <a:schemeClr val="bg1"/>
                </a:solidFill>
              </a:rPr>
              <a:t> statistic</a:t>
            </a:r>
          </a:p>
          <a:p>
            <a:r>
              <a:rPr lang="en-US" sz="1600" dirty="0">
                <a:solidFill>
                  <a:schemeClr val="bg1"/>
                </a:solidFill>
              </a:rPr>
              <a:t>RMSEA=0.050, la </a:t>
            </a:r>
            <a:r>
              <a:rPr lang="en-US" sz="1600" dirty="0" err="1">
                <a:solidFill>
                  <a:schemeClr val="bg1"/>
                </a:solidFill>
              </a:rPr>
              <a:t>limita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NNFI=0.97, &gt;0.90</a:t>
            </a:r>
          </a:p>
          <a:p>
            <a:r>
              <a:rPr lang="en-US" sz="1600" dirty="0">
                <a:solidFill>
                  <a:schemeClr val="bg1"/>
                </a:solidFill>
              </a:rPr>
              <a:t>NFI=0.96, &gt;0.90</a:t>
            </a:r>
          </a:p>
          <a:p>
            <a:r>
              <a:rPr lang="en-US" sz="1600" dirty="0">
                <a:solidFill>
                  <a:schemeClr val="bg1"/>
                </a:solidFill>
              </a:rPr>
              <a:t>GFI=0.97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Modelul</a:t>
            </a:r>
            <a:r>
              <a:rPr lang="en-US" sz="1600" dirty="0">
                <a:solidFill>
                  <a:schemeClr val="bg1"/>
                </a:solidFill>
              </a:rPr>
              <a:t> are </a:t>
            </a:r>
            <a:r>
              <a:rPr lang="en-US" sz="1600" dirty="0" err="1">
                <a:solidFill>
                  <a:schemeClr val="bg1"/>
                </a:solidFill>
              </a:rPr>
              <a:t>indici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potrivire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foarte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buni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8439B1AE-4F66-4DE1-ACD4-DCC90DB35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059" y="643467"/>
            <a:ext cx="572989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47312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A7B8A6-E68B-4827-8314-42AD3707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Bibliografie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4C9371-1893-4518-9FF6-3E3C3D07D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Schumacker E. Randall, Lomax G. Richard, </a:t>
            </a:r>
            <a:r>
              <a:rPr lang="en-US" i="1">
                <a:ea typeface="+mn-lt"/>
                <a:cs typeface="+mn-lt"/>
              </a:rPr>
              <a:t>A Beginner's Guide to Structural Equation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>
                <a:ea typeface="+mn-lt"/>
                <a:cs typeface="+mn-lt"/>
              </a:rPr>
              <a:t>Modeling</a:t>
            </a:r>
            <a:r>
              <a:rPr lang="en-US">
                <a:ea typeface="+mn-lt"/>
                <a:cs typeface="+mn-lt"/>
              </a:rPr>
              <a:t>, Third Edition, Ed. Routledge, 2010.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2"/>
              </a:rPr>
              <a:t>https://www.kaggle.com/kumarajarshi/life-expectancy-who</a:t>
            </a:r>
            <a:r>
              <a:rPr lang="en-US">
                <a:ea typeface="+mn-lt"/>
                <a:cs typeface="+mn-lt"/>
              </a:rPr>
              <a:t>, (23.05.2020).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3"/>
              </a:rPr>
              <a:t>http://www.unige.ch/ses/sococ/cl/spss/concepts/outliers.html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>
                <a:ea typeface="+mn-lt"/>
                <a:cs typeface="+mn-lt"/>
              </a:rPr>
              <a:t>(23.05.2020).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4"/>
              </a:rPr>
              <a:t>https://www.kaggle.com/janiobachmann/math-students</a:t>
            </a:r>
            <a:r>
              <a:rPr lang="en-US">
                <a:ea typeface="+mn-lt"/>
                <a:cs typeface="+mn-lt"/>
              </a:rPr>
              <a:t>, (26.05.2020)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31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384AAB-BAE0-4BBD-95D7-6AF0D2FC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Prezentarea</a:t>
            </a:r>
            <a:r>
              <a:rPr lang="en-US" dirty="0"/>
              <a:t> </a:t>
            </a:r>
            <a:r>
              <a:rPr lang="en-US" dirty="0" err="1"/>
              <a:t>setului</a:t>
            </a:r>
            <a:r>
              <a:rPr lang="en-US" dirty="0"/>
              <a:t> de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7B94D0-34E8-440B-A1D1-E41FDE02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-</a:t>
            </a:r>
            <a:r>
              <a:rPr lang="en-US" dirty="0" err="1"/>
              <a:t>conțiine</a:t>
            </a:r>
            <a:r>
              <a:rPr lang="en-US" dirty="0"/>
              <a:t> </a:t>
            </a:r>
            <a:r>
              <a:rPr lang="en-US" dirty="0" err="1"/>
              <a:t>informații</a:t>
            </a:r>
            <a:r>
              <a:rPr lang="en-US" dirty="0"/>
              <a:t> </a:t>
            </a:r>
            <a:r>
              <a:rPr lang="en-US" dirty="0" err="1"/>
              <a:t>referitoare</a:t>
            </a:r>
            <a:r>
              <a:rPr lang="en-US" dirty="0"/>
              <a:t> la </a:t>
            </a:r>
            <a:r>
              <a:rPr lang="en-US" dirty="0" err="1"/>
              <a:t>speranța</a:t>
            </a:r>
            <a:r>
              <a:rPr lang="en-US" dirty="0"/>
              <a:t> de </a:t>
            </a:r>
            <a:r>
              <a:rPr lang="en-US" dirty="0" err="1"/>
              <a:t>viață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193 de state</a:t>
            </a:r>
          </a:p>
          <a:p>
            <a:r>
              <a:rPr lang="en-US" dirty="0" err="1"/>
              <a:t>Factori</a:t>
            </a:r>
            <a:r>
              <a:rPr lang="en-US" dirty="0"/>
              <a:t> de </a:t>
            </a:r>
            <a:r>
              <a:rPr lang="en-US" dirty="0" err="1"/>
              <a:t>sănătate</a:t>
            </a:r>
            <a:r>
              <a:rPr lang="en-US" dirty="0"/>
              <a:t>, </a:t>
            </a:r>
            <a:r>
              <a:rPr lang="en-US" dirty="0" err="1"/>
              <a:t>economici</a:t>
            </a:r>
            <a:r>
              <a:rPr lang="en-US" dirty="0"/>
              <a:t> </a:t>
            </a:r>
          </a:p>
          <a:p>
            <a:r>
              <a:rPr lang="en-US" dirty="0" err="1"/>
              <a:t>Variabilele</a:t>
            </a:r>
            <a:r>
              <a:rPr lang="en-US" dirty="0"/>
              <a:t> </a:t>
            </a:r>
            <a:r>
              <a:rPr lang="en-US" dirty="0" err="1"/>
              <a:t>Observate</a:t>
            </a:r>
            <a:r>
              <a:rPr lang="en-US" dirty="0"/>
              <a:t> </a:t>
            </a:r>
            <a:r>
              <a:rPr lang="en-US" dirty="0" err="1"/>
              <a:t>Utilizate</a:t>
            </a:r>
            <a:r>
              <a:rPr lang="en-US" dirty="0"/>
              <a:t>: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en-US" dirty="0" err="1"/>
              <a:t>Life.expectancy</a:t>
            </a:r>
            <a:r>
              <a:rPr lang="en-US" dirty="0"/>
              <a:t>=</a:t>
            </a:r>
            <a:r>
              <a:rPr lang="en-US" dirty="0" err="1"/>
              <a:t>speranța</a:t>
            </a:r>
            <a:r>
              <a:rPr lang="en-US" dirty="0"/>
              <a:t> de </a:t>
            </a:r>
            <a:r>
              <a:rPr lang="en-US" dirty="0" err="1"/>
              <a:t>viață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en-US" dirty="0" err="1"/>
              <a:t>Adult.Mortality</a:t>
            </a:r>
            <a:r>
              <a:rPr lang="en-US" dirty="0"/>
              <a:t>=rata </a:t>
            </a:r>
            <a:r>
              <a:rPr lang="en-US" dirty="0" err="1"/>
              <a:t>mortalității</a:t>
            </a:r>
            <a:r>
              <a:rPr lang="en-US" dirty="0"/>
              <a:t> </a:t>
            </a:r>
            <a:r>
              <a:rPr lang="en-US" dirty="0" err="1"/>
              <a:t>adulților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ambele</a:t>
            </a:r>
            <a:r>
              <a:rPr lang="en-US" dirty="0"/>
              <a:t> </a:t>
            </a:r>
            <a:r>
              <a:rPr lang="en-US" dirty="0" err="1"/>
              <a:t>sexe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en-US" dirty="0"/>
              <a:t>Alcohol=</a:t>
            </a:r>
            <a:r>
              <a:rPr lang="en-US" dirty="0" err="1"/>
              <a:t>consumul</a:t>
            </a:r>
            <a:r>
              <a:rPr lang="en-US" dirty="0"/>
              <a:t> </a:t>
            </a:r>
            <a:r>
              <a:rPr lang="en-US" dirty="0" err="1"/>
              <a:t>înregistrat</a:t>
            </a:r>
            <a:r>
              <a:rPr lang="en-US" dirty="0"/>
              <a:t> de </a:t>
            </a:r>
            <a:r>
              <a:rPr lang="en-US" dirty="0" err="1"/>
              <a:t>alcool</a:t>
            </a:r>
            <a:r>
              <a:rPr lang="en-US" dirty="0"/>
              <a:t> pe cap de </a:t>
            </a:r>
            <a:r>
              <a:rPr lang="en-US" dirty="0" err="1"/>
              <a:t>locuitor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en-US" dirty="0" err="1"/>
              <a:t>Income.c.r</a:t>
            </a:r>
            <a:r>
              <a:rPr lang="en-US" dirty="0"/>
              <a:t>=</a:t>
            </a:r>
            <a:r>
              <a:rPr lang="en-US" dirty="0" err="1"/>
              <a:t>indicele</a:t>
            </a:r>
            <a:r>
              <a:rPr lang="en-US" dirty="0"/>
              <a:t> </a:t>
            </a:r>
            <a:r>
              <a:rPr lang="en-US" dirty="0" err="1"/>
              <a:t>dezvoltării</a:t>
            </a:r>
            <a:r>
              <a:rPr lang="en-US" dirty="0"/>
              <a:t> </a:t>
            </a:r>
            <a:r>
              <a:rPr lang="en-US" dirty="0" err="1"/>
              <a:t>umane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en-US" dirty="0"/>
              <a:t>Schooling=</a:t>
            </a:r>
            <a:r>
              <a:rPr lang="en-US" dirty="0" err="1"/>
              <a:t>numărul</a:t>
            </a:r>
            <a:r>
              <a:rPr lang="en-US" dirty="0"/>
              <a:t> </a:t>
            </a:r>
            <a:r>
              <a:rPr lang="en-US" dirty="0" err="1"/>
              <a:t>mediu</a:t>
            </a:r>
            <a:r>
              <a:rPr lang="en-US" dirty="0"/>
              <a:t> de ani de </a:t>
            </a:r>
            <a:r>
              <a:rPr lang="en-US" dirty="0" err="1"/>
              <a:t>studiu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stat</a:t>
            </a:r>
          </a:p>
        </p:txBody>
      </p:sp>
    </p:spTree>
    <p:extLst>
      <p:ext uri="{BB962C8B-B14F-4D97-AF65-F5344CB8AC3E}">
        <p14:creationId xmlns:p14="http://schemas.microsoft.com/office/powerpoint/2010/main" xmlns="" val="347153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ounded Rectangle 14">
            <a:extLst>
              <a:ext uri="{FF2B5EF4-FFF2-40B4-BE49-F238E27FC236}">
                <a16:creationId xmlns:a16="http://schemas.microsoft.com/office/drawing/2014/main" xmlns="" id="{1FDFF85F-F105-40D5-9793-90419158C3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5AB47A4-BA8C-4250-88BD-D49C68C5F9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66C8958D-EB99-414F-B735-863B67BB14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4AD635-BB30-43BD-B2D0-26A7DF36F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chemeClr val="bg1"/>
                </a:solidFill>
              </a:rPr>
              <a:t>Analiza Descriptivă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9E5F3CB-7BDD-4E64-B274-CD900F08C6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DFBF18A7-C41E-4F70-98D3-EE1F71381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>
            <a:normAutofit/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38AA9131-E43F-43A0-AF0E-8F2B3446E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475" y="2449460"/>
            <a:ext cx="6269058" cy="195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3896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ounded Rectangle 14">
            <a:extLst>
              <a:ext uri="{FF2B5EF4-FFF2-40B4-BE49-F238E27FC236}">
                <a16:creationId xmlns:a16="http://schemas.microsoft.com/office/drawing/2014/main" xmlns="" id="{1FDFF85F-F105-40D5-9793-90419158C3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5AB47A4-BA8C-4250-88BD-D49C68C5F9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66C8958D-EB99-414F-B735-863B67BB14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268F1B-5C7B-4970-8934-C5B3668D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300">
                <a:solidFill>
                  <a:schemeClr val="bg1"/>
                </a:solidFill>
              </a:rPr>
              <a:t>Identificarea și tratarea valorilor lipsă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9E5F3CB-7BDD-4E64-B274-CD900F08C6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7AED3C0C-C0EC-497A-B718-5BD751691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-</a:t>
            </a:r>
            <a:r>
              <a:rPr lang="en-US" sz="1600" dirty="0" err="1">
                <a:solidFill>
                  <a:schemeClr val="bg1"/>
                </a:solidFill>
              </a:rPr>
              <a:t>setul</a:t>
            </a:r>
            <a:r>
              <a:rPr lang="en-US" sz="1600" dirty="0">
                <a:solidFill>
                  <a:schemeClr val="bg1"/>
                </a:solidFill>
              </a:rPr>
              <a:t> de date a </a:t>
            </a:r>
            <a:r>
              <a:rPr lang="en-US" sz="1600" dirty="0" err="1">
                <a:solidFill>
                  <a:schemeClr val="bg1"/>
                </a:solidFill>
              </a:rPr>
              <a:t>conținut</a:t>
            </a:r>
            <a:r>
              <a:rPr lang="en-US" sz="1600" dirty="0">
                <a:solidFill>
                  <a:schemeClr val="bg1"/>
                </a:solidFill>
              </a:rPr>
              <a:t> 360 de </a:t>
            </a:r>
            <a:r>
              <a:rPr lang="en-US" sz="1600" dirty="0" err="1">
                <a:solidFill>
                  <a:schemeClr val="bg1"/>
                </a:solidFill>
              </a:rPr>
              <a:t>valori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lipsă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dintr</a:t>
            </a:r>
            <a:r>
              <a:rPr lang="en-US" sz="1600" dirty="0">
                <a:solidFill>
                  <a:schemeClr val="bg1"/>
                </a:solidFill>
              </a:rPr>
              <a:t>-un total de 2938 de </a:t>
            </a:r>
            <a:r>
              <a:rPr lang="en-US" sz="1600" dirty="0" err="1">
                <a:solidFill>
                  <a:schemeClr val="bg1"/>
                </a:solidFill>
              </a:rPr>
              <a:t>înregistrări</a:t>
            </a:r>
            <a:r>
              <a:rPr lang="en-US" sz="1600" dirty="0">
                <a:solidFill>
                  <a:schemeClr val="bg1"/>
                </a:solidFill>
              </a:rPr>
              <a:t> pe care am </a:t>
            </a:r>
            <a:r>
              <a:rPr lang="en-US" sz="1600" dirty="0" err="1">
                <a:solidFill>
                  <a:schemeClr val="bg1"/>
                </a:solidFill>
              </a:rPr>
              <a:t>decis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să</a:t>
            </a:r>
            <a:r>
              <a:rPr lang="en-US" sz="1600" dirty="0">
                <a:solidFill>
                  <a:schemeClr val="bg1"/>
                </a:solidFill>
              </a:rPr>
              <a:t> le omit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BB957837-26DE-4F97-89E1-258E6167F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475" y="2472969"/>
            <a:ext cx="6269058" cy="191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67826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CD94F7C0-1344-4B3C-AFCB-E7F006BB53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EC584A2-4215-4DB8-AE1F-E3768D77E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A98AAD-26CA-464D-A2BA-14303AD2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2700"/>
              <a:t>IDENTIFICAREA ȘI TRATAREA VALORILOR EXTREME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0E7E452D-EDC8-4B40-8F0A-855BEFB40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Variabilele</a:t>
            </a:r>
            <a:r>
              <a:rPr lang="en-US" sz="1600" dirty="0"/>
              <a:t> au </a:t>
            </a:r>
            <a:r>
              <a:rPr lang="en-US" sz="1600" dirty="0" err="1"/>
              <a:t>conținut</a:t>
            </a:r>
            <a:r>
              <a:rPr lang="en-US" sz="1600" dirty="0"/>
              <a:t> </a:t>
            </a:r>
            <a:r>
              <a:rPr lang="en-US" sz="1600" dirty="0" err="1"/>
              <a:t>doar</a:t>
            </a:r>
            <a:r>
              <a:rPr lang="en-US" sz="1600" dirty="0"/>
              <a:t> </a:t>
            </a:r>
            <a:r>
              <a:rPr lang="en-US" sz="1600" dirty="0" err="1"/>
              <a:t>valori</a:t>
            </a:r>
            <a:r>
              <a:rPr lang="en-US" sz="1600" dirty="0"/>
              <a:t> extreme </a:t>
            </a:r>
            <a:r>
              <a:rPr lang="en-US" sz="1600" dirty="0" err="1"/>
              <a:t>marcate</a:t>
            </a:r>
            <a:r>
              <a:rPr lang="en-US" sz="1600" dirty="0"/>
              <a:t> cu o , pe care am ales </a:t>
            </a:r>
            <a:r>
              <a:rPr lang="en-US" sz="1600" dirty="0" err="1"/>
              <a:t>să</a:t>
            </a:r>
            <a:r>
              <a:rPr lang="en-US" sz="1600" dirty="0"/>
              <a:t> le </a:t>
            </a:r>
            <a:r>
              <a:rPr lang="en-US" sz="1600" dirty="0" err="1"/>
              <a:t>păstrez</a:t>
            </a:r>
          </a:p>
          <a:p>
            <a:pPr marL="0" indent="0">
              <a:buNone/>
            </a:pPr>
            <a:r>
              <a:rPr lang="en-US" sz="1600" dirty="0"/>
              <a:t>-</a:t>
            </a:r>
            <a:r>
              <a:rPr lang="en-US" sz="1600" dirty="0" err="1"/>
              <a:t>dacă</a:t>
            </a:r>
            <a:r>
              <a:rPr lang="en-US" sz="1600" dirty="0"/>
              <a:t> </a:t>
            </a:r>
            <a:r>
              <a:rPr lang="en-US" sz="1600" dirty="0" err="1"/>
              <a:t>ar</a:t>
            </a:r>
            <a:r>
              <a:rPr lang="en-US" sz="1600" dirty="0"/>
              <a:t> fi </a:t>
            </a:r>
            <a:r>
              <a:rPr lang="en-US" sz="1600" dirty="0" err="1"/>
              <a:t>fost</a:t>
            </a:r>
            <a:r>
              <a:rPr lang="en-US" sz="1600" dirty="0"/>
              <a:t> notate cu x, </a:t>
            </a:r>
            <a:r>
              <a:rPr lang="en-US" sz="1600" dirty="0" err="1"/>
              <a:t>ar</a:t>
            </a:r>
            <a:r>
              <a:rPr lang="en-US" sz="1600" dirty="0"/>
              <a:t> fi </a:t>
            </a:r>
            <a:r>
              <a:rPr lang="en-US" sz="1600" dirty="0" err="1"/>
              <a:t>trebuit</a:t>
            </a:r>
            <a:r>
              <a:rPr lang="en-US" sz="1600" dirty="0"/>
              <a:t> </a:t>
            </a:r>
            <a:r>
              <a:rPr lang="en-US" sz="1600" dirty="0" err="1"/>
              <a:t>șterse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AD12301A-96FE-45CC-9610-D2A1AE256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860838"/>
            <a:ext cx="6533501" cy="524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712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7759B06-A3ED-47D4-8CD7-FF068277CC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E67025B-C374-417F-8D28-E056A1FE2A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2BC713-B4A1-4E19-8151-9EF11437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6751948" cy="1293028"/>
          </a:xfrm>
        </p:spPr>
        <p:txBody>
          <a:bodyPr>
            <a:normAutofit/>
          </a:bodyPr>
          <a:lstStyle/>
          <a:p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coeficienților</a:t>
            </a:r>
            <a:r>
              <a:rPr lang="en-US" dirty="0"/>
              <a:t> de </a:t>
            </a:r>
            <a:r>
              <a:rPr lang="en-US" dirty="0" err="1"/>
              <a:t>corelație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CD881C40-7639-4CBD-B9CB-A7810E0E2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770802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" b="1" dirty="0">
                <a:ea typeface="+mn-lt"/>
                <a:cs typeface="+mn-lt"/>
              </a:rPr>
              <a:t>Interpretare</a:t>
            </a:r>
            <a:r>
              <a:rPr lang="ro" dirty="0">
                <a:ea typeface="+mn-lt"/>
                <a:cs typeface="+mn-lt"/>
              </a:rPr>
              <a:t>: p-</a:t>
            </a:r>
            <a:r>
              <a:rPr lang="ro" dirty="0" err="1">
                <a:ea typeface="+mn-lt"/>
                <a:cs typeface="+mn-lt"/>
              </a:rPr>
              <a:t>value</a:t>
            </a:r>
            <a:r>
              <a:rPr lang="ro" dirty="0">
                <a:ea typeface="+mn-lt"/>
                <a:cs typeface="+mn-lt"/>
              </a:rPr>
              <a:t>&lt;0.05, se </a:t>
            </a:r>
            <a:endParaRPr lang="en-US" dirty="0">
              <a:ea typeface="+mn-lt"/>
              <a:cs typeface="+mn-lt"/>
            </a:endParaRPr>
          </a:p>
          <a:p>
            <a:r>
              <a:rPr lang="ro" dirty="0">
                <a:ea typeface="+mn-lt"/>
                <a:cs typeface="+mn-lt"/>
              </a:rPr>
              <a:t>respinge </a:t>
            </a:r>
            <a:r>
              <a:rPr lang="ro" i="1" dirty="0">
                <a:ea typeface="+mn-lt"/>
                <a:cs typeface="+mn-lt"/>
              </a:rPr>
              <a:t>H0</a:t>
            </a:r>
            <a:r>
              <a:rPr lang="ro" dirty="0">
                <a:ea typeface="+mn-lt"/>
                <a:cs typeface="+mn-lt"/>
              </a:rPr>
              <a:t>, putem afirma cu un </a:t>
            </a:r>
            <a:endParaRPr lang="en-US">
              <a:ea typeface="+mn-lt"/>
              <a:cs typeface="+mn-lt"/>
            </a:endParaRPr>
          </a:p>
          <a:p>
            <a:r>
              <a:rPr lang="ro" dirty="0">
                <a:ea typeface="+mn-lt"/>
                <a:cs typeface="+mn-lt"/>
              </a:rPr>
              <a:t>risc de 5% că există o corelație</a:t>
            </a:r>
            <a:endParaRPr lang="en-US" dirty="0">
              <a:ea typeface="+mn-lt"/>
              <a:cs typeface="+mn-lt"/>
            </a:endParaRPr>
          </a:p>
          <a:p>
            <a:r>
              <a:rPr lang="ro" dirty="0">
                <a:ea typeface="+mn-lt"/>
                <a:cs typeface="+mn-lt"/>
              </a:rPr>
              <a:t> semnificativă între variabila </a:t>
            </a:r>
            <a:endParaRPr lang="en-US">
              <a:ea typeface="+mn-lt"/>
              <a:cs typeface="+mn-lt"/>
            </a:endParaRPr>
          </a:p>
          <a:p>
            <a:r>
              <a:rPr lang="ro" dirty="0">
                <a:ea typeface="+mn-lt"/>
                <a:cs typeface="+mn-lt"/>
              </a:rPr>
              <a:t>dependentă </a:t>
            </a:r>
            <a:r>
              <a:rPr lang="ro" b="1" dirty="0" err="1">
                <a:ea typeface="+mn-lt"/>
                <a:cs typeface="+mn-lt"/>
              </a:rPr>
              <a:t>Life.expectancy</a:t>
            </a:r>
            <a:r>
              <a:rPr lang="ro" dirty="0">
                <a:ea typeface="+mn-lt"/>
                <a:cs typeface="+mn-lt"/>
              </a:rPr>
              <a:t> </a:t>
            </a:r>
            <a:endParaRPr lang="en-US">
              <a:ea typeface="+mn-lt"/>
              <a:cs typeface="+mn-lt"/>
            </a:endParaRPr>
          </a:p>
          <a:p>
            <a:r>
              <a:rPr lang="ro" dirty="0">
                <a:ea typeface="+mn-lt"/>
                <a:cs typeface="+mn-lt"/>
              </a:rPr>
              <a:t>și variabila independentă</a:t>
            </a:r>
            <a:endParaRPr lang="en-US" dirty="0">
              <a:ea typeface="+mn-lt"/>
              <a:cs typeface="+mn-lt"/>
            </a:endParaRPr>
          </a:p>
          <a:p>
            <a:r>
              <a:rPr lang="ro" dirty="0">
                <a:ea typeface="+mn-lt"/>
                <a:cs typeface="+mn-lt"/>
              </a:rPr>
              <a:t> </a:t>
            </a:r>
            <a:r>
              <a:rPr lang="ro" b="1" dirty="0" err="1">
                <a:ea typeface="+mn-lt"/>
                <a:cs typeface="+mn-lt"/>
              </a:rPr>
              <a:t>Adult.Mortality</a:t>
            </a:r>
            <a:r>
              <a:rPr lang="ro" b="1" dirty="0">
                <a:ea typeface="+mn-lt"/>
                <a:cs typeface="+mn-lt"/>
              </a:rPr>
              <a:t>.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</p:txBody>
      </p: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xmlns="" id="{7183F3E8-5B76-4210-B693-CB19330BB3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98475" y="1075591"/>
            <a:ext cx="3303482" cy="5148371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looking, bird, man, knife&#10;&#10;Description generated with very high confidence">
            <a:extLst>
              <a:ext uri="{FF2B5EF4-FFF2-40B4-BE49-F238E27FC236}">
                <a16:creationId xmlns:a16="http://schemas.microsoft.com/office/drawing/2014/main" xmlns="" id="{DBC89C27-9A7E-4933-84D3-30BC1460D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926" y="2273808"/>
            <a:ext cx="5310426" cy="910766"/>
          </a:xfrm>
          <a:prstGeom prst="rect">
            <a:avLst/>
          </a:prstGeom>
        </p:spPr>
      </p:pic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0081B5DA-6767-42C5-9E60-49A018170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272" y="3304611"/>
            <a:ext cx="5316080" cy="178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322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ounded Rectangle 14">
            <a:extLst>
              <a:ext uri="{FF2B5EF4-FFF2-40B4-BE49-F238E27FC236}">
                <a16:creationId xmlns:a16="http://schemas.microsoft.com/office/drawing/2014/main" xmlns="" id="{1FDFF85F-F105-40D5-9793-90419158C3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5AB47A4-BA8C-4250-88BD-D49C68C5F9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66C8958D-EB99-414F-B735-863B67BB14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5C1D38-6FF5-41EE-800C-9888F052E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chemeClr val="bg1"/>
                </a:solidFill>
              </a:rPr>
              <a:t>Modelul de regresie Multiplă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9E5F3CB-7BDD-4E64-B274-CD900F08C6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20C7B482-EA2A-4C70-9901-869884D93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Variabila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dependentă:Life.expectancy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Variabilele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independente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Adult.M</a:t>
            </a:r>
            <a:r>
              <a:rPr lang="en-US" sz="1600" dirty="0">
                <a:solidFill>
                  <a:schemeClr val="bg1"/>
                </a:solidFill>
              </a:rPr>
              <a:t>, Schooling, </a:t>
            </a:r>
            <a:r>
              <a:rPr lang="en-US" sz="1600" dirty="0" err="1">
                <a:solidFill>
                  <a:schemeClr val="bg1"/>
                </a:solidFill>
              </a:rPr>
              <a:t>Alcohol,Income.c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-</a:t>
            </a:r>
            <a:r>
              <a:rPr lang="en-US" sz="1600" dirty="0" err="1">
                <a:solidFill>
                  <a:schemeClr val="bg1"/>
                </a:solidFill>
              </a:rPr>
              <a:t>Ecuatia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modelului</a:t>
            </a:r>
          </a:p>
          <a:p>
            <a:r>
              <a:rPr lang="en-US" sz="1600" dirty="0">
                <a:ea typeface="+mn-lt"/>
                <a:cs typeface="+mn-lt"/>
              </a:rPr>
              <a:t>-0.010 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85A3D430-AD48-4E55-90B9-C3C75096F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475" y="1846063"/>
            <a:ext cx="6269058" cy="3165874"/>
          </a:xfrm>
          <a:prstGeom prst="rect">
            <a:avLst/>
          </a:prstGeom>
        </p:spPr>
      </p:pic>
      <p:pic>
        <p:nvPicPr>
          <p:cNvPr id="5" name="Picture 5" descr="A picture containing knife&#10;&#10;Description generated with very high confidence">
            <a:extLst>
              <a:ext uri="{FF2B5EF4-FFF2-40B4-BE49-F238E27FC236}">
                <a16:creationId xmlns:a16="http://schemas.microsoft.com/office/drawing/2014/main" xmlns="" id="{68127086-B436-4784-94F1-CE55641AC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91" y="5025722"/>
            <a:ext cx="4612255" cy="78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04905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0FF6CA-8E92-4A8F-8821-E49181418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 err="1"/>
              <a:t>Interpretare</a:t>
            </a:r>
            <a:r>
              <a:rPr lang="en-US" dirty="0"/>
              <a:t> </a:t>
            </a:r>
            <a:r>
              <a:rPr lang="en-US" dirty="0" err="1"/>
              <a:t>Coeficienți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B56E2F57-7099-4850-9F30-B82C36458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ea typeface="+mn-lt"/>
                <a:cs typeface="+mn-lt"/>
              </a:rPr>
              <a:t>b1=-0.030&lt;0, </a:t>
            </a:r>
            <a:r>
              <a:rPr lang="en-US" dirty="0" err="1">
                <a:ea typeface="+mn-lt"/>
                <a:cs typeface="+mn-lt"/>
              </a:rPr>
              <a:t>arată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faptul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între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variabila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dependentă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Life.expectancy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variabila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independentă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Adult.Mortality</a:t>
            </a:r>
            <a:r>
              <a:rPr lang="en-US" dirty="0">
                <a:ea typeface="+mn-lt"/>
                <a:cs typeface="+mn-lt"/>
              </a:rPr>
              <a:t>  </a:t>
            </a:r>
            <a:r>
              <a:rPr lang="en-US" dirty="0" err="1">
                <a:ea typeface="+mn-lt"/>
                <a:cs typeface="+mn-lt"/>
              </a:rPr>
              <a:t>există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legătură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indirectă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valoarea</a:t>
            </a:r>
            <a:r>
              <a:rPr lang="en-US" dirty="0">
                <a:ea typeface="+mn-lt"/>
                <a:cs typeface="+mn-lt"/>
              </a:rPr>
              <a:t> 0.030 </a:t>
            </a:r>
            <a:r>
              <a:rPr lang="en-US" dirty="0" err="1">
                <a:ea typeface="+mn-lt"/>
                <a:cs typeface="+mn-lt"/>
              </a:rPr>
              <a:t>arată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că</a:t>
            </a:r>
            <a:r>
              <a:rPr lang="en-US" dirty="0">
                <a:ea typeface="+mn-lt"/>
                <a:cs typeface="+mn-lt"/>
              </a:rPr>
              <a:t> la o </a:t>
            </a:r>
            <a:r>
              <a:rPr lang="en-US" dirty="0" err="1">
                <a:ea typeface="+mn-lt"/>
                <a:cs typeface="+mn-lt"/>
              </a:rPr>
              <a:t>creștere</a:t>
            </a:r>
            <a:r>
              <a:rPr lang="en-US" dirty="0">
                <a:ea typeface="+mn-lt"/>
                <a:cs typeface="+mn-lt"/>
              </a:rPr>
              <a:t> cu o </a:t>
            </a:r>
            <a:r>
              <a:rPr lang="en-US" dirty="0" err="1">
                <a:ea typeface="+mn-lt"/>
                <a:cs typeface="+mn-lt"/>
              </a:rPr>
              <a:t>unitate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variabilei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Adult.Mortality</a:t>
            </a:r>
            <a:r>
              <a:rPr lang="en-US" dirty="0" err="1">
                <a:ea typeface="+mn-lt"/>
                <a:cs typeface="+mn-lt"/>
              </a:rPr>
              <a:t>,variabila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dependentă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scade</a:t>
            </a:r>
            <a:r>
              <a:rPr lang="en-US" dirty="0">
                <a:ea typeface="+mn-lt"/>
                <a:cs typeface="+mn-lt"/>
              </a:rPr>
              <a:t> cu 0.030. </a:t>
            </a:r>
            <a:endParaRPr lang="en-US"/>
          </a:p>
        </p:txBody>
      </p:sp>
      <p:pic>
        <p:nvPicPr>
          <p:cNvPr id="4" name="Picture 4" descr="A picture containing many, table, large, bird&#10;&#10;Description generated with very high confidence">
            <a:extLst>
              <a:ext uri="{FF2B5EF4-FFF2-40B4-BE49-F238E27FC236}">
                <a16:creationId xmlns:a16="http://schemas.microsoft.com/office/drawing/2014/main" xmlns="" id="{99C87B15-3145-4EAE-8F03-197D2BC6D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661" y="3040020"/>
            <a:ext cx="5757651" cy="154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392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337</TotalTime>
  <Words>545</Words>
  <Application>Microsoft Office PowerPoint</Application>
  <PresentationFormat>Custom</PresentationFormat>
  <Paragraphs>147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Vapor Trail</vt:lpstr>
      <vt:lpstr>Modele cu ecuații structurale</vt:lpstr>
      <vt:lpstr>Cuprins</vt:lpstr>
      <vt:lpstr>Prezentarea setului de date</vt:lpstr>
      <vt:lpstr>Analiza Descriptivă</vt:lpstr>
      <vt:lpstr>Identificarea și tratarea valorilor lipsă</vt:lpstr>
      <vt:lpstr>IDENTIFICAREA ȘI TRATAREA VALORILOR EXTREME</vt:lpstr>
      <vt:lpstr>Testarea coeficienților de corelație</vt:lpstr>
      <vt:lpstr>Modelul de regresie Multiplă</vt:lpstr>
      <vt:lpstr>Interpretare Coeficienți</vt:lpstr>
      <vt:lpstr>Testarea parametrilor</vt:lpstr>
      <vt:lpstr>Testarea modelului</vt:lpstr>
      <vt:lpstr>Ierarhizarea factorilor de influență</vt:lpstr>
      <vt:lpstr>Diagrama PATH PT MODELUL DE REGRESIE MULTIPLA</vt:lpstr>
      <vt:lpstr>Analiza de cale</vt:lpstr>
      <vt:lpstr>IDENTIFICAREA MODELULUI</vt:lpstr>
      <vt:lpstr>ESTIMAREA MODELULUI</vt:lpstr>
      <vt:lpstr>TESTAREA MODELULUI</vt:lpstr>
      <vt:lpstr>ANALIZA FACTORILA CONFIRMATORIE</vt:lpstr>
      <vt:lpstr>IDENTIFICAREA MODELULUI</vt:lpstr>
      <vt:lpstr>ESTIMAREA MODELULUI</vt:lpstr>
      <vt:lpstr>TESTAREA MODELULUI</vt:lpstr>
      <vt:lpstr>MODEL CU ECUATII STRCTURALE SETUL DE DATE</vt:lpstr>
      <vt:lpstr>Modelul teoretic</vt:lpstr>
      <vt:lpstr>Identificarea modelului</vt:lpstr>
      <vt:lpstr>Modelul structural</vt:lpstr>
      <vt:lpstr>ESTIMAREA MODELULUI</vt:lpstr>
      <vt:lpstr>ESTIMAREA MODELULUI ECUATIA STRUCTURALA</vt:lpstr>
      <vt:lpstr>TESTAREA MODELULUI</vt:lpstr>
      <vt:lpstr>Bibliografie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Пользователь Windows</cp:lastModifiedBy>
  <cp:revision>908</cp:revision>
  <dcterms:created xsi:type="dcterms:W3CDTF">2020-05-26T13:41:11Z</dcterms:created>
  <dcterms:modified xsi:type="dcterms:W3CDTF">2020-05-28T16:45:23Z</dcterms:modified>
</cp:coreProperties>
</file>