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85" r:id="rId4"/>
    <p:sldId id="258" r:id="rId5"/>
    <p:sldId id="286" r:id="rId6"/>
    <p:sldId id="287" r:id="rId7"/>
    <p:sldId id="288" r:id="rId8"/>
    <p:sldId id="289" r:id="rId9"/>
    <p:sldId id="290" r:id="rId10"/>
    <p:sldId id="291" r:id="rId11"/>
    <p:sldId id="295" r:id="rId12"/>
    <p:sldId id="292" r:id="rId13"/>
    <p:sldId id="293" r:id="rId14"/>
    <p:sldId id="294" r:id="rId15"/>
    <p:sldId id="296" r:id="rId16"/>
    <p:sldId id="297" r:id="rId17"/>
    <p:sldId id="299" r:id="rId18"/>
    <p:sldId id="300" r:id="rId19"/>
    <p:sldId id="301" r:id="rId20"/>
    <p:sldId id="303" r:id="rId21"/>
    <p:sldId id="302" r:id="rId22"/>
    <p:sldId id="304" r:id="rId23"/>
    <p:sldId id="305" r:id="rId24"/>
    <p:sldId id="306" r:id="rId25"/>
    <p:sldId id="307" r:id="rId26"/>
    <p:sldId id="308" r:id="rId27"/>
    <p:sldId id="309" r:id="rId28"/>
    <p:sldId id="310" r:id="rId29"/>
    <p:sldId id="311" r:id="rId30"/>
    <p:sldId id="312" r:id="rId31"/>
    <p:sldId id="313" r:id="rId32"/>
    <p:sldId id="314" r:id="rId33"/>
    <p:sldId id="315" r:id="rId34"/>
    <p:sldId id="316" r:id="rId35"/>
    <p:sldId id="317" r:id="rId36"/>
    <p:sldId id="318" r:id="rId37"/>
    <p:sldId id="319" r:id="rId38"/>
    <p:sldId id="320"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836571-21C5-4ADD-BC30-4ED244B86E41}" v="1348" dt="2020-07-03T12:27:36.618"/>
    <p1510:client id="{257515BC-57C5-49CF-B738-A6128C21DA2A}" v="13588" dt="2020-07-04T09:10:39.132"/>
    <p1510:client id="{7949DDBD-69A5-4103-8EAE-0210AB65C335}" v="6112" dt="2020-05-26T15:08:20.160"/>
    <p1510:client id="{88811A00-704C-4309-A530-068ADC57F134}" v="1691" dt="2020-05-26T13:56:52.422"/>
    <p1510:client id="{8F8EAC5A-2BB6-4CC6-A504-26B30929E6CB}" v="469" dt="2020-07-04T18:07:40.211"/>
    <p1510:client id="{C3DE53B2-59E2-4E1B-A75A-10BB412DD17D}" v="340" dt="2020-05-26T15:36:20.211"/>
    <p1510:client id="{EF42A6D8-C88D-4870-B05D-ACC809501454}" v="11188" dt="2020-07-03T19:57:12.421"/>
    <p1510:client id="{F71FA1B7-E7CC-4D43-BF62-01CAE51FA61B}" v="1000" dt="2020-07-03T12:41:44.5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9972" autoAdjust="0"/>
    <p:restoredTop sz="94660"/>
  </p:normalViewPr>
  <p:slideViewPr>
    <p:cSldViewPr snapToGrid="0">
      <p:cViewPr varScale="1">
        <p:scale>
          <a:sx n="73" d="100"/>
          <a:sy n="73" d="100"/>
        </p:scale>
        <p:origin x="-420"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pPr/>
              <a:t>7/4/2020</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7/4/2020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7/4/2020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7/4/2020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pPr/>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7/4/2020</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7/4/2020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7/4/2020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7/4/2020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7/4/2020</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7/4/2020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7/4/2020</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pPr/>
              <a:t>7/4/2020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pPr/>
              <a:t>7/4/2020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pPr/>
              <a:t>7/4/2020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pPr/>
              <a:t>7/4/2020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7/4/2020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7/4/2020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xmlns=""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7/4/2020</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a:t>ANALIZA PREDICTIVĂ A MIGRĂRII CLIENȚILOR UNEI BĂNCI, FOLOSIND TEHNICI DATA MINING</a:t>
            </a:r>
          </a:p>
        </p:txBody>
      </p:sp>
      <p:sp>
        <p:nvSpPr>
          <p:cNvPr id="3" name="Subtitle 2"/>
          <p:cNvSpPr>
            <a:spLocks noGrp="1"/>
          </p:cNvSpPr>
          <p:nvPr>
            <p:ph type="subTitle" idx="1"/>
          </p:nvPr>
        </p:nvSpPr>
        <p:spPr/>
        <p:txBody>
          <a:bodyPr vert="horz" lIns="91440" tIns="45720" rIns="91440" bIns="45720" rtlCol="0" anchor="t">
            <a:normAutofit fontScale="92500" lnSpcReduction="10000"/>
          </a:bodyPr>
          <a:lstStyle/>
          <a:p>
            <a:r>
              <a:rPr lang="en-US" dirty="0" err="1"/>
              <a:t>Coordonator</a:t>
            </a:r>
            <a:r>
              <a:rPr lang="en-US" dirty="0"/>
              <a:t> </a:t>
            </a:r>
            <a:r>
              <a:rPr lang="en-US" dirty="0" err="1"/>
              <a:t>Științific</a:t>
            </a:r>
            <a:r>
              <a:rPr lang="en-US" dirty="0"/>
              <a:t>: Conf. Univ. Dr.  Daniela </a:t>
            </a:r>
            <a:r>
              <a:rPr lang="en-US" dirty="0" err="1"/>
              <a:t>Viorică</a:t>
            </a:r>
            <a:endParaRPr lang="en-US" dirty="0"/>
          </a:p>
          <a:p>
            <a:r>
              <a:rPr lang="en-US" dirty="0"/>
              <a:t>Absolvent: </a:t>
            </a:r>
            <a:r>
              <a:rPr lang="en-US"/>
              <a:t> Simina Șoroagă</a:t>
            </a:r>
          </a:p>
        </p:txBody>
      </p:sp>
    </p:spTree>
    <p:extLst>
      <p:ext uri="{BB962C8B-B14F-4D97-AF65-F5344CB8AC3E}">
        <p14:creationId xmlns:p14="http://schemas.microsoft.com/office/powerpoint/2010/main" xmlns="" val="3402371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xmlns="" id="{9DDA25FF-CA73-47B8-AB4C-1C3343FB1EC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a:extLst>
              <a:ext uri="{FF2B5EF4-FFF2-40B4-BE49-F238E27FC236}">
                <a16:creationId xmlns:a16="http://schemas.microsoft.com/office/drawing/2014/main" xmlns="" id="{4A25DA41-A1BD-4EC5-8504-99DBC64B36AC}"/>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extLst>
              <a:ext uri="{28A0092B-C50C-407E-A947-70E740481C1C}">
                <a14:useLocalDpi xmlns:a14="http://schemas.microsoft.com/office/drawing/2010/main" xmlns="" val="0"/>
              </a:ext>
            </a:extLst>
          </a:blip>
          <a:srcRect/>
          <a:stretch/>
        </p:blipFill>
        <p:spPr>
          <a:xfrm>
            <a:off x="0" y="0"/>
            <a:ext cx="12192000" cy="1441450"/>
          </a:xfrm>
          <a:prstGeom prst="rect">
            <a:avLst/>
          </a:prstGeom>
        </p:spPr>
      </p:pic>
      <p:sp>
        <p:nvSpPr>
          <p:cNvPr id="2" name="Title 1">
            <a:extLst>
              <a:ext uri="{FF2B5EF4-FFF2-40B4-BE49-F238E27FC236}">
                <a16:creationId xmlns:a16="http://schemas.microsoft.com/office/drawing/2014/main" xmlns="" id="{F281E13A-FCA7-4D03-9878-BB416CE57FB1}"/>
              </a:ext>
            </a:extLst>
          </p:cNvPr>
          <p:cNvSpPr>
            <a:spLocks noGrp="1"/>
          </p:cNvSpPr>
          <p:nvPr>
            <p:ph type="title"/>
          </p:nvPr>
        </p:nvSpPr>
        <p:spPr>
          <a:xfrm>
            <a:off x="685800" y="764373"/>
            <a:ext cx="6751948" cy="1293028"/>
          </a:xfrm>
        </p:spPr>
        <p:txBody>
          <a:bodyPr>
            <a:normAutofit/>
          </a:bodyPr>
          <a:lstStyle/>
          <a:p>
            <a:r>
              <a:rPr lang="en-US"/>
              <a:t>Preprocesarea și curățarea datelor</a:t>
            </a:r>
          </a:p>
        </p:txBody>
      </p:sp>
      <p:sp>
        <p:nvSpPr>
          <p:cNvPr id="3" name="Content Placeholder 2">
            <a:extLst>
              <a:ext uri="{FF2B5EF4-FFF2-40B4-BE49-F238E27FC236}">
                <a16:creationId xmlns:a16="http://schemas.microsoft.com/office/drawing/2014/main" xmlns="" id="{075DF0AD-FF33-4179-9EAE-20B09BEB0356}"/>
              </a:ext>
            </a:extLst>
          </p:cNvPr>
          <p:cNvSpPr>
            <a:spLocks noGrp="1"/>
          </p:cNvSpPr>
          <p:nvPr>
            <p:ph idx="1"/>
          </p:nvPr>
        </p:nvSpPr>
        <p:spPr>
          <a:xfrm>
            <a:off x="685800" y="2194560"/>
            <a:ext cx="6770802" cy="4024125"/>
          </a:xfrm>
        </p:spPr>
        <p:txBody>
          <a:bodyPr vert="horz" lIns="91440" tIns="45720" rIns="91440" bIns="45720" rtlCol="0" anchor="t">
            <a:normAutofit lnSpcReduction="10000"/>
          </a:bodyPr>
          <a:lstStyle/>
          <a:p>
            <a:r>
              <a:rPr lang="en-US"/>
              <a:t>2. Identificarea și tratarea valorilor extreme</a:t>
            </a:r>
          </a:p>
          <a:p>
            <a:r>
              <a:rPr lang="en-US"/>
              <a:t>Pentru vizualizarea valorilor extreme am construit grafice de tip boxplot pentru variabilele de tip numeric.</a:t>
            </a:r>
          </a:p>
          <a:p>
            <a:r>
              <a:rPr lang="en-US"/>
              <a:t>Variabilele Tenure și Balance nu conțin valori extreme.</a:t>
            </a:r>
            <a:endParaRPr lang="en-US" dirty="0"/>
          </a:p>
          <a:p>
            <a:r>
              <a:rPr lang="en-US"/>
              <a:t>Variabila CreditScore conține valori extreme marcate cu "o" de tip "out" pe care aleg să le păstrez.</a:t>
            </a:r>
            <a:endParaRPr lang="en-US" dirty="0"/>
          </a:p>
          <a:p>
            <a:r>
              <a:rPr lang="en-US"/>
              <a:t>Valorile "far out" sunt marcate cu "x" și trebuie tratate. În cazul de față, nu există astfel de valori extreme.</a:t>
            </a:r>
            <a:endParaRPr lang="en-US" dirty="0"/>
          </a:p>
          <a:p>
            <a:endParaRPr lang="en-US"/>
          </a:p>
        </p:txBody>
      </p:sp>
      <p:pic>
        <p:nvPicPr>
          <p:cNvPr id="5" name="Picture 5">
            <a:extLst>
              <a:ext uri="{FF2B5EF4-FFF2-40B4-BE49-F238E27FC236}">
                <a16:creationId xmlns:a16="http://schemas.microsoft.com/office/drawing/2014/main" xmlns="" id="{ECAF3D45-CA51-44FE-9A5D-41CF2F8A67CD}"/>
              </a:ext>
            </a:extLst>
          </p:cNvPr>
          <p:cNvPicPr>
            <a:picLocks noChangeAspect="1"/>
          </p:cNvPicPr>
          <p:nvPr/>
        </p:nvPicPr>
        <p:blipFill>
          <a:blip r:embed="rId3"/>
          <a:stretch>
            <a:fillRect/>
          </a:stretch>
        </p:blipFill>
        <p:spPr>
          <a:xfrm>
            <a:off x="8952737" y="640081"/>
            <a:ext cx="2065019" cy="1761189"/>
          </a:xfrm>
          <a:prstGeom prst="rect">
            <a:avLst/>
          </a:prstGeom>
        </p:spPr>
      </p:pic>
      <p:pic>
        <p:nvPicPr>
          <p:cNvPr id="6" name="Picture 6">
            <a:extLst>
              <a:ext uri="{FF2B5EF4-FFF2-40B4-BE49-F238E27FC236}">
                <a16:creationId xmlns:a16="http://schemas.microsoft.com/office/drawing/2014/main" xmlns="" id="{39823BCC-2A39-452D-BFD0-614E228C12B6}"/>
              </a:ext>
            </a:extLst>
          </p:cNvPr>
          <p:cNvPicPr>
            <a:picLocks noChangeAspect="1"/>
          </p:cNvPicPr>
          <p:nvPr/>
        </p:nvPicPr>
        <p:blipFill>
          <a:blip r:embed="rId4"/>
          <a:stretch>
            <a:fillRect/>
          </a:stretch>
        </p:blipFill>
        <p:spPr>
          <a:xfrm>
            <a:off x="8929081" y="2548405"/>
            <a:ext cx="2112330" cy="1761190"/>
          </a:xfrm>
          <a:prstGeom prst="rect">
            <a:avLst/>
          </a:prstGeom>
        </p:spPr>
      </p:pic>
      <p:pic>
        <p:nvPicPr>
          <p:cNvPr id="4" name="Picture 4">
            <a:extLst>
              <a:ext uri="{FF2B5EF4-FFF2-40B4-BE49-F238E27FC236}">
                <a16:creationId xmlns:a16="http://schemas.microsoft.com/office/drawing/2014/main" xmlns="" id="{ED0F1D5E-1984-440C-9579-AB8753E3C46A}"/>
              </a:ext>
            </a:extLst>
          </p:cNvPr>
          <p:cNvPicPr>
            <a:picLocks noChangeAspect="1"/>
          </p:cNvPicPr>
          <p:nvPr/>
        </p:nvPicPr>
        <p:blipFill>
          <a:blip r:embed="rId5"/>
          <a:stretch>
            <a:fillRect/>
          </a:stretch>
        </p:blipFill>
        <p:spPr>
          <a:xfrm>
            <a:off x="8899869" y="4470463"/>
            <a:ext cx="2170755" cy="1747458"/>
          </a:xfrm>
          <a:prstGeom prst="rect">
            <a:avLst/>
          </a:prstGeom>
        </p:spPr>
      </p:pic>
    </p:spTree>
    <p:extLst>
      <p:ext uri="{BB962C8B-B14F-4D97-AF65-F5344CB8AC3E}">
        <p14:creationId xmlns:p14="http://schemas.microsoft.com/office/powerpoint/2010/main" xmlns="" val="1275300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CD94F7C0-1344-4B3C-AFCB-E7F006BB534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xmlns="" id="{4EC584A2-4215-4DB8-AE1F-E3768D77E8D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xmlns=""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xmlns="" id="{B8D22724-7DA2-4DD8-8E5D-0DD72DB48C2E}"/>
              </a:ext>
            </a:extLst>
          </p:cNvPr>
          <p:cNvSpPr>
            <a:spLocks noGrp="1"/>
          </p:cNvSpPr>
          <p:nvPr>
            <p:ph type="title"/>
          </p:nvPr>
        </p:nvSpPr>
        <p:spPr>
          <a:xfrm>
            <a:off x="685799" y="764373"/>
            <a:ext cx="3977639" cy="1600200"/>
          </a:xfrm>
        </p:spPr>
        <p:txBody>
          <a:bodyPr anchor="b">
            <a:normAutofit/>
          </a:bodyPr>
          <a:lstStyle/>
          <a:p>
            <a:pPr algn="l"/>
            <a:r>
              <a:rPr lang="en-US" sz="3200"/>
              <a:t>Transformarea setului de date</a:t>
            </a:r>
          </a:p>
        </p:txBody>
      </p:sp>
      <p:sp>
        <p:nvSpPr>
          <p:cNvPr id="3" name="Content Placeholder 2">
            <a:extLst>
              <a:ext uri="{FF2B5EF4-FFF2-40B4-BE49-F238E27FC236}">
                <a16:creationId xmlns:a16="http://schemas.microsoft.com/office/drawing/2014/main" xmlns="" id="{8CD85A15-7D5E-49DB-B001-1403CCF9FB7E}"/>
              </a:ext>
            </a:extLst>
          </p:cNvPr>
          <p:cNvSpPr>
            <a:spLocks noGrp="1"/>
          </p:cNvSpPr>
          <p:nvPr>
            <p:ph idx="1"/>
          </p:nvPr>
        </p:nvSpPr>
        <p:spPr>
          <a:xfrm>
            <a:off x="685800" y="2364573"/>
            <a:ext cx="3977639" cy="3854112"/>
          </a:xfrm>
        </p:spPr>
        <p:txBody>
          <a:bodyPr vert="horz" lIns="91440" tIns="45720" rIns="91440" bIns="45720" rtlCol="0">
            <a:normAutofit/>
          </a:bodyPr>
          <a:lstStyle/>
          <a:p>
            <a:r>
              <a:rPr lang="en-US" sz="1600"/>
              <a:t>În acestă etapă a procesului KDD am împărțit setul de date în date de antrenament(70%) și date de testare(30%).</a:t>
            </a:r>
          </a:p>
          <a:p>
            <a:r>
              <a:rPr lang="en-US" sz="1600"/>
              <a:t>Deoarece procesul de învățare al rețelelor neuronale artificiale durează mai puțin dacă variabilele utilizate aparțin intervalului [0,1] am rescalat atributele utilizând metoda min-max(min- max normalization)</a:t>
            </a:r>
          </a:p>
          <a:p>
            <a:endParaRPr lang="en-US" sz="1600"/>
          </a:p>
          <a:p>
            <a:endParaRPr lang="en-US" sz="1600"/>
          </a:p>
        </p:txBody>
      </p:sp>
      <p:pic>
        <p:nvPicPr>
          <p:cNvPr id="5" name="Picture 5" descr="A picture containing room&#10;&#10;Description automatically generated">
            <a:extLst>
              <a:ext uri="{FF2B5EF4-FFF2-40B4-BE49-F238E27FC236}">
                <a16:creationId xmlns:a16="http://schemas.microsoft.com/office/drawing/2014/main" xmlns="" id="{62DD296F-1BE1-4212-8268-118849C7CA2B}"/>
              </a:ext>
            </a:extLst>
          </p:cNvPr>
          <p:cNvPicPr>
            <a:picLocks noChangeAspect="1"/>
          </p:cNvPicPr>
          <p:nvPr/>
        </p:nvPicPr>
        <p:blipFill>
          <a:blip r:embed="rId3"/>
          <a:stretch>
            <a:fillRect/>
          </a:stretch>
        </p:blipFill>
        <p:spPr>
          <a:xfrm>
            <a:off x="4972699" y="2265020"/>
            <a:ext cx="6533501" cy="2434769"/>
          </a:xfrm>
          <a:prstGeom prst="rect">
            <a:avLst/>
          </a:prstGeom>
        </p:spPr>
      </p:pic>
      <p:pic>
        <p:nvPicPr>
          <p:cNvPr id="6" name="Picture 6">
            <a:extLst>
              <a:ext uri="{FF2B5EF4-FFF2-40B4-BE49-F238E27FC236}">
                <a16:creationId xmlns:a16="http://schemas.microsoft.com/office/drawing/2014/main" xmlns="" id="{30D97BB7-6A8B-4285-8894-4C4BCA190454}"/>
              </a:ext>
            </a:extLst>
          </p:cNvPr>
          <p:cNvPicPr>
            <a:picLocks noChangeAspect="1"/>
          </p:cNvPicPr>
          <p:nvPr/>
        </p:nvPicPr>
        <p:blipFill>
          <a:blip r:embed="rId4"/>
          <a:stretch>
            <a:fillRect/>
          </a:stretch>
        </p:blipFill>
        <p:spPr>
          <a:xfrm>
            <a:off x="1207339" y="5069277"/>
            <a:ext cx="2157322" cy="601333"/>
          </a:xfrm>
          <a:prstGeom prst="rect">
            <a:avLst/>
          </a:prstGeom>
        </p:spPr>
      </p:pic>
    </p:spTree>
    <p:extLst>
      <p:ext uri="{BB962C8B-B14F-4D97-AF65-F5344CB8AC3E}">
        <p14:creationId xmlns:p14="http://schemas.microsoft.com/office/powerpoint/2010/main" xmlns="" val="4378306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045D34-5674-4AE4-93C7-EECFE9261027}"/>
              </a:ext>
            </a:extLst>
          </p:cNvPr>
          <p:cNvSpPr>
            <a:spLocks noGrp="1"/>
          </p:cNvSpPr>
          <p:nvPr>
            <p:ph type="title"/>
          </p:nvPr>
        </p:nvSpPr>
        <p:spPr/>
        <p:txBody>
          <a:bodyPr>
            <a:normAutofit fontScale="90000"/>
          </a:bodyPr>
          <a:lstStyle/>
          <a:p>
            <a:r>
              <a:rPr lang="en-US"/>
              <a:t>Transformarea setului de date-echilibrarea setului de date</a:t>
            </a:r>
          </a:p>
        </p:txBody>
      </p:sp>
      <p:sp>
        <p:nvSpPr>
          <p:cNvPr id="3" name="Content Placeholder 2">
            <a:extLst>
              <a:ext uri="{FF2B5EF4-FFF2-40B4-BE49-F238E27FC236}">
                <a16:creationId xmlns:a16="http://schemas.microsoft.com/office/drawing/2014/main" xmlns="" id="{FD330052-3B08-4EF0-B2BD-FEB189CEF914}"/>
              </a:ext>
            </a:extLst>
          </p:cNvPr>
          <p:cNvSpPr>
            <a:spLocks noGrp="1"/>
          </p:cNvSpPr>
          <p:nvPr>
            <p:ph idx="1"/>
          </p:nvPr>
        </p:nvSpPr>
        <p:spPr/>
        <p:txBody>
          <a:bodyPr vert="horz" lIns="91440" tIns="45720" rIns="91440" bIns="45720" rtlCol="0" anchor="t">
            <a:normAutofit/>
          </a:bodyPr>
          <a:lstStyle/>
          <a:p>
            <a:r>
              <a:rPr lang="en-US"/>
              <a:t>Setul de date inițial conține 10.000 de instanțe, dintre care 80% sunt instanțe ce apațin clasei majoritare(a clienților fideli) și 20% clasei minoritare, a clienților migratori</a:t>
            </a:r>
          </a:p>
          <a:p>
            <a:r>
              <a:rPr lang="en-US"/>
              <a:t>Am ales ca metodă de echilibrare a setului de date subeșantionarea, datorită numărului mare de instanțe ale setului.</a:t>
            </a:r>
          </a:p>
          <a:p>
            <a:r>
              <a:rPr lang="en-US"/>
              <a:t>Pentru a combate limitările metodei non-euristice, de subeșantionare aleatorie, am ales metodele de subeșantionare bazate pe algoritmul celor mai mici k vecini(KNN).</a:t>
            </a:r>
          </a:p>
          <a:p>
            <a:r>
              <a:rPr lang="en-US"/>
              <a:t>Metodele utilizate sunt :regula de curățare a vecinilor(NCL) și Legăturile Tomek.</a:t>
            </a:r>
            <a:endParaRPr lang="en-US" dirty="0"/>
          </a:p>
        </p:txBody>
      </p:sp>
    </p:spTree>
    <p:extLst>
      <p:ext uri="{BB962C8B-B14F-4D97-AF65-F5344CB8AC3E}">
        <p14:creationId xmlns:p14="http://schemas.microsoft.com/office/powerpoint/2010/main" xmlns="" val="2989200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002805-8D96-4EF3-A1D2-C92527415451}"/>
              </a:ext>
            </a:extLst>
          </p:cNvPr>
          <p:cNvSpPr>
            <a:spLocks noGrp="1"/>
          </p:cNvSpPr>
          <p:nvPr>
            <p:ph type="title"/>
          </p:nvPr>
        </p:nvSpPr>
        <p:spPr>
          <a:xfrm>
            <a:off x="2895600" y="764373"/>
            <a:ext cx="8610600" cy="1293028"/>
          </a:xfrm>
        </p:spPr>
        <p:txBody>
          <a:bodyPr>
            <a:normAutofit/>
          </a:bodyPr>
          <a:lstStyle/>
          <a:p>
            <a:r>
              <a:rPr lang="en-US" sz="3700"/>
              <a:t>Transformarea setului de date-echilibrarea setului de date</a:t>
            </a:r>
          </a:p>
        </p:txBody>
      </p:sp>
      <p:sp>
        <p:nvSpPr>
          <p:cNvPr id="3" name="Content Placeholder 2">
            <a:extLst>
              <a:ext uri="{FF2B5EF4-FFF2-40B4-BE49-F238E27FC236}">
                <a16:creationId xmlns:a16="http://schemas.microsoft.com/office/drawing/2014/main" xmlns="" id="{2604909F-73BA-48C8-B384-C401E401A303}"/>
              </a:ext>
            </a:extLst>
          </p:cNvPr>
          <p:cNvSpPr>
            <a:spLocks noGrp="1"/>
          </p:cNvSpPr>
          <p:nvPr>
            <p:ph idx="1"/>
          </p:nvPr>
        </p:nvSpPr>
        <p:spPr>
          <a:xfrm>
            <a:off x="677333" y="2194560"/>
            <a:ext cx="5816600" cy="4024125"/>
          </a:xfrm>
        </p:spPr>
        <p:txBody>
          <a:bodyPr vert="horz" lIns="91440" tIns="45720" rIns="91440" bIns="45720" rtlCol="0" anchor="t">
            <a:normAutofit/>
          </a:bodyPr>
          <a:lstStyle/>
          <a:p>
            <a:r>
              <a:rPr lang="en-US" sz="1500"/>
              <a:t>Metoda NCL pentru cazul în care variabila țintă conține două clase constă în următorii pași</a:t>
            </a:r>
          </a:p>
          <a:p>
            <a:pPr marL="457200" indent="-457200">
              <a:buAutoNum type="arabicPeriod"/>
            </a:pPr>
            <a:r>
              <a:rPr lang="en-US" sz="1500"/>
              <a:t>Calculăm cei mai apropiați 3 vecini pentru fiecare instanță ce aparține setului de antrenament</a:t>
            </a:r>
          </a:p>
          <a:p>
            <a:pPr marL="457200" indent="-457200">
              <a:buAutoNum type="arabicPeriod"/>
            </a:pPr>
            <a:r>
              <a:rPr lang="en-US" sz="1500"/>
              <a:t>Dacă o instanță aparține clasei majoritare(a clienților nemigratori) și clasificarea dată de cei mai apropiați 3 vecini contrazice acestă clasă, instanța este eliminată.</a:t>
            </a:r>
          </a:p>
          <a:p>
            <a:pPr marL="457200" indent="-457200">
              <a:buAutoNum type="arabicPeriod"/>
            </a:pPr>
            <a:r>
              <a:rPr lang="en-US" sz="1500"/>
              <a:t>Dacă o instanță aparține clasei minoritare(a clienților migratori) iar clasificarea dată de cei mai aporpiați 3 vecini contrazice clasa inițială, atunci cei 3 vecini sunt eliminați.</a:t>
            </a:r>
          </a:p>
          <a:p>
            <a:pPr marL="0" indent="0">
              <a:buNone/>
            </a:pPr>
            <a:r>
              <a:rPr lang="en-US" sz="1500" dirty="0"/>
              <a:t>În urma aplicării metodei NCL de subeșantionare au fost </a:t>
            </a:r>
            <a:r>
              <a:rPr lang="en-US" sz="1500"/>
              <a:t>eliminate 4.922 de instanțe din clasa majoritară. </a:t>
            </a:r>
          </a:p>
        </p:txBody>
      </p:sp>
      <p:pic>
        <p:nvPicPr>
          <p:cNvPr id="4" name="Picture 4">
            <a:extLst>
              <a:ext uri="{FF2B5EF4-FFF2-40B4-BE49-F238E27FC236}">
                <a16:creationId xmlns:a16="http://schemas.microsoft.com/office/drawing/2014/main" xmlns="" id="{B1A3D565-431E-41DD-BC52-8C50C69DAD63}"/>
              </a:ext>
            </a:extLst>
          </p:cNvPr>
          <p:cNvPicPr>
            <a:picLocks noChangeAspect="1"/>
          </p:cNvPicPr>
          <p:nvPr/>
        </p:nvPicPr>
        <p:blipFill>
          <a:blip r:embed="rId2"/>
          <a:stretch>
            <a:fillRect/>
          </a:stretch>
        </p:blipFill>
        <p:spPr>
          <a:xfrm>
            <a:off x="6985000" y="3111316"/>
            <a:ext cx="4521200" cy="1962200"/>
          </a:xfrm>
          <a:prstGeom prst="rect">
            <a:avLst/>
          </a:prstGeom>
        </p:spPr>
      </p:pic>
    </p:spTree>
    <p:extLst>
      <p:ext uri="{BB962C8B-B14F-4D97-AF65-F5344CB8AC3E}">
        <p14:creationId xmlns:p14="http://schemas.microsoft.com/office/powerpoint/2010/main" xmlns="" val="532807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EDCB67-C77E-48BE-95AB-BB4037511E87}"/>
              </a:ext>
            </a:extLst>
          </p:cNvPr>
          <p:cNvSpPr>
            <a:spLocks noGrp="1"/>
          </p:cNvSpPr>
          <p:nvPr>
            <p:ph type="title"/>
          </p:nvPr>
        </p:nvSpPr>
        <p:spPr>
          <a:xfrm>
            <a:off x="2895600" y="764373"/>
            <a:ext cx="8610600" cy="1293028"/>
          </a:xfrm>
        </p:spPr>
        <p:txBody>
          <a:bodyPr>
            <a:normAutofit/>
          </a:bodyPr>
          <a:lstStyle/>
          <a:p>
            <a:r>
              <a:rPr lang="en-US" sz="3700"/>
              <a:t>Transformarea setului de date-echilibrarea setului de date</a:t>
            </a:r>
          </a:p>
        </p:txBody>
      </p:sp>
      <p:sp>
        <p:nvSpPr>
          <p:cNvPr id="3" name="Content Placeholder 2">
            <a:extLst>
              <a:ext uri="{FF2B5EF4-FFF2-40B4-BE49-F238E27FC236}">
                <a16:creationId xmlns:a16="http://schemas.microsoft.com/office/drawing/2014/main" xmlns="" id="{5C6AC0C5-D932-4540-8C59-4F6CE2C1DF35}"/>
              </a:ext>
            </a:extLst>
          </p:cNvPr>
          <p:cNvSpPr>
            <a:spLocks noGrp="1"/>
          </p:cNvSpPr>
          <p:nvPr>
            <p:ph idx="1"/>
          </p:nvPr>
        </p:nvSpPr>
        <p:spPr>
          <a:xfrm>
            <a:off x="677333" y="2194560"/>
            <a:ext cx="5816600" cy="4024125"/>
          </a:xfrm>
        </p:spPr>
        <p:txBody>
          <a:bodyPr vert="horz" lIns="91440" tIns="45720" rIns="91440" bIns="45720" rtlCol="0" anchor="t">
            <a:normAutofit fontScale="92500" lnSpcReduction="10000"/>
          </a:bodyPr>
          <a:lstStyle/>
          <a:p>
            <a:r>
              <a:rPr lang="en-US" sz="1900"/>
              <a:t>A doua metodă de subeșantionare utilizată este Tomek Links.</a:t>
            </a:r>
          </a:p>
          <a:p>
            <a:r>
              <a:rPr lang="en-US" sz="1900"/>
              <a:t>Pentru cazul în care variabila țintă are două clase, o legătură Tomek se definește astfel:</a:t>
            </a:r>
          </a:p>
          <a:p>
            <a:r>
              <a:rPr lang="en-US" sz="1900"/>
              <a:t>Fie xi și xj două instanțe din clase diferite și d(xi, xj) distanța dintre cele două clase. Perechea (xi, xj) se numește legătură Tomek dacă nu există niciun xl astfel încât d(xi, xl)&lt;d(xi, xj) sau d(xj, xl)&lt;d(xi, xj).</a:t>
            </a:r>
          </a:p>
          <a:p>
            <a:r>
              <a:rPr lang="en-US" sz="1900"/>
              <a:t>Dacă două instanțe formează o legătură Tomek atunci fie una dintre ele este zgomot, fie ambele sunt valori extreme.</a:t>
            </a:r>
          </a:p>
          <a:p>
            <a:r>
              <a:rPr lang="en-US" sz="1900"/>
              <a:t>După aplicarea metodei de subeșantionare Tomek Links clasa majoritară conține 54% din instanțe, iar clasa minoritară 46%. </a:t>
            </a:r>
            <a:endParaRPr lang="en-US" sz="1900" dirty="0"/>
          </a:p>
          <a:p>
            <a:endParaRPr lang="en-US" sz="1900"/>
          </a:p>
          <a:p>
            <a:pPr marL="457200" indent="-457200">
              <a:buAutoNum type="arabicPeriod"/>
            </a:pPr>
            <a:endParaRPr lang="en-US" sz="1900"/>
          </a:p>
        </p:txBody>
      </p:sp>
      <p:pic>
        <p:nvPicPr>
          <p:cNvPr id="4" name="Picture 4" descr="A screenshot of a cell phone&#10;&#10;Description automatically generated">
            <a:extLst>
              <a:ext uri="{FF2B5EF4-FFF2-40B4-BE49-F238E27FC236}">
                <a16:creationId xmlns:a16="http://schemas.microsoft.com/office/drawing/2014/main" xmlns="" id="{6B819426-A8E5-4080-9DEC-B8B5B4564E9D}"/>
              </a:ext>
            </a:extLst>
          </p:cNvPr>
          <p:cNvPicPr>
            <a:picLocks noChangeAspect="1"/>
          </p:cNvPicPr>
          <p:nvPr/>
        </p:nvPicPr>
        <p:blipFill>
          <a:blip r:embed="rId2"/>
          <a:stretch>
            <a:fillRect/>
          </a:stretch>
        </p:blipFill>
        <p:spPr>
          <a:xfrm>
            <a:off x="6985000" y="3120358"/>
            <a:ext cx="4521200" cy="1944116"/>
          </a:xfrm>
          <a:prstGeom prst="rect">
            <a:avLst/>
          </a:prstGeom>
        </p:spPr>
      </p:pic>
    </p:spTree>
    <p:extLst>
      <p:ext uri="{BB962C8B-B14F-4D97-AF65-F5344CB8AC3E}">
        <p14:creationId xmlns:p14="http://schemas.microsoft.com/office/powerpoint/2010/main" xmlns="" val="997998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6C221E-2BF0-43B6-B6B3-A5959FEACF68}"/>
              </a:ext>
            </a:extLst>
          </p:cNvPr>
          <p:cNvSpPr>
            <a:spLocks noGrp="1"/>
          </p:cNvSpPr>
          <p:nvPr>
            <p:ph type="title"/>
          </p:nvPr>
        </p:nvSpPr>
        <p:spPr>
          <a:xfrm>
            <a:off x="2895600" y="764373"/>
            <a:ext cx="8610600" cy="1293028"/>
          </a:xfrm>
        </p:spPr>
        <p:txBody>
          <a:bodyPr>
            <a:normAutofit/>
          </a:bodyPr>
          <a:lstStyle/>
          <a:p>
            <a:r>
              <a:rPr lang="en-US"/>
              <a:t>REZULTATELE ANALIZEI REGRESIEI LOGISTICE</a:t>
            </a:r>
          </a:p>
        </p:txBody>
      </p:sp>
      <p:sp>
        <p:nvSpPr>
          <p:cNvPr id="3" name="Content Placeholder 2">
            <a:extLst>
              <a:ext uri="{FF2B5EF4-FFF2-40B4-BE49-F238E27FC236}">
                <a16:creationId xmlns:a16="http://schemas.microsoft.com/office/drawing/2014/main" xmlns="" id="{3644F77D-F751-4117-AD55-BBF07D30D30E}"/>
              </a:ext>
            </a:extLst>
          </p:cNvPr>
          <p:cNvSpPr>
            <a:spLocks noGrp="1"/>
          </p:cNvSpPr>
          <p:nvPr>
            <p:ph idx="1"/>
          </p:nvPr>
        </p:nvSpPr>
        <p:spPr>
          <a:xfrm>
            <a:off x="677333" y="2194560"/>
            <a:ext cx="5816600" cy="4024125"/>
          </a:xfrm>
        </p:spPr>
        <p:txBody>
          <a:bodyPr vert="horz" lIns="91440" tIns="45720" rIns="91440" bIns="45720" rtlCol="0">
            <a:normAutofit/>
          </a:bodyPr>
          <a:lstStyle/>
          <a:p>
            <a:r>
              <a:rPr lang="en-US"/>
              <a:t>Variabila dependentă a modelului de regresie logistică: Exited</a:t>
            </a:r>
          </a:p>
          <a:p>
            <a:r>
              <a:rPr lang="en-US"/>
              <a:t>Variabilele independente utilizate: CreditScore, Gender, Age,Geography, Tenure, Balance, EstimatedSalary, HasCrCard, NumOfProducts, IsActiveMemeber.</a:t>
            </a:r>
          </a:p>
          <a:p>
            <a:r>
              <a:rPr lang="en-US"/>
              <a:t>Dacă notăm cu p=P(Exited=1) atunci ecuația modelului rezultat este:</a:t>
            </a:r>
          </a:p>
          <a:p>
            <a:endParaRPr lang="en-US" dirty="0"/>
          </a:p>
        </p:txBody>
      </p:sp>
      <p:pic>
        <p:nvPicPr>
          <p:cNvPr id="4" name="Picture 4" descr="A screen shot of a social media post&#10;&#10;Description automatically generated">
            <a:extLst>
              <a:ext uri="{FF2B5EF4-FFF2-40B4-BE49-F238E27FC236}">
                <a16:creationId xmlns:a16="http://schemas.microsoft.com/office/drawing/2014/main" xmlns="" id="{CD98CD3F-2157-46C1-9048-422F2B4089B1}"/>
              </a:ext>
            </a:extLst>
          </p:cNvPr>
          <p:cNvPicPr>
            <a:picLocks noChangeAspect="1"/>
          </p:cNvPicPr>
          <p:nvPr/>
        </p:nvPicPr>
        <p:blipFill>
          <a:blip r:embed="rId2"/>
          <a:stretch>
            <a:fillRect/>
          </a:stretch>
        </p:blipFill>
        <p:spPr>
          <a:xfrm>
            <a:off x="6985000" y="3485091"/>
            <a:ext cx="4521200" cy="1214650"/>
          </a:xfrm>
          <a:prstGeom prst="rect">
            <a:avLst/>
          </a:prstGeom>
        </p:spPr>
      </p:pic>
    </p:spTree>
    <p:extLst>
      <p:ext uri="{BB962C8B-B14F-4D97-AF65-F5344CB8AC3E}">
        <p14:creationId xmlns:p14="http://schemas.microsoft.com/office/powerpoint/2010/main" xmlns="" val="24735472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98820D-D965-4DD9-BAD4-A9C0B46039E2}"/>
              </a:ext>
            </a:extLst>
          </p:cNvPr>
          <p:cNvSpPr>
            <a:spLocks noGrp="1"/>
          </p:cNvSpPr>
          <p:nvPr>
            <p:ph type="title"/>
          </p:nvPr>
        </p:nvSpPr>
        <p:spPr>
          <a:xfrm>
            <a:off x="2895600" y="764373"/>
            <a:ext cx="8610600" cy="1293028"/>
          </a:xfrm>
        </p:spPr>
        <p:txBody>
          <a:bodyPr>
            <a:normAutofit/>
          </a:bodyPr>
          <a:lstStyle/>
          <a:p>
            <a:r>
              <a:rPr lang="en-US"/>
              <a:t>Interpretarea coeficientilor</a:t>
            </a:r>
          </a:p>
        </p:txBody>
      </p:sp>
      <p:sp>
        <p:nvSpPr>
          <p:cNvPr id="6" name="Content Placeholder 7">
            <a:extLst>
              <a:ext uri="{FF2B5EF4-FFF2-40B4-BE49-F238E27FC236}">
                <a16:creationId xmlns:a16="http://schemas.microsoft.com/office/drawing/2014/main" xmlns="" id="{B864E65C-493D-4722-BECA-AB020BF4C391}"/>
              </a:ext>
            </a:extLst>
          </p:cNvPr>
          <p:cNvSpPr>
            <a:spLocks noGrp="1"/>
          </p:cNvSpPr>
          <p:nvPr>
            <p:ph idx="1"/>
          </p:nvPr>
        </p:nvSpPr>
        <p:spPr>
          <a:xfrm>
            <a:off x="677333" y="2194560"/>
            <a:ext cx="5816600" cy="4024125"/>
          </a:xfrm>
        </p:spPr>
        <p:txBody>
          <a:bodyPr vert="horz" lIns="91440" tIns="45720" rIns="91440" bIns="45720" rtlCol="0" anchor="t">
            <a:normAutofit fontScale="92500" lnSpcReduction="10000"/>
          </a:bodyPr>
          <a:lstStyle/>
          <a:p>
            <a:r>
              <a:rPr lang="en-US"/>
              <a:t>Observăm că pentru variabilele Tenure, Balance, HasCrdCard și EstimatedSalary coeficienții calculați nu sunt semnificativi statistic, aceste atribute nu influențează în mod semnificativ variabila țintă.</a:t>
            </a:r>
          </a:p>
          <a:p>
            <a:r>
              <a:rPr lang="en-US"/>
              <a:t>Coeficientul asociat variabilei Age este 0.812 . Semnul coeficientului este + deci atunci când vârsta clienților crește, crește si probabilitatea de a migra.</a:t>
            </a:r>
          </a:p>
          <a:p>
            <a:r>
              <a:rPr lang="en-US"/>
              <a:t>Valoarea 0.812 poate fi interpretată astfel: considerând celelalte variabile independente constante, dacă variabila independentă Age crește cu o unitate, atunci logaritmul șanselor (ln(p/p-1))va crește cu 0.812.</a:t>
            </a:r>
            <a:endParaRPr lang="en-US" dirty="0"/>
          </a:p>
        </p:txBody>
      </p:sp>
      <p:pic>
        <p:nvPicPr>
          <p:cNvPr id="4" name="Picture 4" descr="A screenshot of a cell phone&#10;&#10;Description automatically generated">
            <a:extLst>
              <a:ext uri="{FF2B5EF4-FFF2-40B4-BE49-F238E27FC236}">
                <a16:creationId xmlns:a16="http://schemas.microsoft.com/office/drawing/2014/main" xmlns="" id="{0EAA1DB5-81A5-4513-9AED-10BB8C804A6C}"/>
              </a:ext>
            </a:extLst>
          </p:cNvPr>
          <p:cNvPicPr>
            <a:picLocks noChangeAspect="1"/>
          </p:cNvPicPr>
          <p:nvPr/>
        </p:nvPicPr>
        <p:blipFill rotWithShape="1">
          <a:blip r:embed="rId2"/>
          <a:srcRect r="3985"/>
          <a:stretch/>
        </p:blipFill>
        <p:spPr>
          <a:xfrm>
            <a:off x="6985000" y="2501159"/>
            <a:ext cx="4521200" cy="3410926"/>
          </a:xfrm>
          <a:prstGeom prst="rect">
            <a:avLst/>
          </a:prstGeom>
        </p:spPr>
      </p:pic>
    </p:spTree>
    <p:extLst>
      <p:ext uri="{BB962C8B-B14F-4D97-AF65-F5344CB8AC3E}">
        <p14:creationId xmlns:p14="http://schemas.microsoft.com/office/powerpoint/2010/main" xmlns="" val="5913611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BD8E06-715E-48DB-BDE4-C16D5A150DA5}"/>
              </a:ext>
            </a:extLst>
          </p:cNvPr>
          <p:cNvSpPr>
            <a:spLocks noGrp="1"/>
          </p:cNvSpPr>
          <p:nvPr>
            <p:ph type="title"/>
          </p:nvPr>
        </p:nvSpPr>
        <p:spPr>
          <a:xfrm>
            <a:off x="2895600" y="764373"/>
            <a:ext cx="8610600" cy="1293028"/>
          </a:xfrm>
        </p:spPr>
        <p:txBody>
          <a:bodyPr>
            <a:normAutofit/>
          </a:bodyPr>
          <a:lstStyle/>
          <a:p>
            <a:r>
              <a:rPr lang="en-US"/>
              <a:t>EFECTELE MARGINALE </a:t>
            </a:r>
          </a:p>
        </p:txBody>
      </p:sp>
      <p:sp>
        <p:nvSpPr>
          <p:cNvPr id="3" name="Content Placeholder 2">
            <a:extLst>
              <a:ext uri="{FF2B5EF4-FFF2-40B4-BE49-F238E27FC236}">
                <a16:creationId xmlns:a16="http://schemas.microsoft.com/office/drawing/2014/main" xmlns="" id="{6D5E8263-D97A-490F-84A1-AADF3CFC08D2}"/>
              </a:ext>
            </a:extLst>
          </p:cNvPr>
          <p:cNvSpPr>
            <a:spLocks noGrp="1"/>
          </p:cNvSpPr>
          <p:nvPr>
            <p:ph idx="1"/>
          </p:nvPr>
        </p:nvSpPr>
        <p:spPr>
          <a:xfrm>
            <a:off x="677333" y="2194560"/>
            <a:ext cx="5816600" cy="4024125"/>
          </a:xfrm>
        </p:spPr>
        <p:txBody>
          <a:bodyPr vert="horz" lIns="91440" tIns="45720" rIns="91440" bIns="45720" rtlCol="0" anchor="t">
            <a:normAutofit fontScale="77500" lnSpcReduction="20000"/>
          </a:bodyPr>
          <a:lstStyle/>
          <a:p>
            <a:r>
              <a:rPr lang="en-US"/>
              <a:t>Efectele marginale descriu modul în care variază variabila țintă atunci când o variabilă independentă se modifică și toate celelalte rămân constante.</a:t>
            </a:r>
          </a:p>
          <a:p>
            <a:r>
              <a:rPr lang="en-US"/>
              <a:t>AME este suma tuturor efectelor marginale, interpretarea este asemănătoare cu interpretarea coeficienților unui model de regresie liniar.</a:t>
            </a:r>
          </a:p>
          <a:p>
            <a:r>
              <a:rPr lang="en-US"/>
              <a:t>Pentru variabila Age, suma tuturor efectelor marginale este 0.032, adică atunci când toate celelalte variabile independente sunt constante, dacă variabila Age crește cu o unitate, probabilitatea migrării va crește cu 0.032 procente(3.2%).</a:t>
            </a:r>
            <a:endParaRPr lang="en-US" dirty="0"/>
          </a:p>
          <a:p>
            <a:r>
              <a:rPr lang="en-US"/>
              <a:t>Pentru variabila categorială Gender=Male, suma efectelor marginale este –0.097. Considerând toate celelalte variabile independente constante, dacă variabila Gender ia valoarea 1(Male) atunci probabilitatea de a migra scade cu 9.7% față de cazul în care Gender=0(Female).</a:t>
            </a:r>
            <a:endParaRPr lang="en-US" dirty="0"/>
          </a:p>
          <a:p>
            <a:endParaRPr lang="en-US" dirty="0"/>
          </a:p>
        </p:txBody>
      </p:sp>
      <p:pic>
        <p:nvPicPr>
          <p:cNvPr id="4" name="Picture 4" descr="A close up of a device&#10;&#10;Description automatically generated">
            <a:extLst>
              <a:ext uri="{FF2B5EF4-FFF2-40B4-BE49-F238E27FC236}">
                <a16:creationId xmlns:a16="http://schemas.microsoft.com/office/drawing/2014/main" xmlns="" id="{5143F430-1CBE-451B-BD47-E54FB6E13B6E}"/>
              </a:ext>
            </a:extLst>
          </p:cNvPr>
          <p:cNvPicPr>
            <a:picLocks noChangeAspect="1"/>
          </p:cNvPicPr>
          <p:nvPr/>
        </p:nvPicPr>
        <p:blipFill>
          <a:blip r:embed="rId2"/>
          <a:stretch>
            <a:fillRect/>
          </a:stretch>
        </p:blipFill>
        <p:spPr>
          <a:xfrm>
            <a:off x="6985000" y="2590511"/>
            <a:ext cx="4521200" cy="3003810"/>
          </a:xfrm>
          <a:prstGeom prst="rect">
            <a:avLst/>
          </a:prstGeom>
        </p:spPr>
      </p:pic>
    </p:spTree>
    <p:extLst>
      <p:ext uri="{BB962C8B-B14F-4D97-AF65-F5344CB8AC3E}">
        <p14:creationId xmlns:p14="http://schemas.microsoft.com/office/powerpoint/2010/main" xmlns="" val="687318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BB0A5B-D85F-453D-A171-710C285A8C0D}"/>
              </a:ext>
            </a:extLst>
          </p:cNvPr>
          <p:cNvSpPr>
            <a:spLocks noGrp="1"/>
          </p:cNvSpPr>
          <p:nvPr>
            <p:ph type="title"/>
          </p:nvPr>
        </p:nvSpPr>
        <p:spPr>
          <a:xfrm>
            <a:off x="2895600" y="764373"/>
            <a:ext cx="8610600" cy="1293028"/>
          </a:xfrm>
        </p:spPr>
        <p:txBody>
          <a:bodyPr>
            <a:normAutofit/>
          </a:bodyPr>
          <a:lstStyle/>
          <a:p>
            <a:r>
              <a:rPr lang="en-US"/>
              <a:t>Importanța atributelor</a:t>
            </a:r>
          </a:p>
        </p:txBody>
      </p:sp>
      <p:sp>
        <p:nvSpPr>
          <p:cNvPr id="8" name="Content Placeholder 7">
            <a:extLst>
              <a:ext uri="{FF2B5EF4-FFF2-40B4-BE49-F238E27FC236}">
                <a16:creationId xmlns:a16="http://schemas.microsoft.com/office/drawing/2014/main" xmlns="" id="{AB82BC85-B86F-49A1-9919-47CF9D6A0EC7}"/>
              </a:ext>
            </a:extLst>
          </p:cNvPr>
          <p:cNvSpPr>
            <a:spLocks noGrp="1"/>
          </p:cNvSpPr>
          <p:nvPr>
            <p:ph idx="1"/>
          </p:nvPr>
        </p:nvSpPr>
        <p:spPr>
          <a:xfrm>
            <a:off x="677333" y="2194560"/>
            <a:ext cx="5816600" cy="4024125"/>
          </a:xfrm>
        </p:spPr>
        <p:txBody>
          <a:bodyPr vert="horz" lIns="91440" tIns="45720" rIns="91440" bIns="45720" rtlCol="0" anchor="t">
            <a:normAutofit/>
          </a:bodyPr>
          <a:lstStyle/>
          <a:p>
            <a:r>
              <a:rPr lang="en-US"/>
              <a:t>Principalul atribut care influențează decizia de a migra a clienților este numărul de produse deținute. 15,3% din variația variabilei dependente Exited  este explicată de variația variabilei independente NumOfProducts</a:t>
            </a:r>
          </a:p>
          <a:p>
            <a:r>
              <a:rPr lang="en-US"/>
              <a:t>Următoarele atribute în ordinea importanței sunt: Age(12.4%), IsActiveMember(3.8%), Geography(3.2%) și Gender(1.7%)</a:t>
            </a:r>
            <a:endParaRPr lang="en-US" dirty="0"/>
          </a:p>
        </p:txBody>
      </p:sp>
      <p:pic>
        <p:nvPicPr>
          <p:cNvPr id="4" name="Picture 4" descr="A screenshot of a cell phone&#10;&#10;Description automatically generated">
            <a:extLst>
              <a:ext uri="{FF2B5EF4-FFF2-40B4-BE49-F238E27FC236}">
                <a16:creationId xmlns:a16="http://schemas.microsoft.com/office/drawing/2014/main" xmlns="" id="{853897DD-35DB-4D9B-8926-A94863EE00AE}"/>
              </a:ext>
            </a:extLst>
          </p:cNvPr>
          <p:cNvPicPr>
            <a:picLocks noChangeAspect="1"/>
          </p:cNvPicPr>
          <p:nvPr/>
        </p:nvPicPr>
        <p:blipFill>
          <a:blip r:embed="rId2"/>
          <a:stretch>
            <a:fillRect/>
          </a:stretch>
        </p:blipFill>
        <p:spPr>
          <a:xfrm>
            <a:off x="7506806" y="2272748"/>
            <a:ext cx="3477588" cy="3639337"/>
          </a:xfrm>
          <a:prstGeom prst="rect">
            <a:avLst/>
          </a:prstGeom>
        </p:spPr>
      </p:pic>
    </p:spTree>
    <p:extLst>
      <p:ext uri="{BB962C8B-B14F-4D97-AF65-F5344CB8AC3E}">
        <p14:creationId xmlns:p14="http://schemas.microsoft.com/office/powerpoint/2010/main" xmlns="" val="15155619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03FFF8D3-2EF3-4286-935A-D01BE3C8533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3" name="Picture 12">
            <a:extLst>
              <a:ext uri="{FF2B5EF4-FFF2-40B4-BE49-F238E27FC236}">
                <a16:creationId xmlns:a16="http://schemas.microsoft.com/office/drawing/2014/main" xmlns="" id="{CD8CCB43-545E-4064-8BB8-5C492D0F5F57}"/>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xmlns=""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xmlns="" id="{D00FA761-572B-4642-A5BF-7FDD4F39895B}"/>
              </a:ext>
            </a:extLst>
          </p:cNvPr>
          <p:cNvSpPr>
            <a:spLocks noGrp="1"/>
          </p:cNvSpPr>
          <p:nvPr>
            <p:ph type="title"/>
          </p:nvPr>
        </p:nvSpPr>
        <p:spPr>
          <a:xfrm>
            <a:off x="685800" y="764373"/>
            <a:ext cx="3306744" cy="1293028"/>
          </a:xfrm>
        </p:spPr>
        <p:txBody>
          <a:bodyPr>
            <a:normAutofit/>
          </a:bodyPr>
          <a:lstStyle/>
          <a:p>
            <a:r>
              <a:rPr lang="en-US" sz="3200">
                <a:solidFill>
                  <a:schemeClr val="bg1"/>
                </a:solidFill>
              </a:rPr>
              <a:t>Importanța atributelor</a:t>
            </a:r>
          </a:p>
        </p:txBody>
      </p:sp>
      <p:sp>
        <p:nvSpPr>
          <p:cNvPr id="8" name="Content Placeholder 7">
            <a:extLst>
              <a:ext uri="{FF2B5EF4-FFF2-40B4-BE49-F238E27FC236}">
                <a16:creationId xmlns:a16="http://schemas.microsoft.com/office/drawing/2014/main" xmlns="" id="{EE0E0221-EEFD-4F42-95F7-A59A62EBE4DA}"/>
              </a:ext>
            </a:extLst>
          </p:cNvPr>
          <p:cNvSpPr>
            <a:spLocks noGrp="1"/>
          </p:cNvSpPr>
          <p:nvPr>
            <p:ph idx="1"/>
          </p:nvPr>
        </p:nvSpPr>
        <p:spPr>
          <a:xfrm>
            <a:off x="685801" y="2194560"/>
            <a:ext cx="3306742" cy="4024125"/>
          </a:xfrm>
        </p:spPr>
        <p:txBody>
          <a:bodyPr vert="horz" lIns="91440" tIns="45720" rIns="91440" bIns="45720" rtlCol="0" anchor="t">
            <a:normAutofit/>
          </a:bodyPr>
          <a:lstStyle/>
          <a:p>
            <a:r>
              <a:rPr lang="en-US" sz="1600" dirty="0" err="1">
                <a:solidFill>
                  <a:schemeClr val="bg1"/>
                </a:solidFill>
              </a:rPr>
              <a:t>NumOfProducts</a:t>
            </a:r>
            <a:r>
              <a:rPr lang="en-US" sz="1600" dirty="0">
                <a:solidFill>
                  <a:schemeClr val="bg1"/>
                </a:solidFill>
              </a:rPr>
              <a:t>(15.3%)</a:t>
            </a:r>
          </a:p>
          <a:p>
            <a:r>
              <a:rPr lang="en-US" sz="1600" dirty="0">
                <a:solidFill>
                  <a:schemeClr val="bg1"/>
                </a:solidFill>
              </a:rPr>
              <a:t>Age(12.4%)</a:t>
            </a:r>
          </a:p>
          <a:p>
            <a:r>
              <a:rPr lang="en-US" sz="1600" dirty="0" err="1">
                <a:solidFill>
                  <a:schemeClr val="bg1"/>
                </a:solidFill>
              </a:rPr>
              <a:t>IsActiveMember</a:t>
            </a:r>
            <a:r>
              <a:rPr lang="en-US" sz="1600" dirty="0">
                <a:solidFill>
                  <a:schemeClr val="bg1"/>
                </a:solidFill>
              </a:rPr>
              <a:t>(3.8%)</a:t>
            </a:r>
          </a:p>
          <a:p>
            <a:r>
              <a:rPr lang="en-US" sz="1600" dirty="0">
                <a:solidFill>
                  <a:schemeClr val="bg1"/>
                </a:solidFill>
              </a:rPr>
              <a:t>Geography(3.2%)</a:t>
            </a:r>
          </a:p>
          <a:p>
            <a:r>
              <a:rPr lang="en-US" sz="1600" dirty="0">
                <a:solidFill>
                  <a:schemeClr val="bg1"/>
                </a:solidFill>
              </a:rPr>
              <a:t>Gender(1.7%)</a:t>
            </a:r>
          </a:p>
          <a:p>
            <a:r>
              <a:rPr lang="en-US" sz="1600" dirty="0">
                <a:solidFill>
                  <a:schemeClr val="bg1"/>
                </a:solidFill>
              </a:rPr>
              <a:t>Balance(0.9%)</a:t>
            </a:r>
          </a:p>
          <a:p>
            <a:r>
              <a:rPr lang="en-US" sz="1600" dirty="0" err="1">
                <a:solidFill>
                  <a:schemeClr val="bg1"/>
                </a:solidFill>
              </a:rPr>
              <a:t>CreditScore</a:t>
            </a:r>
            <a:r>
              <a:rPr lang="en-US" sz="1600" dirty="0">
                <a:solidFill>
                  <a:schemeClr val="bg1"/>
                </a:solidFill>
              </a:rPr>
              <a:t>(0.2%)</a:t>
            </a:r>
          </a:p>
          <a:p>
            <a:endParaRPr lang="en-US" sz="1600" dirty="0">
              <a:solidFill>
                <a:schemeClr val="bg1"/>
              </a:solidFill>
            </a:endParaRPr>
          </a:p>
          <a:p>
            <a:endParaRPr lang="en-US" sz="1600" dirty="0">
              <a:solidFill>
                <a:schemeClr val="bg1"/>
              </a:solidFill>
            </a:endParaRPr>
          </a:p>
          <a:p>
            <a:endParaRPr lang="en-US" sz="1600" dirty="0">
              <a:solidFill>
                <a:schemeClr val="bg1"/>
              </a:solidFill>
            </a:endParaRPr>
          </a:p>
          <a:p>
            <a:endParaRPr lang="en-US" sz="1600" dirty="0">
              <a:solidFill>
                <a:schemeClr val="bg1"/>
              </a:solidFill>
            </a:endParaRPr>
          </a:p>
        </p:txBody>
      </p:sp>
      <p:sp useBgFill="1">
        <p:nvSpPr>
          <p:cNvPr id="15" name="Rounded Rectangle 14">
            <a:extLst>
              <a:ext uri="{FF2B5EF4-FFF2-40B4-BE49-F238E27FC236}">
                <a16:creationId xmlns:a16="http://schemas.microsoft.com/office/drawing/2014/main" xmlns="" id="{E6C57836-126B-4938-8C7A-3C3BCB59D38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636008" y="1066164"/>
            <a:ext cx="6765949" cy="5148371"/>
          </a:xfrm>
          <a:prstGeom prst="roundRect">
            <a:avLst>
              <a:gd name="adj" fmla="val 2403"/>
            </a:avLst>
          </a:prstGeom>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screenshot of a cell phone&#10;&#10;Description automatically generated">
            <a:extLst>
              <a:ext uri="{FF2B5EF4-FFF2-40B4-BE49-F238E27FC236}">
                <a16:creationId xmlns:a16="http://schemas.microsoft.com/office/drawing/2014/main" xmlns="" id="{660613AB-297E-4EC6-AF4C-A8EF4D392147}"/>
              </a:ext>
            </a:extLst>
          </p:cNvPr>
          <p:cNvPicPr>
            <a:picLocks noChangeAspect="1"/>
          </p:cNvPicPr>
          <p:nvPr/>
        </p:nvPicPr>
        <p:blipFill>
          <a:blip r:embed="rId3"/>
          <a:stretch>
            <a:fillRect/>
          </a:stretch>
        </p:blipFill>
        <p:spPr>
          <a:xfrm>
            <a:off x="4805156" y="1336566"/>
            <a:ext cx="6255124" cy="4607567"/>
          </a:xfrm>
          <a:prstGeom prst="rect">
            <a:avLst/>
          </a:prstGeom>
        </p:spPr>
      </p:pic>
    </p:spTree>
    <p:extLst>
      <p:ext uri="{BB962C8B-B14F-4D97-AF65-F5344CB8AC3E}">
        <p14:creationId xmlns:p14="http://schemas.microsoft.com/office/powerpoint/2010/main" xmlns="" val="1518022073"/>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ounded Rectangle 14">
            <a:extLst>
              <a:ext uri="{FF2B5EF4-FFF2-40B4-BE49-F238E27FC236}">
                <a16:creationId xmlns:a16="http://schemas.microsoft.com/office/drawing/2014/main" xmlns="" id="{637BD688-14A6-4B96-B8A2-3CD81C054FC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6" name="Rectangle 9">
            <a:extLst>
              <a:ext uri="{FF2B5EF4-FFF2-40B4-BE49-F238E27FC236}">
                <a16:creationId xmlns:a16="http://schemas.microsoft.com/office/drawing/2014/main" xmlns="" id="{B7B2544F-CA5E-40F6-9525-716A90C83FC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xmlns="" id="{D2B93162-635C-46F5-97EC-E98C1659F1F0}"/>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extLst>
              <a:ext uri="{28A0092B-C50C-407E-A947-70E740481C1C}">
                <a14:useLocalDpi xmlns:a14="http://schemas.microsoft.com/office/drawing/2010/main" xmlns=""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xmlns="" id="{FF1EEE88-7B15-4FBC-B549-933D6EDA30E0}"/>
              </a:ext>
            </a:extLst>
          </p:cNvPr>
          <p:cNvSpPr>
            <a:spLocks noGrp="1"/>
          </p:cNvSpPr>
          <p:nvPr>
            <p:ph type="title"/>
          </p:nvPr>
        </p:nvSpPr>
        <p:spPr>
          <a:xfrm>
            <a:off x="665922" y="987287"/>
            <a:ext cx="3548269" cy="4697896"/>
          </a:xfrm>
        </p:spPr>
        <p:txBody>
          <a:bodyPr>
            <a:normAutofit/>
          </a:bodyPr>
          <a:lstStyle/>
          <a:p>
            <a:r>
              <a:rPr lang="en-US" sz="3600"/>
              <a:t>Cuprins</a:t>
            </a:r>
          </a:p>
        </p:txBody>
      </p:sp>
      <p:sp>
        <p:nvSpPr>
          <p:cNvPr id="3" name="Content Placeholder 2">
            <a:extLst>
              <a:ext uri="{FF2B5EF4-FFF2-40B4-BE49-F238E27FC236}">
                <a16:creationId xmlns:a16="http://schemas.microsoft.com/office/drawing/2014/main" xmlns="" id="{1AAD9EC8-2549-40E0-ADD0-6B759C4CBBE0}"/>
              </a:ext>
            </a:extLst>
          </p:cNvPr>
          <p:cNvSpPr>
            <a:spLocks noGrp="1"/>
          </p:cNvSpPr>
          <p:nvPr>
            <p:ph idx="1"/>
          </p:nvPr>
        </p:nvSpPr>
        <p:spPr>
          <a:xfrm>
            <a:off x="5057825" y="987287"/>
            <a:ext cx="5755949" cy="4697895"/>
          </a:xfrm>
        </p:spPr>
        <p:txBody>
          <a:bodyPr vert="horz" lIns="91440" tIns="45720" rIns="91440" bIns="45720" rtlCol="0" anchor="ctr">
            <a:normAutofit/>
          </a:bodyPr>
          <a:lstStyle/>
          <a:p>
            <a:r>
              <a:rPr lang="en-US" sz="1800" dirty="0" err="1"/>
              <a:t>Ipotezele</a:t>
            </a:r>
            <a:r>
              <a:rPr lang="en-US" sz="1800" dirty="0"/>
              <a:t> de </a:t>
            </a:r>
            <a:r>
              <a:rPr lang="en-US" sz="1800" dirty="0" err="1"/>
              <a:t>lucru</a:t>
            </a:r>
            <a:r>
              <a:rPr lang="en-US" sz="1800" dirty="0"/>
              <a:t> </a:t>
            </a:r>
            <a:r>
              <a:rPr lang="en-US" sz="1800" dirty="0" err="1"/>
              <a:t>inițiale</a:t>
            </a:r>
          </a:p>
          <a:p>
            <a:r>
              <a:rPr lang="en-US" sz="1800" dirty="0" err="1"/>
              <a:t>Prezentarea</a:t>
            </a:r>
            <a:r>
              <a:rPr lang="en-US" sz="1800" dirty="0"/>
              <a:t> </a:t>
            </a:r>
            <a:r>
              <a:rPr lang="en-US" sz="1800" dirty="0" err="1"/>
              <a:t>setului</a:t>
            </a:r>
            <a:r>
              <a:rPr lang="en-US" sz="1800" dirty="0"/>
              <a:t> de date</a:t>
            </a:r>
          </a:p>
          <a:p>
            <a:r>
              <a:rPr lang="en-US" sz="1800" dirty="0"/>
              <a:t>Analiza </a:t>
            </a:r>
            <a:r>
              <a:rPr lang="en-US" sz="1800" dirty="0" err="1"/>
              <a:t>descriptivă</a:t>
            </a:r>
            <a:r>
              <a:rPr lang="en-US" sz="1800" dirty="0"/>
              <a:t> </a:t>
            </a:r>
            <a:r>
              <a:rPr lang="en-US" sz="1800" dirty="0" err="1"/>
              <a:t>univariată</a:t>
            </a:r>
            <a:r>
              <a:rPr lang="en-US" sz="1800" dirty="0"/>
              <a:t> a </a:t>
            </a:r>
            <a:r>
              <a:rPr lang="en-US" sz="1800" dirty="0" err="1"/>
              <a:t>datelor</a:t>
            </a:r>
            <a:endParaRPr lang="en-US" sz="1800" dirty="0"/>
          </a:p>
          <a:p>
            <a:r>
              <a:rPr lang="en-US" sz="1800" dirty="0"/>
              <a:t>Analiza </a:t>
            </a:r>
            <a:r>
              <a:rPr lang="en-US" sz="1800" dirty="0" err="1"/>
              <a:t>descriptivă</a:t>
            </a:r>
            <a:r>
              <a:rPr lang="en-US" sz="1800" dirty="0"/>
              <a:t> </a:t>
            </a:r>
            <a:r>
              <a:rPr lang="en-US" sz="1800" dirty="0" err="1"/>
              <a:t>multivariată</a:t>
            </a:r>
            <a:r>
              <a:rPr lang="en-US" sz="1800" dirty="0"/>
              <a:t> a </a:t>
            </a:r>
            <a:r>
              <a:rPr lang="en-US" sz="1800" dirty="0" err="1"/>
              <a:t>datelor</a:t>
            </a:r>
            <a:endParaRPr lang="en-US" sz="1800" dirty="0"/>
          </a:p>
          <a:p>
            <a:r>
              <a:rPr lang="en-US" sz="1800" dirty="0" err="1"/>
              <a:t>Preprocesarea</a:t>
            </a:r>
            <a:r>
              <a:rPr lang="en-US" sz="1800" dirty="0"/>
              <a:t> </a:t>
            </a:r>
            <a:r>
              <a:rPr lang="en-US" sz="1800" dirty="0" err="1"/>
              <a:t>și</a:t>
            </a:r>
            <a:r>
              <a:rPr lang="en-US" sz="1800" dirty="0"/>
              <a:t> </a:t>
            </a:r>
            <a:r>
              <a:rPr lang="en-US" sz="1800" dirty="0" err="1"/>
              <a:t>curățarea</a:t>
            </a:r>
            <a:r>
              <a:rPr lang="en-US" sz="1800" dirty="0"/>
              <a:t> </a:t>
            </a:r>
            <a:r>
              <a:rPr lang="en-US" sz="1800" dirty="0" err="1"/>
              <a:t>datelor</a:t>
            </a:r>
          </a:p>
          <a:p>
            <a:r>
              <a:rPr lang="en-US" sz="1800" dirty="0" err="1"/>
              <a:t>Transformarea</a:t>
            </a:r>
            <a:r>
              <a:rPr lang="en-US" sz="1800" dirty="0"/>
              <a:t> </a:t>
            </a:r>
            <a:r>
              <a:rPr lang="en-US" sz="1800" dirty="0" err="1"/>
              <a:t>setului</a:t>
            </a:r>
            <a:r>
              <a:rPr lang="en-US" sz="1800" dirty="0"/>
              <a:t> de date</a:t>
            </a:r>
          </a:p>
          <a:p>
            <a:r>
              <a:rPr lang="en-US" sz="1800" dirty="0" err="1"/>
              <a:t>Rezultatele</a:t>
            </a:r>
            <a:r>
              <a:rPr lang="en-US" sz="1800" dirty="0"/>
              <a:t> </a:t>
            </a:r>
            <a:r>
              <a:rPr lang="en-US" sz="1800" dirty="0" err="1"/>
              <a:t>Analizei</a:t>
            </a:r>
            <a:r>
              <a:rPr lang="en-US" sz="1800" dirty="0"/>
              <a:t> </a:t>
            </a:r>
            <a:r>
              <a:rPr lang="en-US" sz="1800" dirty="0" err="1"/>
              <a:t>Regresiei</a:t>
            </a:r>
            <a:r>
              <a:rPr lang="en-US" sz="1800" dirty="0"/>
              <a:t> </a:t>
            </a:r>
            <a:r>
              <a:rPr lang="en-US" sz="1800" dirty="0" err="1"/>
              <a:t>Logistice</a:t>
            </a:r>
          </a:p>
          <a:p>
            <a:r>
              <a:rPr lang="en-US" sz="1800" dirty="0" err="1"/>
              <a:t>Rezultatele</a:t>
            </a:r>
            <a:r>
              <a:rPr lang="en-US" sz="1800" dirty="0"/>
              <a:t> </a:t>
            </a:r>
            <a:r>
              <a:rPr lang="en-US" sz="1800" dirty="0" err="1"/>
              <a:t>Rețelelor</a:t>
            </a:r>
            <a:r>
              <a:rPr lang="en-US" sz="1800" dirty="0"/>
              <a:t> </a:t>
            </a:r>
            <a:r>
              <a:rPr lang="en-US" sz="1800" dirty="0" err="1"/>
              <a:t>Neuronale</a:t>
            </a:r>
            <a:r>
              <a:rPr lang="en-US" sz="1800" dirty="0"/>
              <a:t> </a:t>
            </a:r>
            <a:r>
              <a:rPr lang="en-US" sz="1800" dirty="0" err="1"/>
              <a:t>Artificiale</a:t>
            </a:r>
          </a:p>
          <a:p>
            <a:r>
              <a:rPr lang="en-US" sz="1800" dirty="0" err="1"/>
              <a:t>Rezultatele</a:t>
            </a:r>
            <a:r>
              <a:rPr lang="en-US" sz="1800" dirty="0"/>
              <a:t> </a:t>
            </a:r>
            <a:r>
              <a:rPr lang="en-US" sz="1800" dirty="0" err="1"/>
              <a:t>Arborilor</a:t>
            </a:r>
            <a:r>
              <a:rPr lang="en-US" sz="1800" dirty="0"/>
              <a:t> de </a:t>
            </a:r>
            <a:r>
              <a:rPr lang="en-US" sz="1800" dirty="0" err="1"/>
              <a:t>decizie</a:t>
            </a:r>
          </a:p>
          <a:p>
            <a:r>
              <a:rPr lang="en-US" sz="1800" dirty="0" err="1"/>
              <a:t>Concluzii</a:t>
            </a:r>
          </a:p>
        </p:txBody>
      </p:sp>
    </p:spTree>
    <p:extLst>
      <p:ext uri="{BB962C8B-B14F-4D97-AF65-F5344CB8AC3E}">
        <p14:creationId xmlns:p14="http://schemas.microsoft.com/office/powerpoint/2010/main" xmlns="" val="5590272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E5A3A2-4777-4EA3-A5E2-521CF0B645E2}"/>
              </a:ext>
            </a:extLst>
          </p:cNvPr>
          <p:cNvSpPr>
            <a:spLocks noGrp="1"/>
          </p:cNvSpPr>
          <p:nvPr>
            <p:ph type="title"/>
          </p:nvPr>
        </p:nvSpPr>
        <p:spPr>
          <a:xfrm>
            <a:off x="2895600" y="764373"/>
            <a:ext cx="8610600" cy="1293028"/>
          </a:xfrm>
        </p:spPr>
        <p:txBody>
          <a:bodyPr>
            <a:normAutofit/>
          </a:bodyPr>
          <a:lstStyle/>
          <a:p>
            <a:r>
              <a:rPr lang="en-US" dirty="0" err="1"/>
              <a:t>Evaluarea</a:t>
            </a:r>
            <a:r>
              <a:rPr lang="en-US" dirty="0"/>
              <a:t> </a:t>
            </a:r>
            <a:r>
              <a:rPr lang="en-US" dirty="0" err="1"/>
              <a:t>modelului</a:t>
            </a:r>
            <a:r>
              <a:rPr lang="en-US" dirty="0"/>
              <a:t>-pseudo r-square</a:t>
            </a:r>
          </a:p>
        </p:txBody>
      </p:sp>
      <p:sp>
        <p:nvSpPr>
          <p:cNvPr id="8" name="Content Placeholder 7">
            <a:extLst>
              <a:ext uri="{FF2B5EF4-FFF2-40B4-BE49-F238E27FC236}">
                <a16:creationId xmlns:a16="http://schemas.microsoft.com/office/drawing/2014/main" xmlns="" id="{09C13C23-3DC6-46B4-B651-F5EC878A841F}"/>
              </a:ext>
            </a:extLst>
          </p:cNvPr>
          <p:cNvSpPr>
            <a:spLocks noGrp="1"/>
          </p:cNvSpPr>
          <p:nvPr>
            <p:ph idx="1"/>
          </p:nvPr>
        </p:nvSpPr>
        <p:spPr>
          <a:xfrm>
            <a:off x="677333" y="2194560"/>
            <a:ext cx="5816600" cy="4024125"/>
          </a:xfrm>
        </p:spPr>
        <p:txBody>
          <a:bodyPr vert="horz" lIns="91440" tIns="45720" rIns="91440" bIns="45720" rtlCol="0" anchor="t">
            <a:normAutofit fontScale="92500"/>
          </a:bodyPr>
          <a:lstStyle/>
          <a:p>
            <a:r>
              <a:rPr lang="en-US" dirty="0" err="1"/>
              <a:t>Modelele</a:t>
            </a:r>
            <a:r>
              <a:rPr lang="en-US" dirty="0"/>
              <a:t> de </a:t>
            </a:r>
            <a:r>
              <a:rPr lang="en-US" dirty="0" err="1"/>
              <a:t>regresie</a:t>
            </a:r>
            <a:r>
              <a:rPr lang="en-US" dirty="0"/>
              <a:t> </a:t>
            </a:r>
            <a:r>
              <a:rPr lang="en-US" dirty="0" err="1"/>
              <a:t>logistică</a:t>
            </a:r>
            <a:r>
              <a:rPr lang="en-US" dirty="0"/>
              <a:t> sunt </a:t>
            </a:r>
            <a:r>
              <a:rPr lang="en-US" dirty="0" err="1"/>
              <a:t>construite</a:t>
            </a:r>
            <a:r>
              <a:rPr lang="en-US" dirty="0"/>
              <a:t> </a:t>
            </a:r>
            <a:r>
              <a:rPr lang="en-US" dirty="0" err="1"/>
              <a:t>folosind</a:t>
            </a:r>
            <a:r>
              <a:rPr lang="en-US" dirty="0"/>
              <a:t> </a:t>
            </a:r>
            <a:r>
              <a:rPr lang="en-US" dirty="0" err="1"/>
              <a:t>metoda</a:t>
            </a:r>
            <a:r>
              <a:rPr lang="en-US" dirty="0"/>
              <a:t> </a:t>
            </a:r>
            <a:r>
              <a:rPr lang="en-US" dirty="0" err="1"/>
              <a:t>probabilității</a:t>
            </a:r>
            <a:r>
              <a:rPr lang="en-US" dirty="0"/>
              <a:t> </a:t>
            </a:r>
            <a:r>
              <a:rPr lang="en-US" dirty="0" err="1"/>
              <a:t>maxime</a:t>
            </a:r>
            <a:r>
              <a:rPr lang="en-US" dirty="0"/>
              <a:t>.</a:t>
            </a:r>
          </a:p>
          <a:p>
            <a:r>
              <a:rPr lang="en-US" dirty="0" err="1"/>
              <a:t>Dacă</a:t>
            </a:r>
            <a:r>
              <a:rPr lang="en-US" dirty="0"/>
              <a:t> </a:t>
            </a:r>
            <a:r>
              <a:rPr lang="en-US" dirty="0" err="1"/>
              <a:t>notăm</a:t>
            </a:r>
            <a:r>
              <a:rPr lang="en-US" dirty="0"/>
              <a:t> cu </a:t>
            </a:r>
            <a:r>
              <a:rPr lang="en-US" dirty="0" err="1"/>
              <a:t>Lc</a:t>
            </a:r>
            <a:r>
              <a:rPr lang="en-US" dirty="0"/>
              <a:t> </a:t>
            </a:r>
            <a:r>
              <a:rPr lang="en-US" dirty="0" err="1"/>
              <a:t>valoarea</a:t>
            </a:r>
            <a:r>
              <a:rPr lang="en-US" dirty="0"/>
              <a:t> </a:t>
            </a:r>
            <a:r>
              <a:rPr lang="en-US" dirty="0" err="1"/>
              <a:t>probabilității</a:t>
            </a:r>
            <a:r>
              <a:rPr lang="en-US" dirty="0"/>
              <a:t> </a:t>
            </a:r>
            <a:r>
              <a:rPr lang="en-US" dirty="0" err="1"/>
              <a:t>maxime</a:t>
            </a:r>
            <a:r>
              <a:rPr lang="en-US" dirty="0"/>
              <a:t> </a:t>
            </a:r>
            <a:r>
              <a:rPr lang="en-US" dirty="0" err="1"/>
              <a:t>asociate</a:t>
            </a:r>
            <a:r>
              <a:rPr lang="en-US" dirty="0"/>
              <a:t> </a:t>
            </a:r>
            <a:r>
              <a:rPr lang="en-US" dirty="0" err="1"/>
              <a:t>modelului</a:t>
            </a:r>
            <a:r>
              <a:rPr lang="en-US" dirty="0"/>
              <a:t> </a:t>
            </a:r>
            <a:r>
              <a:rPr lang="en-US" dirty="0" err="1"/>
              <a:t>construit</a:t>
            </a:r>
            <a:r>
              <a:rPr lang="en-US" dirty="0"/>
              <a:t>, </a:t>
            </a:r>
            <a:r>
              <a:rPr lang="en-US" dirty="0" err="1"/>
              <a:t>iar</a:t>
            </a:r>
            <a:r>
              <a:rPr lang="en-US" dirty="0"/>
              <a:t> </a:t>
            </a:r>
            <a:r>
              <a:rPr lang="en-US" dirty="0" err="1"/>
              <a:t>Lnull</a:t>
            </a:r>
            <a:r>
              <a:rPr lang="en-US" dirty="0"/>
              <a:t> </a:t>
            </a:r>
            <a:r>
              <a:rPr lang="en-US" dirty="0" err="1"/>
              <a:t>probabilitatea</a:t>
            </a:r>
            <a:r>
              <a:rPr lang="en-US" dirty="0"/>
              <a:t> </a:t>
            </a:r>
            <a:r>
              <a:rPr lang="en-US" dirty="0" err="1"/>
              <a:t>modelului</a:t>
            </a:r>
            <a:r>
              <a:rPr lang="en-US" dirty="0"/>
              <a:t> </a:t>
            </a:r>
            <a:r>
              <a:rPr lang="en-US" dirty="0" err="1"/>
              <a:t>nul</a:t>
            </a:r>
            <a:r>
              <a:rPr lang="en-US" dirty="0"/>
              <a:t>, </a:t>
            </a:r>
            <a:r>
              <a:rPr lang="en-US" dirty="0" err="1"/>
              <a:t>atunci</a:t>
            </a:r>
            <a:r>
              <a:rPr lang="en-US" dirty="0"/>
              <a:t> </a:t>
            </a:r>
          </a:p>
          <a:p>
            <a:endParaRPr lang="en-US" dirty="0"/>
          </a:p>
          <a:p>
            <a:endParaRPr lang="en-US" dirty="0"/>
          </a:p>
          <a:p>
            <a:r>
              <a:rPr lang="en-US" dirty="0"/>
              <a:t>O </a:t>
            </a:r>
            <a:r>
              <a:rPr lang="en-US" dirty="0" err="1"/>
              <a:t>valoare</a:t>
            </a:r>
            <a:r>
              <a:rPr lang="en-US" dirty="0"/>
              <a:t> </a:t>
            </a:r>
            <a:r>
              <a:rPr lang="en-US" dirty="0" err="1"/>
              <a:t>pentru</a:t>
            </a:r>
            <a:r>
              <a:rPr lang="en-US" dirty="0"/>
              <a:t> R-Square McFadden </a:t>
            </a:r>
            <a:r>
              <a:rPr lang="en-US" dirty="0" err="1"/>
              <a:t>cuprinsă</a:t>
            </a:r>
            <a:r>
              <a:rPr lang="en-US" dirty="0"/>
              <a:t> </a:t>
            </a:r>
            <a:r>
              <a:rPr lang="en-US" dirty="0" err="1"/>
              <a:t>între</a:t>
            </a:r>
            <a:r>
              <a:rPr lang="en-US" dirty="0"/>
              <a:t> 0.2 </a:t>
            </a:r>
            <a:r>
              <a:rPr lang="en-US" dirty="0" err="1"/>
              <a:t>și</a:t>
            </a:r>
            <a:r>
              <a:rPr lang="en-US" dirty="0"/>
              <a:t> 0.4 </a:t>
            </a:r>
            <a:r>
              <a:rPr lang="en-US" dirty="0" err="1"/>
              <a:t>indică</a:t>
            </a:r>
            <a:r>
              <a:rPr lang="en-US" dirty="0"/>
              <a:t> o </a:t>
            </a:r>
            <a:r>
              <a:rPr lang="en-US" dirty="0" err="1"/>
              <a:t>potrivire</a:t>
            </a:r>
            <a:r>
              <a:rPr lang="en-US" dirty="0"/>
              <a:t> </a:t>
            </a:r>
            <a:r>
              <a:rPr lang="en-US" dirty="0" err="1"/>
              <a:t>excelentă</a:t>
            </a:r>
            <a:r>
              <a:rPr lang="en-US" dirty="0"/>
              <a:t> a </a:t>
            </a:r>
            <a:r>
              <a:rPr lang="en-US" dirty="0" err="1"/>
              <a:t>modelului</a:t>
            </a:r>
            <a:r>
              <a:rPr lang="en-US" dirty="0"/>
              <a:t>.</a:t>
            </a:r>
          </a:p>
        </p:txBody>
      </p:sp>
      <p:pic>
        <p:nvPicPr>
          <p:cNvPr id="4" name="Picture 4" descr="A screenshot of a cell phone&#10;&#10;Description automatically generated">
            <a:extLst>
              <a:ext uri="{FF2B5EF4-FFF2-40B4-BE49-F238E27FC236}">
                <a16:creationId xmlns:a16="http://schemas.microsoft.com/office/drawing/2014/main" xmlns="" id="{ACA1CFEE-77CA-4FDC-AF36-04850F32A7E3}"/>
              </a:ext>
            </a:extLst>
          </p:cNvPr>
          <p:cNvPicPr>
            <a:picLocks noChangeAspect="1"/>
          </p:cNvPicPr>
          <p:nvPr/>
        </p:nvPicPr>
        <p:blipFill>
          <a:blip r:embed="rId2"/>
          <a:stretch>
            <a:fillRect/>
          </a:stretch>
        </p:blipFill>
        <p:spPr>
          <a:xfrm>
            <a:off x="6985000" y="3074486"/>
            <a:ext cx="4521200" cy="2035861"/>
          </a:xfrm>
          <a:prstGeom prst="rect">
            <a:avLst/>
          </a:prstGeom>
        </p:spPr>
      </p:pic>
      <p:pic>
        <p:nvPicPr>
          <p:cNvPr id="5" name="Picture 5" descr="A close up of a logo&#10;&#10;Description automatically generated">
            <a:extLst>
              <a:ext uri="{FF2B5EF4-FFF2-40B4-BE49-F238E27FC236}">
                <a16:creationId xmlns:a16="http://schemas.microsoft.com/office/drawing/2014/main" xmlns="" id="{951D9ECB-84DD-43EE-B6D4-AF3C11F933B4}"/>
              </a:ext>
            </a:extLst>
          </p:cNvPr>
          <p:cNvPicPr>
            <a:picLocks noChangeAspect="1"/>
          </p:cNvPicPr>
          <p:nvPr/>
        </p:nvPicPr>
        <p:blipFill>
          <a:blip r:embed="rId3"/>
          <a:stretch>
            <a:fillRect/>
          </a:stretch>
        </p:blipFill>
        <p:spPr>
          <a:xfrm>
            <a:off x="993835" y="4259831"/>
            <a:ext cx="2095500" cy="552450"/>
          </a:xfrm>
          <a:prstGeom prst="rect">
            <a:avLst/>
          </a:prstGeom>
        </p:spPr>
      </p:pic>
    </p:spTree>
    <p:extLst>
      <p:ext uri="{BB962C8B-B14F-4D97-AF65-F5344CB8AC3E}">
        <p14:creationId xmlns:p14="http://schemas.microsoft.com/office/powerpoint/2010/main" xmlns="" val="8812990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xmlns="" id="{A7759B06-A3ED-47D4-8CD7-FF068277CCA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xmlns="" id="{5E67025B-C374-417F-8D28-E056A1FE2A00}"/>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xmlns=""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xmlns="" id="{2509915D-B8BE-494F-8BA6-F9E35AE01095}"/>
              </a:ext>
            </a:extLst>
          </p:cNvPr>
          <p:cNvSpPr>
            <a:spLocks noGrp="1"/>
          </p:cNvSpPr>
          <p:nvPr>
            <p:ph type="title"/>
          </p:nvPr>
        </p:nvSpPr>
        <p:spPr>
          <a:xfrm>
            <a:off x="685800" y="764373"/>
            <a:ext cx="6751948" cy="1293028"/>
          </a:xfrm>
        </p:spPr>
        <p:txBody>
          <a:bodyPr>
            <a:normAutofit/>
          </a:bodyPr>
          <a:lstStyle/>
          <a:p>
            <a:r>
              <a:rPr lang="en-US" dirty="0" err="1"/>
              <a:t>Evaluarea</a:t>
            </a:r>
            <a:r>
              <a:rPr lang="en-US" dirty="0"/>
              <a:t> </a:t>
            </a:r>
            <a:r>
              <a:rPr lang="en-US" dirty="0" err="1"/>
              <a:t>modelului</a:t>
            </a:r>
            <a:r>
              <a:rPr lang="en-US" dirty="0"/>
              <a:t>-MATRICEA DE CONFUZIE</a:t>
            </a:r>
          </a:p>
        </p:txBody>
      </p:sp>
      <p:sp>
        <p:nvSpPr>
          <p:cNvPr id="8" name="Content Placeholder 7">
            <a:extLst>
              <a:ext uri="{FF2B5EF4-FFF2-40B4-BE49-F238E27FC236}">
                <a16:creationId xmlns:a16="http://schemas.microsoft.com/office/drawing/2014/main" xmlns="" id="{D5427ACA-DFB2-4128-AA8F-D5FBF574CD72}"/>
              </a:ext>
            </a:extLst>
          </p:cNvPr>
          <p:cNvSpPr>
            <a:spLocks noGrp="1"/>
          </p:cNvSpPr>
          <p:nvPr>
            <p:ph idx="1"/>
          </p:nvPr>
        </p:nvSpPr>
        <p:spPr>
          <a:xfrm>
            <a:off x="685800" y="2194560"/>
            <a:ext cx="6770802" cy="4024125"/>
          </a:xfrm>
        </p:spPr>
        <p:txBody>
          <a:bodyPr vert="horz" lIns="91440" tIns="45720" rIns="91440" bIns="45720" rtlCol="0" anchor="t">
            <a:normAutofit lnSpcReduction="10000"/>
          </a:bodyPr>
          <a:lstStyle/>
          <a:p>
            <a:r>
              <a:rPr lang="en-US" dirty="0"/>
              <a:t>Cu </a:t>
            </a:r>
            <a:r>
              <a:rPr lang="en-US" dirty="0" err="1"/>
              <a:t>ajutorul</a:t>
            </a:r>
            <a:r>
              <a:rPr lang="en-US" dirty="0"/>
              <a:t> </a:t>
            </a:r>
            <a:r>
              <a:rPr lang="en-US" dirty="0" err="1"/>
              <a:t>matricei</a:t>
            </a:r>
            <a:r>
              <a:rPr lang="en-US" dirty="0"/>
              <a:t> de </a:t>
            </a:r>
            <a:r>
              <a:rPr lang="en-US" dirty="0" err="1"/>
              <a:t>confuzie</a:t>
            </a:r>
            <a:r>
              <a:rPr lang="en-US" dirty="0"/>
              <a:t> </a:t>
            </a:r>
            <a:r>
              <a:rPr lang="en-US" dirty="0" err="1"/>
              <a:t>putem</a:t>
            </a:r>
            <a:r>
              <a:rPr lang="en-US" dirty="0"/>
              <a:t> </a:t>
            </a:r>
            <a:r>
              <a:rPr lang="en-US" dirty="0" err="1"/>
              <a:t>calcula</a:t>
            </a:r>
            <a:r>
              <a:rPr lang="en-US" dirty="0"/>
              <a:t> </a:t>
            </a:r>
            <a:r>
              <a:rPr lang="en-US" dirty="0" err="1"/>
              <a:t>următorii</a:t>
            </a:r>
            <a:r>
              <a:rPr lang="en-US" dirty="0"/>
              <a:t> </a:t>
            </a:r>
            <a:r>
              <a:rPr lang="en-US" dirty="0" err="1"/>
              <a:t>indicatori</a:t>
            </a:r>
            <a:r>
              <a:rPr lang="en-US" dirty="0"/>
              <a:t> ai </a:t>
            </a:r>
            <a:r>
              <a:rPr lang="en-US" dirty="0" err="1"/>
              <a:t>performanței</a:t>
            </a:r>
            <a:r>
              <a:rPr lang="en-US" dirty="0"/>
              <a:t>:</a:t>
            </a:r>
          </a:p>
          <a:p>
            <a:r>
              <a:rPr lang="en-US" dirty="0" err="1"/>
              <a:t>Acuratețea-măsoară</a:t>
            </a:r>
            <a:r>
              <a:rPr lang="en-US" dirty="0"/>
              <a:t> </a:t>
            </a:r>
            <a:r>
              <a:rPr lang="en-US" dirty="0" err="1"/>
              <a:t>procentul</a:t>
            </a:r>
            <a:r>
              <a:rPr lang="en-US" dirty="0"/>
              <a:t> </a:t>
            </a:r>
            <a:r>
              <a:rPr lang="en-US" dirty="0" err="1"/>
              <a:t>înregistrărilor</a:t>
            </a:r>
            <a:r>
              <a:rPr lang="en-US" dirty="0"/>
              <a:t> </a:t>
            </a:r>
            <a:r>
              <a:rPr lang="en-US" dirty="0" err="1"/>
              <a:t>clasificate</a:t>
            </a:r>
            <a:r>
              <a:rPr lang="en-US" dirty="0"/>
              <a:t> </a:t>
            </a:r>
            <a:r>
              <a:rPr lang="en-US" dirty="0" err="1"/>
              <a:t>corect</a:t>
            </a:r>
          </a:p>
          <a:p>
            <a:r>
              <a:rPr lang="en-US" dirty="0" err="1"/>
              <a:t>Precizia-numărul</a:t>
            </a:r>
            <a:r>
              <a:rPr lang="en-US" dirty="0"/>
              <a:t> de </a:t>
            </a:r>
            <a:r>
              <a:rPr lang="en-US" dirty="0" err="1"/>
              <a:t>înregistrări</a:t>
            </a:r>
            <a:r>
              <a:rPr lang="en-US" dirty="0"/>
              <a:t> cu </a:t>
            </a:r>
            <a:r>
              <a:rPr lang="en-US" dirty="0" err="1"/>
              <a:t>adevărat</a:t>
            </a:r>
            <a:r>
              <a:rPr lang="en-US" dirty="0"/>
              <a:t> </a:t>
            </a:r>
            <a:r>
              <a:rPr lang="en-US" dirty="0" err="1"/>
              <a:t>pozitive</a:t>
            </a:r>
            <a:r>
              <a:rPr lang="en-US" dirty="0"/>
              <a:t>, din </a:t>
            </a:r>
            <a:r>
              <a:rPr lang="en-US" dirty="0" err="1"/>
              <a:t>totalul</a:t>
            </a:r>
            <a:r>
              <a:rPr lang="en-US" dirty="0"/>
              <a:t> </a:t>
            </a:r>
            <a:r>
              <a:rPr lang="en-US" dirty="0" err="1"/>
              <a:t>înregistrărilor</a:t>
            </a:r>
            <a:r>
              <a:rPr lang="en-US" dirty="0"/>
              <a:t> </a:t>
            </a:r>
            <a:r>
              <a:rPr lang="en-US" dirty="0" err="1"/>
              <a:t>clasificate</a:t>
            </a:r>
            <a:r>
              <a:rPr lang="en-US" dirty="0"/>
              <a:t> </a:t>
            </a:r>
            <a:r>
              <a:rPr lang="en-US" dirty="0" err="1"/>
              <a:t>pozitiv</a:t>
            </a:r>
          </a:p>
          <a:p>
            <a:r>
              <a:rPr lang="en-US" dirty="0" err="1"/>
              <a:t>Sensibilitatea-măsoară</a:t>
            </a:r>
            <a:r>
              <a:rPr lang="en-US" dirty="0"/>
              <a:t> </a:t>
            </a:r>
            <a:r>
              <a:rPr lang="en-US" dirty="0" err="1"/>
              <a:t>capacitatea</a:t>
            </a:r>
            <a:r>
              <a:rPr lang="en-US" dirty="0"/>
              <a:t> </a:t>
            </a:r>
            <a:r>
              <a:rPr lang="en-US" dirty="0" err="1"/>
              <a:t>clasificatorului</a:t>
            </a:r>
            <a:r>
              <a:rPr lang="en-US" dirty="0"/>
              <a:t> de a </a:t>
            </a:r>
            <a:r>
              <a:rPr lang="en-US" dirty="0" err="1"/>
              <a:t>recunoaște</a:t>
            </a:r>
            <a:r>
              <a:rPr lang="en-US" dirty="0"/>
              <a:t> </a:t>
            </a:r>
            <a:r>
              <a:rPr lang="en-US" dirty="0" err="1"/>
              <a:t>instanțele</a:t>
            </a:r>
            <a:r>
              <a:rPr lang="en-US" dirty="0"/>
              <a:t> </a:t>
            </a:r>
            <a:r>
              <a:rPr lang="en-US" dirty="0" err="1"/>
              <a:t>pozitive</a:t>
            </a:r>
          </a:p>
          <a:p>
            <a:r>
              <a:rPr lang="en-US" dirty="0" err="1"/>
              <a:t>Specificitatea-capacitatea</a:t>
            </a:r>
            <a:r>
              <a:rPr lang="en-US" dirty="0"/>
              <a:t> </a:t>
            </a:r>
            <a:r>
              <a:rPr lang="en-US" dirty="0" err="1"/>
              <a:t>clasificatorului</a:t>
            </a:r>
            <a:r>
              <a:rPr lang="en-US" dirty="0"/>
              <a:t> de a </a:t>
            </a:r>
            <a:r>
              <a:rPr lang="en-US" dirty="0" err="1"/>
              <a:t>recunoaște</a:t>
            </a:r>
            <a:r>
              <a:rPr lang="en-US" dirty="0"/>
              <a:t> </a:t>
            </a:r>
            <a:r>
              <a:rPr lang="en-US" dirty="0" err="1"/>
              <a:t>instanțele</a:t>
            </a:r>
            <a:r>
              <a:rPr lang="en-US" dirty="0"/>
              <a:t> negative</a:t>
            </a:r>
          </a:p>
          <a:p>
            <a:endParaRPr lang="en-US" dirty="0"/>
          </a:p>
        </p:txBody>
      </p:sp>
      <p:sp>
        <p:nvSpPr>
          <p:cNvPr id="17" name="Rounded Rectangle 14">
            <a:extLst>
              <a:ext uri="{FF2B5EF4-FFF2-40B4-BE49-F238E27FC236}">
                <a16:creationId xmlns:a16="http://schemas.microsoft.com/office/drawing/2014/main" xmlns="" id="{7183F3E8-5B76-4210-B693-CB19330BB3F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98475" y="1075591"/>
            <a:ext cx="3303482" cy="5148371"/>
          </a:xfrm>
          <a:prstGeom prst="roundRect">
            <a:avLst>
              <a:gd name="adj" fmla="val 3468"/>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screenshot of a cell phone&#10;&#10;Description automatically generated">
            <a:extLst>
              <a:ext uri="{FF2B5EF4-FFF2-40B4-BE49-F238E27FC236}">
                <a16:creationId xmlns:a16="http://schemas.microsoft.com/office/drawing/2014/main" xmlns="" id="{B7FDE156-1E5B-44F9-9B30-C568AE7F1FA7}"/>
              </a:ext>
            </a:extLst>
          </p:cNvPr>
          <p:cNvPicPr>
            <a:picLocks noChangeAspect="1"/>
          </p:cNvPicPr>
          <p:nvPr/>
        </p:nvPicPr>
        <p:blipFill>
          <a:blip r:embed="rId3"/>
          <a:stretch>
            <a:fillRect/>
          </a:stretch>
        </p:blipFill>
        <p:spPr>
          <a:xfrm>
            <a:off x="8442114" y="1870369"/>
            <a:ext cx="2636238" cy="1257569"/>
          </a:xfrm>
          <a:prstGeom prst="rect">
            <a:avLst/>
          </a:prstGeom>
        </p:spPr>
      </p:pic>
      <p:pic>
        <p:nvPicPr>
          <p:cNvPr id="5" name="Picture 5" descr="A screen shot of a social media post&#10;&#10;Description automatically generated">
            <a:extLst>
              <a:ext uri="{FF2B5EF4-FFF2-40B4-BE49-F238E27FC236}">
                <a16:creationId xmlns:a16="http://schemas.microsoft.com/office/drawing/2014/main" xmlns="" id="{A07E372D-C6C3-402C-9AD1-2804CE9930C4}"/>
              </a:ext>
            </a:extLst>
          </p:cNvPr>
          <p:cNvPicPr>
            <a:picLocks noChangeAspect="1"/>
          </p:cNvPicPr>
          <p:nvPr/>
        </p:nvPicPr>
        <p:blipFill>
          <a:blip r:embed="rId4"/>
          <a:stretch>
            <a:fillRect/>
          </a:stretch>
        </p:blipFill>
        <p:spPr>
          <a:xfrm>
            <a:off x="8422082" y="3987672"/>
            <a:ext cx="2656270" cy="1586631"/>
          </a:xfrm>
          <a:prstGeom prst="rect">
            <a:avLst/>
          </a:prstGeom>
        </p:spPr>
      </p:pic>
    </p:spTree>
    <p:extLst>
      <p:ext uri="{BB962C8B-B14F-4D97-AF65-F5344CB8AC3E}">
        <p14:creationId xmlns:p14="http://schemas.microsoft.com/office/powerpoint/2010/main" xmlns="" val="14155901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169427-F63D-492B-B474-3BCDCE3FAC8C}"/>
              </a:ext>
            </a:extLst>
          </p:cNvPr>
          <p:cNvSpPr>
            <a:spLocks noGrp="1"/>
          </p:cNvSpPr>
          <p:nvPr>
            <p:ph type="title"/>
          </p:nvPr>
        </p:nvSpPr>
        <p:spPr>
          <a:xfrm>
            <a:off x="2895600" y="764373"/>
            <a:ext cx="8610600" cy="1293028"/>
          </a:xfrm>
        </p:spPr>
        <p:txBody>
          <a:bodyPr>
            <a:normAutofit/>
          </a:bodyPr>
          <a:lstStyle/>
          <a:p>
            <a:r>
              <a:rPr lang="en-US" dirty="0" err="1"/>
              <a:t>Evaluarea</a:t>
            </a:r>
            <a:r>
              <a:rPr lang="en-US" dirty="0"/>
              <a:t> </a:t>
            </a:r>
            <a:r>
              <a:rPr lang="en-US" dirty="0" err="1"/>
              <a:t>modelului-curba</a:t>
            </a:r>
            <a:r>
              <a:rPr lang="en-US" dirty="0"/>
              <a:t> roc</a:t>
            </a:r>
          </a:p>
        </p:txBody>
      </p:sp>
      <p:sp>
        <p:nvSpPr>
          <p:cNvPr id="7" name="Content Placeholder 7">
            <a:extLst>
              <a:ext uri="{FF2B5EF4-FFF2-40B4-BE49-F238E27FC236}">
                <a16:creationId xmlns:a16="http://schemas.microsoft.com/office/drawing/2014/main" xmlns="" id="{851F1603-FE4F-493B-B4D0-44F0C8DDDDC2}"/>
              </a:ext>
            </a:extLst>
          </p:cNvPr>
          <p:cNvSpPr>
            <a:spLocks noGrp="1"/>
          </p:cNvSpPr>
          <p:nvPr>
            <p:ph idx="1"/>
          </p:nvPr>
        </p:nvSpPr>
        <p:spPr>
          <a:xfrm>
            <a:off x="677333" y="2194560"/>
            <a:ext cx="5816600" cy="4024125"/>
          </a:xfrm>
        </p:spPr>
        <p:txBody>
          <a:bodyPr vert="horz" lIns="91440" tIns="45720" rIns="91440" bIns="45720" rtlCol="0" anchor="t">
            <a:normAutofit/>
          </a:bodyPr>
          <a:lstStyle/>
          <a:p>
            <a:r>
              <a:rPr lang="en-US" dirty="0"/>
              <a:t>Zona de sub </a:t>
            </a:r>
            <a:r>
              <a:rPr lang="en-US" dirty="0" err="1"/>
              <a:t>curbă</a:t>
            </a:r>
            <a:r>
              <a:rPr lang="en-US" dirty="0"/>
              <a:t> </a:t>
            </a:r>
            <a:r>
              <a:rPr lang="en-US" dirty="0" err="1"/>
              <a:t>notată</a:t>
            </a:r>
            <a:r>
              <a:rPr lang="en-US" dirty="0"/>
              <a:t> AUC </a:t>
            </a:r>
            <a:r>
              <a:rPr lang="en-US" dirty="0" err="1"/>
              <a:t>măsoară</a:t>
            </a:r>
            <a:r>
              <a:rPr lang="en-US" dirty="0"/>
              <a:t> </a:t>
            </a:r>
            <a:r>
              <a:rPr lang="en-US" dirty="0" err="1"/>
              <a:t>capacitatea</a:t>
            </a:r>
            <a:r>
              <a:rPr lang="en-US" dirty="0"/>
              <a:t> </a:t>
            </a:r>
            <a:r>
              <a:rPr lang="en-US" dirty="0" err="1"/>
              <a:t>clasificatorului</a:t>
            </a:r>
            <a:r>
              <a:rPr lang="en-US" dirty="0"/>
              <a:t> de a </a:t>
            </a:r>
            <a:r>
              <a:rPr lang="en-US" dirty="0" err="1"/>
              <a:t>distinge</a:t>
            </a:r>
            <a:r>
              <a:rPr lang="en-US" dirty="0"/>
              <a:t> </a:t>
            </a:r>
            <a:r>
              <a:rPr lang="en-US" dirty="0" err="1"/>
              <a:t>cele</a:t>
            </a:r>
            <a:r>
              <a:rPr lang="en-US" dirty="0"/>
              <a:t> </a:t>
            </a:r>
            <a:r>
              <a:rPr lang="en-US" dirty="0" err="1"/>
              <a:t>două</a:t>
            </a:r>
            <a:r>
              <a:rPr lang="en-US" dirty="0"/>
              <a:t> </a:t>
            </a:r>
            <a:r>
              <a:rPr lang="en-US" dirty="0" err="1"/>
              <a:t>clase</a:t>
            </a:r>
          </a:p>
          <a:p>
            <a:r>
              <a:rPr lang="en-US" dirty="0" err="1"/>
              <a:t>În</a:t>
            </a:r>
            <a:r>
              <a:rPr lang="en-US" dirty="0"/>
              <a:t> </a:t>
            </a:r>
            <a:r>
              <a:rPr lang="en-US" dirty="0" err="1"/>
              <a:t>cazul</a:t>
            </a:r>
            <a:r>
              <a:rPr lang="en-US" dirty="0"/>
              <a:t> de </a:t>
            </a:r>
            <a:r>
              <a:rPr lang="en-US" dirty="0" err="1"/>
              <a:t>față</a:t>
            </a:r>
            <a:r>
              <a:rPr lang="en-US" dirty="0"/>
              <a:t>, AUC=0.823, </a:t>
            </a:r>
            <a:r>
              <a:rPr lang="en-US" dirty="0" err="1"/>
              <a:t>adică</a:t>
            </a:r>
            <a:r>
              <a:rPr lang="en-US" dirty="0"/>
              <a:t> </a:t>
            </a:r>
            <a:r>
              <a:rPr lang="en-US" dirty="0" err="1"/>
              <a:t>modelul</a:t>
            </a:r>
            <a:r>
              <a:rPr lang="en-US" dirty="0"/>
              <a:t> </a:t>
            </a:r>
            <a:r>
              <a:rPr lang="en-US" dirty="0" err="1"/>
              <a:t>distinge</a:t>
            </a:r>
            <a:r>
              <a:rPr lang="en-US" dirty="0"/>
              <a:t> </a:t>
            </a:r>
            <a:r>
              <a:rPr lang="en-US" dirty="0" err="1"/>
              <a:t>clasa</a:t>
            </a:r>
            <a:r>
              <a:rPr lang="en-US" dirty="0"/>
              <a:t> </a:t>
            </a:r>
            <a:r>
              <a:rPr lang="en-US" dirty="0" err="1"/>
              <a:t>pozitivă</a:t>
            </a:r>
            <a:r>
              <a:rPr lang="en-US" dirty="0"/>
              <a:t> de </a:t>
            </a:r>
            <a:r>
              <a:rPr lang="en-US" dirty="0" err="1"/>
              <a:t>cea</a:t>
            </a:r>
            <a:r>
              <a:rPr lang="en-US" dirty="0"/>
              <a:t> </a:t>
            </a:r>
            <a:r>
              <a:rPr lang="en-US" dirty="0" err="1"/>
              <a:t>negativă</a:t>
            </a:r>
            <a:r>
              <a:rPr lang="en-US" dirty="0"/>
              <a:t> cu o </a:t>
            </a:r>
            <a:r>
              <a:rPr lang="en-US" dirty="0" err="1"/>
              <a:t>probabilitate</a:t>
            </a:r>
            <a:r>
              <a:rPr lang="en-US" dirty="0"/>
              <a:t> de 82.3%.</a:t>
            </a:r>
          </a:p>
        </p:txBody>
      </p:sp>
      <p:pic>
        <p:nvPicPr>
          <p:cNvPr id="4" name="Picture 4" descr="A close up of a map&#10;&#10;Description automatically generated">
            <a:extLst>
              <a:ext uri="{FF2B5EF4-FFF2-40B4-BE49-F238E27FC236}">
                <a16:creationId xmlns:a16="http://schemas.microsoft.com/office/drawing/2014/main" xmlns="" id="{3CB976BB-07C1-4770-B741-8EC3A79BC50C}"/>
              </a:ext>
            </a:extLst>
          </p:cNvPr>
          <p:cNvPicPr>
            <a:picLocks noChangeAspect="1"/>
          </p:cNvPicPr>
          <p:nvPr/>
        </p:nvPicPr>
        <p:blipFill>
          <a:blip r:embed="rId2"/>
          <a:stretch>
            <a:fillRect/>
          </a:stretch>
        </p:blipFill>
        <p:spPr>
          <a:xfrm>
            <a:off x="7145982" y="2272748"/>
            <a:ext cx="4199235" cy="3639337"/>
          </a:xfrm>
          <a:prstGeom prst="rect">
            <a:avLst/>
          </a:prstGeom>
        </p:spPr>
      </p:pic>
    </p:spTree>
    <p:extLst>
      <p:ext uri="{BB962C8B-B14F-4D97-AF65-F5344CB8AC3E}">
        <p14:creationId xmlns:p14="http://schemas.microsoft.com/office/powerpoint/2010/main" xmlns="" val="20526726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xmlns="" id="{CD94F7C0-1344-4B3C-AFCB-E7F006BB534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xmlns="" id="{4EC584A2-4215-4DB8-AE1F-E3768D77E8D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xmlns=""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xmlns="" id="{0FC35C77-1C5C-4B30-BC66-4E93E2B486D1}"/>
              </a:ext>
            </a:extLst>
          </p:cNvPr>
          <p:cNvSpPr>
            <a:spLocks noGrp="1"/>
          </p:cNvSpPr>
          <p:nvPr>
            <p:ph type="title"/>
          </p:nvPr>
        </p:nvSpPr>
        <p:spPr>
          <a:xfrm>
            <a:off x="685799" y="764373"/>
            <a:ext cx="3977639" cy="1600200"/>
          </a:xfrm>
        </p:spPr>
        <p:txBody>
          <a:bodyPr anchor="b">
            <a:normAutofit/>
          </a:bodyPr>
          <a:lstStyle/>
          <a:p>
            <a:pPr algn="l"/>
            <a:r>
              <a:rPr lang="en-US" sz="2700"/>
              <a:t>REZULTATELE REȚELELOR NEURONALE ARTIFICIALE</a:t>
            </a:r>
          </a:p>
        </p:txBody>
      </p:sp>
      <p:sp>
        <p:nvSpPr>
          <p:cNvPr id="8" name="Content Placeholder 7">
            <a:extLst>
              <a:ext uri="{FF2B5EF4-FFF2-40B4-BE49-F238E27FC236}">
                <a16:creationId xmlns:a16="http://schemas.microsoft.com/office/drawing/2014/main" xmlns="" id="{010F7E09-D35D-49E5-ABC5-91846932100B}"/>
              </a:ext>
            </a:extLst>
          </p:cNvPr>
          <p:cNvSpPr>
            <a:spLocks noGrp="1"/>
          </p:cNvSpPr>
          <p:nvPr>
            <p:ph idx="1"/>
          </p:nvPr>
        </p:nvSpPr>
        <p:spPr>
          <a:xfrm>
            <a:off x="685800" y="2364573"/>
            <a:ext cx="3977639" cy="3854112"/>
          </a:xfrm>
        </p:spPr>
        <p:txBody>
          <a:bodyPr vert="horz" lIns="91440" tIns="45720" rIns="91440" bIns="45720" rtlCol="0" anchor="t">
            <a:normAutofit/>
          </a:bodyPr>
          <a:lstStyle/>
          <a:p>
            <a:r>
              <a:rPr lang="en-US" sz="1600" dirty="0" err="1"/>
              <a:t>Rețelele</a:t>
            </a:r>
            <a:r>
              <a:rPr lang="en-US" sz="1600" dirty="0"/>
              <a:t> </a:t>
            </a:r>
            <a:r>
              <a:rPr lang="en-US" sz="1600" dirty="0" err="1"/>
              <a:t>neuronale</a:t>
            </a:r>
            <a:r>
              <a:rPr lang="en-US" sz="1600" dirty="0"/>
              <a:t> </a:t>
            </a:r>
            <a:r>
              <a:rPr lang="en-US" sz="1600" dirty="0" err="1"/>
              <a:t>artificiale</a:t>
            </a:r>
            <a:r>
              <a:rPr lang="en-US" sz="1600" dirty="0"/>
              <a:t> au </a:t>
            </a:r>
            <a:r>
              <a:rPr lang="en-US" sz="1600" dirty="0" err="1"/>
              <a:t>capacitatea</a:t>
            </a:r>
            <a:r>
              <a:rPr lang="en-US" sz="1600" dirty="0"/>
              <a:t> de a </a:t>
            </a:r>
            <a:r>
              <a:rPr lang="en-US" sz="1600" dirty="0" err="1"/>
              <a:t>învăța</a:t>
            </a:r>
            <a:r>
              <a:rPr lang="en-US" sz="1600" dirty="0"/>
              <a:t> </a:t>
            </a:r>
            <a:r>
              <a:rPr lang="en-US" sz="1600" dirty="0" err="1"/>
              <a:t>și</a:t>
            </a:r>
            <a:r>
              <a:rPr lang="en-US" sz="1600" dirty="0"/>
              <a:t> </a:t>
            </a:r>
            <a:r>
              <a:rPr lang="en-US" sz="1600" dirty="0" err="1"/>
              <a:t>modela</a:t>
            </a:r>
            <a:r>
              <a:rPr lang="en-US" sz="1600" dirty="0"/>
              <a:t> </a:t>
            </a:r>
            <a:r>
              <a:rPr lang="en-US" sz="1600" dirty="0" err="1"/>
              <a:t>relații</a:t>
            </a:r>
            <a:r>
              <a:rPr lang="en-US" sz="1600" dirty="0"/>
              <a:t> </a:t>
            </a:r>
            <a:r>
              <a:rPr lang="en-US" sz="1600" dirty="0" err="1"/>
              <a:t>neliniare</a:t>
            </a:r>
            <a:r>
              <a:rPr lang="en-US" sz="1600" dirty="0"/>
              <a:t> </a:t>
            </a:r>
            <a:r>
              <a:rPr lang="en-US" sz="1600" dirty="0" err="1"/>
              <a:t>complexe</a:t>
            </a:r>
            <a:r>
              <a:rPr lang="en-US" sz="1600" dirty="0"/>
              <a:t>.</a:t>
            </a:r>
            <a:endParaRPr lang="en-US" dirty="0"/>
          </a:p>
          <a:p>
            <a:r>
              <a:rPr lang="en-US" sz="1600" dirty="0" err="1"/>
              <a:t>Principalul</a:t>
            </a:r>
            <a:r>
              <a:rPr lang="en-US" sz="1600" dirty="0"/>
              <a:t> </a:t>
            </a:r>
            <a:r>
              <a:rPr lang="en-US" sz="1600" dirty="0" err="1"/>
              <a:t>dezavantaj</a:t>
            </a:r>
            <a:r>
              <a:rPr lang="en-US" sz="1600" dirty="0"/>
              <a:t> al </a:t>
            </a:r>
            <a:r>
              <a:rPr lang="en-US" sz="1600" dirty="0" err="1"/>
              <a:t>rețelelor</a:t>
            </a:r>
            <a:r>
              <a:rPr lang="en-US" sz="1600" dirty="0"/>
              <a:t> </a:t>
            </a:r>
            <a:r>
              <a:rPr lang="en-US" sz="1600" dirty="0" err="1"/>
              <a:t>neuronale</a:t>
            </a:r>
            <a:r>
              <a:rPr lang="en-US" sz="1600" dirty="0"/>
              <a:t> </a:t>
            </a:r>
            <a:r>
              <a:rPr lang="en-US" sz="1600" dirty="0" err="1"/>
              <a:t>artificiale</a:t>
            </a:r>
            <a:r>
              <a:rPr lang="en-US" sz="1600" dirty="0"/>
              <a:t> </a:t>
            </a:r>
            <a:r>
              <a:rPr lang="en-US" sz="1600" dirty="0" err="1"/>
              <a:t>este</a:t>
            </a:r>
            <a:r>
              <a:rPr lang="en-US" sz="1600" dirty="0"/>
              <a:t> ca nu </a:t>
            </a:r>
            <a:r>
              <a:rPr lang="en-US" sz="1600" dirty="0" err="1"/>
              <a:t>putem</a:t>
            </a:r>
            <a:r>
              <a:rPr lang="en-US" sz="1600" dirty="0"/>
              <a:t> </a:t>
            </a:r>
            <a:r>
              <a:rPr lang="en-US" sz="1600" dirty="0" err="1"/>
              <a:t>interpreta</a:t>
            </a:r>
            <a:r>
              <a:rPr lang="en-US" sz="1600" dirty="0"/>
              <a:t> </a:t>
            </a:r>
            <a:r>
              <a:rPr lang="en-US" sz="1600" dirty="0" err="1"/>
              <a:t>comportamentul</a:t>
            </a:r>
            <a:r>
              <a:rPr lang="en-US" sz="1600" dirty="0"/>
              <a:t> </a:t>
            </a:r>
            <a:r>
              <a:rPr lang="en-US" sz="1600" dirty="0" err="1"/>
              <a:t>rețelei</a:t>
            </a:r>
          </a:p>
          <a:p>
            <a:r>
              <a:rPr lang="en-US" sz="1600" dirty="0" err="1"/>
              <a:t>Cele</a:t>
            </a:r>
            <a:r>
              <a:rPr lang="en-US" sz="1600" dirty="0"/>
              <a:t> </a:t>
            </a:r>
            <a:r>
              <a:rPr lang="en-US" sz="1600" dirty="0" err="1"/>
              <a:t>mai</a:t>
            </a:r>
            <a:r>
              <a:rPr lang="en-US" sz="1600" dirty="0"/>
              <a:t> </a:t>
            </a:r>
            <a:r>
              <a:rPr lang="en-US" sz="1600" dirty="0" err="1"/>
              <a:t>bune</a:t>
            </a:r>
            <a:r>
              <a:rPr lang="en-US" sz="1600" dirty="0"/>
              <a:t> </a:t>
            </a:r>
            <a:r>
              <a:rPr lang="en-US" sz="1600" dirty="0" err="1"/>
              <a:t>rezultate</a:t>
            </a:r>
            <a:r>
              <a:rPr lang="en-US" sz="1600" dirty="0"/>
              <a:t> de </a:t>
            </a:r>
            <a:r>
              <a:rPr lang="en-US" sz="1600" dirty="0" err="1"/>
              <a:t>clasificare</a:t>
            </a:r>
            <a:r>
              <a:rPr lang="en-US" sz="1600" dirty="0"/>
              <a:t> le-a </a:t>
            </a:r>
            <a:r>
              <a:rPr lang="en-US" sz="1600" dirty="0" err="1"/>
              <a:t>obținut</a:t>
            </a:r>
            <a:r>
              <a:rPr lang="en-US" sz="1600" dirty="0"/>
              <a:t> o </a:t>
            </a:r>
            <a:r>
              <a:rPr lang="en-US" sz="1600" dirty="0" err="1"/>
              <a:t>rețea</a:t>
            </a:r>
            <a:r>
              <a:rPr lang="en-US" sz="1600" dirty="0"/>
              <a:t> </a:t>
            </a:r>
            <a:r>
              <a:rPr lang="en-US" sz="1600" dirty="0" err="1"/>
              <a:t>neuronală</a:t>
            </a:r>
            <a:r>
              <a:rPr lang="en-US" sz="1600" dirty="0"/>
              <a:t> cu </a:t>
            </a:r>
            <a:r>
              <a:rPr lang="en-US" sz="1600" dirty="0" err="1"/>
              <a:t>două</a:t>
            </a:r>
            <a:r>
              <a:rPr lang="en-US" sz="1600" dirty="0"/>
              <a:t> </a:t>
            </a:r>
            <a:r>
              <a:rPr lang="en-US" sz="1600" dirty="0" err="1"/>
              <a:t>straturi</a:t>
            </a:r>
            <a:r>
              <a:rPr lang="en-US" sz="1600" dirty="0"/>
              <a:t> </a:t>
            </a:r>
            <a:r>
              <a:rPr lang="en-US" sz="1600" dirty="0" err="1"/>
              <a:t>ascunse</a:t>
            </a:r>
            <a:r>
              <a:rPr lang="en-US" sz="1600" dirty="0"/>
              <a:t>, </a:t>
            </a:r>
            <a:r>
              <a:rPr lang="en-US" sz="1600" dirty="0" err="1"/>
              <a:t>ce</a:t>
            </a:r>
            <a:r>
              <a:rPr lang="en-US" sz="1600" dirty="0"/>
              <a:t> are 5 </a:t>
            </a:r>
            <a:r>
              <a:rPr lang="en-US" sz="1600" dirty="0" err="1"/>
              <a:t>neuroni</a:t>
            </a:r>
            <a:r>
              <a:rPr lang="en-US" sz="1600" dirty="0"/>
              <a:t> pe </a:t>
            </a:r>
            <a:r>
              <a:rPr lang="en-US" sz="1600" dirty="0" err="1"/>
              <a:t>primul</a:t>
            </a:r>
            <a:r>
              <a:rPr lang="en-US" sz="1600" dirty="0"/>
              <a:t> </a:t>
            </a:r>
            <a:r>
              <a:rPr lang="en-US" sz="1600" dirty="0" err="1"/>
              <a:t>strat</a:t>
            </a:r>
            <a:r>
              <a:rPr lang="en-US" sz="1600" dirty="0"/>
              <a:t> </a:t>
            </a:r>
            <a:r>
              <a:rPr lang="en-US" sz="1600" dirty="0" err="1"/>
              <a:t>ascuns</a:t>
            </a:r>
            <a:r>
              <a:rPr lang="en-US" sz="1600" dirty="0"/>
              <a:t> </a:t>
            </a:r>
            <a:r>
              <a:rPr lang="en-US" sz="1600" dirty="0" err="1"/>
              <a:t>și</a:t>
            </a:r>
            <a:r>
              <a:rPr lang="en-US" sz="1600" dirty="0"/>
              <a:t> 1 neuron pe al </a:t>
            </a:r>
            <a:r>
              <a:rPr lang="en-US" sz="1600" dirty="0" err="1"/>
              <a:t>doilea</a:t>
            </a:r>
            <a:r>
              <a:rPr lang="en-US" sz="1600" dirty="0"/>
              <a:t> </a:t>
            </a:r>
            <a:r>
              <a:rPr lang="en-US" sz="1600" dirty="0" err="1"/>
              <a:t>strat</a:t>
            </a:r>
            <a:r>
              <a:rPr lang="en-US" sz="1600" dirty="0"/>
              <a:t>.</a:t>
            </a:r>
          </a:p>
        </p:txBody>
      </p:sp>
      <p:pic>
        <p:nvPicPr>
          <p:cNvPr id="4" name="Picture 4" descr="A close up of a map&#10;&#10;Description automatically generated">
            <a:extLst>
              <a:ext uri="{FF2B5EF4-FFF2-40B4-BE49-F238E27FC236}">
                <a16:creationId xmlns:a16="http://schemas.microsoft.com/office/drawing/2014/main" xmlns="" id="{E5C4572A-C759-4522-9D12-F9351AB2F895}"/>
              </a:ext>
            </a:extLst>
          </p:cNvPr>
          <p:cNvPicPr>
            <a:picLocks noChangeAspect="1"/>
          </p:cNvPicPr>
          <p:nvPr/>
        </p:nvPicPr>
        <p:blipFill>
          <a:blip r:embed="rId3"/>
          <a:stretch>
            <a:fillRect/>
          </a:stretch>
        </p:blipFill>
        <p:spPr>
          <a:xfrm>
            <a:off x="4972699" y="942507"/>
            <a:ext cx="6533501" cy="5079795"/>
          </a:xfrm>
          <a:prstGeom prst="rect">
            <a:avLst/>
          </a:prstGeom>
        </p:spPr>
      </p:pic>
    </p:spTree>
    <p:extLst>
      <p:ext uri="{BB962C8B-B14F-4D97-AF65-F5344CB8AC3E}">
        <p14:creationId xmlns:p14="http://schemas.microsoft.com/office/powerpoint/2010/main" xmlns="" val="21300783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FBA70B-EDA8-43C3-BD87-A0F2EE29DDC9}"/>
              </a:ext>
            </a:extLst>
          </p:cNvPr>
          <p:cNvSpPr>
            <a:spLocks noGrp="1"/>
          </p:cNvSpPr>
          <p:nvPr>
            <p:ph type="title"/>
          </p:nvPr>
        </p:nvSpPr>
        <p:spPr>
          <a:xfrm>
            <a:off x="2895600" y="764373"/>
            <a:ext cx="8610600" cy="1293028"/>
          </a:xfrm>
        </p:spPr>
        <p:txBody>
          <a:bodyPr>
            <a:normAutofit/>
          </a:bodyPr>
          <a:lstStyle/>
          <a:p>
            <a:r>
              <a:rPr lang="en-US" dirty="0" err="1"/>
              <a:t>Importanța</a:t>
            </a:r>
            <a:r>
              <a:rPr lang="en-US" dirty="0"/>
              <a:t> </a:t>
            </a:r>
            <a:r>
              <a:rPr lang="en-US" dirty="0" err="1"/>
              <a:t>factorilor</a:t>
            </a:r>
          </a:p>
        </p:txBody>
      </p:sp>
      <p:sp>
        <p:nvSpPr>
          <p:cNvPr id="8" name="Content Placeholder 7">
            <a:extLst>
              <a:ext uri="{FF2B5EF4-FFF2-40B4-BE49-F238E27FC236}">
                <a16:creationId xmlns:a16="http://schemas.microsoft.com/office/drawing/2014/main" xmlns="" id="{05EAFD63-E505-4523-A59F-756ACC1058B0}"/>
              </a:ext>
            </a:extLst>
          </p:cNvPr>
          <p:cNvSpPr>
            <a:spLocks noGrp="1"/>
          </p:cNvSpPr>
          <p:nvPr>
            <p:ph idx="1"/>
          </p:nvPr>
        </p:nvSpPr>
        <p:spPr>
          <a:xfrm>
            <a:off x="677333" y="2194560"/>
            <a:ext cx="5816600" cy="4024125"/>
          </a:xfrm>
        </p:spPr>
        <p:txBody>
          <a:bodyPr vert="horz" lIns="91440" tIns="45720" rIns="91440" bIns="45720" rtlCol="0" anchor="t">
            <a:normAutofit fontScale="92500" lnSpcReduction="10000"/>
          </a:bodyPr>
          <a:lstStyle/>
          <a:p>
            <a:r>
              <a:rPr lang="en-US"/>
              <a:t>Principalul predictor care influențează decizia de a migra este vârsta clientului. 58% din variația variabilei țintă Exited este explicată de variația variabilei independente Age.</a:t>
            </a:r>
          </a:p>
          <a:p>
            <a:r>
              <a:rPr lang="en-US"/>
              <a:t>Următoriipredictori în ordinea importanței sunt: Geography(17.7%),IsActiveMember(14,7%) Balance(3%), NumOfProducts(2%), CreditScore(2%), Gender(2</a:t>
            </a:r>
            <a:r>
              <a:rPr lang="en-US" dirty="0"/>
              <a:t>%</a:t>
            </a:r>
            <a:r>
              <a:rPr lang="en-US"/>
              <a:t>).</a:t>
            </a:r>
          </a:p>
          <a:p>
            <a:r>
              <a:rPr lang="en-US"/>
              <a:t>Ca și în cazul modelului de regresie logistică, variabilele Tenure, EstimatedSalary și HasCrCard nu sunt importante în explicarea variației variabilei dependente.</a:t>
            </a:r>
            <a:endParaRPr lang="en-US" dirty="0"/>
          </a:p>
        </p:txBody>
      </p:sp>
      <p:pic>
        <p:nvPicPr>
          <p:cNvPr id="5" name="Picture 5" descr="A screenshot of a cell phone&#10;&#10;Description automatically generated">
            <a:extLst>
              <a:ext uri="{FF2B5EF4-FFF2-40B4-BE49-F238E27FC236}">
                <a16:creationId xmlns:a16="http://schemas.microsoft.com/office/drawing/2014/main" xmlns="" id="{305AE24E-102E-4AFB-946F-848BED680348}"/>
              </a:ext>
            </a:extLst>
          </p:cNvPr>
          <p:cNvPicPr>
            <a:picLocks noChangeAspect="1"/>
          </p:cNvPicPr>
          <p:nvPr/>
        </p:nvPicPr>
        <p:blipFill>
          <a:blip r:embed="rId2"/>
          <a:stretch>
            <a:fillRect/>
          </a:stretch>
        </p:blipFill>
        <p:spPr>
          <a:xfrm>
            <a:off x="7748404" y="2272748"/>
            <a:ext cx="2994391" cy="3639337"/>
          </a:xfrm>
          <a:prstGeom prst="rect">
            <a:avLst/>
          </a:prstGeom>
        </p:spPr>
      </p:pic>
    </p:spTree>
    <p:extLst>
      <p:ext uri="{BB962C8B-B14F-4D97-AF65-F5344CB8AC3E}">
        <p14:creationId xmlns:p14="http://schemas.microsoft.com/office/powerpoint/2010/main" xmlns="" val="27535590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xmlns="" id="{CD94F7C0-1344-4B3C-AFCB-E7F006BB534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xmlns="" id="{4EC584A2-4215-4DB8-AE1F-E3768D77E8D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xmlns=""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xmlns="" id="{997F9596-E0F1-4CE3-B044-862741FB8197}"/>
              </a:ext>
            </a:extLst>
          </p:cNvPr>
          <p:cNvSpPr>
            <a:spLocks noGrp="1"/>
          </p:cNvSpPr>
          <p:nvPr>
            <p:ph type="title"/>
          </p:nvPr>
        </p:nvSpPr>
        <p:spPr>
          <a:xfrm>
            <a:off x="685799" y="764373"/>
            <a:ext cx="3977639" cy="1600200"/>
          </a:xfrm>
        </p:spPr>
        <p:txBody>
          <a:bodyPr anchor="b">
            <a:normAutofit/>
          </a:bodyPr>
          <a:lstStyle/>
          <a:p>
            <a:pPr algn="l"/>
            <a:r>
              <a:rPr lang="en-US" sz="3200"/>
              <a:t>IMPORTANȚA PREDICTORILOR</a:t>
            </a:r>
          </a:p>
        </p:txBody>
      </p:sp>
      <p:sp>
        <p:nvSpPr>
          <p:cNvPr id="8" name="Content Placeholder 7">
            <a:extLst>
              <a:ext uri="{FF2B5EF4-FFF2-40B4-BE49-F238E27FC236}">
                <a16:creationId xmlns:a16="http://schemas.microsoft.com/office/drawing/2014/main" xmlns="" id="{52AE9658-5AE1-405D-8F80-D079313EB8AF}"/>
              </a:ext>
            </a:extLst>
          </p:cNvPr>
          <p:cNvSpPr>
            <a:spLocks noGrp="1"/>
          </p:cNvSpPr>
          <p:nvPr>
            <p:ph idx="1"/>
          </p:nvPr>
        </p:nvSpPr>
        <p:spPr>
          <a:xfrm>
            <a:off x="685800" y="2364573"/>
            <a:ext cx="3977639" cy="3854112"/>
          </a:xfrm>
        </p:spPr>
        <p:txBody>
          <a:bodyPr vert="horz" lIns="91440" tIns="45720" rIns="91440" bIns="45720" rtlCol="0" anchor="t">
            <a:normAutofit/>
          </a:bodyPr>
          <a:lstStyle/>
          <a:p>
            <a:r>
              <a:rPr lang="en-US" sz="1600"/>
              <a:t>Age(58%)</a:t>
            </a:r>
          </a:p>
          <a:p>
            <a:r>
              <a:rPr lang="en-US" sz="1600"/>
              <a:t>Geography(17.7%)</a:t>
            </a:r>
            <a:endParaRPr lang="en-US" sz="1600" dirty="0"/>
          </a:p>
          <a:p>
            <a:r>
              <a:rPr lang="en-US" sz="1600"/>
              <a:t>IsActiveMember(14.7%)</a:t>
            </a:r>
            <a:endParaRPr lang="en-US" sz="1600" dirty="0"/>
          </a:p>
          <a:p>
            <a:r>
              <a:rPr lang="en-US" sz="1600"/>
              <a:t>Balance(3%)</a:t>
            </a:r>
            <a:endParaRPr lang="en-US" sz="1600" dirty="0"/>
          </a:p>
          <a:p>
            <a:r>
              <a:rPr lang="en-US" sz="1600"/>
              <a:t>Gender(2%)</a:t>
            </a:r>
            <a:endParaRPr lang="en-US" sz="1600" dirty="0"/>
          </a:p>
          <a:p>
            <a:r>
              <a:rPr lang="en-US" sz="1600"/>
              <a:t>CreditScore(2%)</a:t>
            </a:r>
            <a:endParaRPr lang="en-US" sz="1600" dirty="0"/>
          </a:p>
          <a:p>
            <a:r>
              <a:rPr lang="en-US" sz="1600"/>
              <a:t>NumOfProducts(2%)</a:t>
            </a:r>
            <a:endParaRPr lang="en-US" sz="1600" dirty="0"/>
          </a:p>
          <a:p>
            <a:endParaRPr lang="en-US" sz="1600" dirty="0"/>
          </a:p>
        </p:txBody>
      </p:sp>
      <p:pic>
        <p:nvPicPr>
          <p:cNvPr id="4" name="Picture 4" descr="A screenshot of a computer&#10;&#10;Description automatically generated">
            <a:extLst>
              <a:ext uri="{FF2B5EF4-FFF2-40B4-BE49-F238E27FC236}">
                <a16:creationId xmlns:a16="http://schemas.microsoft.com/office/drawing/2014/main" xmlns="" id="{7261A77D-4270-4B0C-9803-AC32F1A65E35}"/>
              </a:ext>
            </a:extLst>
          </p:cNvPr>
          <p:cNvPicPr>
            <a:picLocks noChangeAspect="1"/>
          </p:cNvPicPr>
          <p:nvPr/>
        </p:nvPicPr>
        <p:blipFill>
          <a:blip r:embed="rId3"/>
          <a:stretch>
            <a:fillRect/>
          </a:stretch>
        </p:blipFill>
        <p:spPr>
          <a:xfrm>
            <a:off x="4972699" y="958840"/>
            <a:ext cx="6533501" cy="5047129"/>
          </a:xfrm>
          <a:prstGeom prst="rect">
            <a:avLst/>
          </a:prstGeom>
        </p:spPr>
      </p:pic>
    </p:spTree>
    <p:extLst>
      <p:ext uri="{BB962C8B-B14F-4D97-AF65-F5344CB8AC3E}">
        <p14:creationId xmlns:p14="http://schemas.microsoft.com/office/powerpoint/2010/main" xmlns="" val="42381805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xmlns="" id="{A7759B06-A3ED-47D4-8CD7-FF068277CCA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xmlns="" id="{5E67025B-C374-417F-8D28-E056A1FE2A00}"/>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xmlns=""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xmlns="" id="{62163A01-7FA2-4059-B9E0-8185868EBAF7}"/>
              </a:ext>
            </a:extLst>
          </p:cNvPr>
          <p:cNvSpPr>
            <a:spLocks noGrp="1"/>
          </p:cNvSpPr>
          <p:nvPr>
            <p:ph type="title"/>
          </p:nvPr>
        </p:nvSpPr>
        <p:spPr>
          <a:xfrm>
            <a:off x="685800" y="764373"/>
            <a:ext cx="6751948" cy="1293028"/>
          </a:xfrm>
        </p:spPr>
        <p:txBody>
          <a:bodyPr>
            <a:normAutofit/>
          </a:bodyPr>
          <a:lstStyle/>
          <a:p>
            <a:r>
              <a:rPr lang="en-US"/>
              <a:t>EVALUAREA MODELULUI-MATRICEA DE CONFUZIE</a:t>
            </a:r>
          </a:p>
        </p:txBody>
      </p:sp>
      <p:sp>
        <p:nvSpPr>
          <p:cNvPr id="9" name="Content Placeholder 8">
            <a:extLst>
              <a:ext uri="{FF2B5EF4-FFF2-40B4-BE49-F238E27FC236}">
                <a16:creationId xmlns:a16="http://schemas.microsoft.com/office/drawing/2014/main" xmlns="" id="{367A3B27-BEA7-4B91-AA4C-C0D5B33F610A}"/>
              </a:ext>
            </a:extLst>
          </p:cNvPr>
          <p:cNvSpPr>
            <a:spLocks noGrp="1"/>
          </p:cNvSpPr>
          <p:nvPr>
            <p:ph idx="1"/>
          </p:nvPr>
        </p:nvSpPr>
        <p:spPr>
          <a:xfrm>
            <a:off x="685800" y="2194560"/>
            <a:ext cx="6770802" cy="4024125"/>
          </a:xfrm>
        </p:spPr>
        <p:txBody>
          <a:bodyPr vert="horz" lIns="91440" tIns="45720" rIns="91440" bIns="45720" rtlCol="0" anchor="t">
            <a:normAutofit/>
          </a:bodyPr>
          <a:lstStyle/>
          <a:p>
            <a:r>
              <a:rPr lang="en-US"/>
              <a:t>Clasificatorul obținut are indicatori ai performanței mai buni comparativ cu modelul de regresie logistică</a:t>
            </a:r>
            <a:endParaRPr lang="en-US" dirty="0"/>
          </a:p>
          <a:p>
            <a:r>
              <a:rPr lang="en-US"/>
              <a:t>Acesta prezice corect 79.2% din instanțele setului de testare. </a:t>
            </a:r>
          </a:p>
          <a:p>
            <a:r>
              <a:rPr lang="en-US"/>
              <a:t>Sensibilitatea clasificatorului este de 0.787 deci recunoaște 78.7% din instanțele pozitive(clienții migratori</a:t>
            </a:r>
            <a:r>
              <a:rPr lang="en-US" dirty="0"/>
              <a:t>)</a:t>
            </a:r>
            <a:endParaRPr lang="en-US"/>
          </a:p>
        </p:txBody>
      </p:sp>
      <p:sp>
        <p:nvSpPr>
          <p:cNvPr id="16" name="Rounded Rectangle 14">
            <a:extLst>
              <a:ext uri="{FF2B5EF4-FFF2-40B4-BE49-F238E27FC236}">
                <a16:creationId xmlns:a16="http://schemas.microsoft.com/office/drawing/2014/main" xmlns="" id="{7183F3E8-5B76-4210-B693-CB19330BB3F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98475" y="1075591"/>
            <a:ext cx="3303482" cy="5148371"/>
          </a:xfrm>
          <a:prstGeom prst="roundRect">
            <a:avLst>
              <a:gd name="adj" fmla="val 3468"/>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screenshot of a cell phone&#10;&#10;Description automatically generated">
            <a:extLst>
              <a:ext uri="{FF2B5EF4-FFF2-40B4-BE49-F238E27FC236}">
                <a16:creationId xmlns:a16="http://schemas.microsoft.com/office/drawing/2014/main" xmlns="" id="{F22485A2-183A-4987-80E4-AFB3326D04EF}"/>
              </a:ext>
            </a:extLst>
          </p:cNvPr>
          <p:cNvPicPr>
            <a:picLocks noChangeAspect="1"/>
          </p:cNvPicPr>
          <p:nvPr/>
        </p:nvPicPr>
        <p:blipFill>
          <a:blip r:embed="rId3"/>
          <a:stretch>
            <a:fillRect/>
          </a:stretch>
        </p:blipFill>
        <p:spPr>
          <a:xfrm>
            <a:off x="8442114" y="1990471"/>
            <a:ext cx="2636238" cy="1017365"/>
          </a:xfrm>
          <a:prstGeom prst="rect">
            <a:avLst/>
          </a:prstGeom>
        </p:spPr>
      </p:pic>
      <p:pic>
        <p:nvPicPr>
          <p:cNvPr id="5" name="Picture 5" descr="A screenshot of a cell phone&#10;&#10;Description automatically generated">
            <a:extLst>
              <a:ext uri="{FF2B5EF4-FFF2-40B4-BE49-F238E27FC236}">
                <a16:creationId xmlns:a16="http://schemas.microsoft.com/office/drawing/2014/main" xmlns="" id="{BB1F7F63-67C1-4128-8893-D546340C8BD3}"/>
              </a:ext>
            </a:extLst>
          </p:cNvPr>
          <p:cNvPicPr>
            <a:picLocks noChangeAspect="1"/>
          </p:cNvPicPr>
          <p:nvPr/>
        </p:nvPicPr>
        <p:blipFill>
          <a:blip r:embed="rId4"/>
          <a:stretch>
            <a:fillRect/>
          </a:stretch>
        </p:blipFill>
        <p:spPr>
          <a:xfrm>
            <a:off x="8422082" y="3964335"/>
            <a:ext cx="2656270" cy="1633305"/>
          </a:xfrm>
          <a:prstGeom prst="rect">
            <a:avLst/>
          </a:prstGeom>
        </p:spPr>
      </p:pic>
    </p:spTree>
    <p:extLst>
      <p:ext uri="{BB962C8B-B14F-4D97-AF65-F5344CB8AC3E}">
        <p14:creationId xmlns:p14="http://schemas.microsoft.com/office/powerpoint/2010/main" xmlns="" val="31395428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BBE143-F9C8-414A-A059-B27F3BD34198}"/>
              </a:ext>
            </a:extLst>
          </p:cNvPr>
          <p:cNvSpPr>
            <a:spLocks noGrp="1"/>
          </p:cNvSpPr>
          <p:nvPr>
            <p:ph type="title"/>
          </p:nvPr>
        </p:nvSpPr>
        <p:spPr>
          <a:xfrm>
            <a:off x="619760" y="764373"/>
            <a:ext cx="6832600" cy="1293028"/>
          </a:xfrm>
        </p:spPr>
        <p:txBody>
          <a:bodyPr>
            <a:normAutofit/>
          </a:bodyPr>
          <a:lstStyle/>
          <a:p>
            <a:r>
              <a:rPr lang="en-US"/>
              <a:t>Evaluarea modelului-curba roc</a:t>
            </a:r>
          </a:p>
        </p:txBody>
      </p:sp>
      <p:sp>
        <p:nvSpPr>
          <p:cNvPr id="6" name="Content Placeholder 7">
            <a:extLst>
              <a:ext uri="{FF2B5EF4-FFF2-40B4-BE49-F238E27FC236}">
                <a16:creationId xmlns:a16="http://schemas.microsoft.com/office/drawing/2014/main" xmlns="" id="{2B29BD26-1FE2-4AC2-9665-76D9EA44077B}"/>
              </a:ext>
            </a:extLst>
          </p:cNvPr>
          <p:cNvSpPr>
            <a:spLocks noGrp="1"/>
          </p:cNvSpPr>
          <p:nvPr>
            <p:ph idx="1"/>
          </p:nvPr>
        </p:nvSpPr>
        <p:spPr>
          <a:xfrm>
            <a:off x="619760" y="2194560"/>
            <a:ext cx="6832600" cy="4024125"/>
          </a:xfrm>
        </p:spPr>
        <p:txBody>
          <a:bodyPr vert="horz" lIns="91440" tIns="45720" rIns="91440" bIns="45720" rtlCol="0">
            <a:normAutofit/>
          </a:bodyPr>
          <a:lstStyle/>
          <a:p>
            <a:r>
              <a:rPr lang="en-US"/>
              <a:t>Pentru rețeaua neuronală artificială zona de sub curbă, AUC=0.863.</a:t>
            </a:r>
          </a:p>
          <a:p>
            <a:r>
              <a:rPr lang="en-US"/>
              <a:t>Modelul distinge clienții migratori de cei fideli cu o probabilitate de 86.3%</a:t>
            </a:r>
            <a:endParaRPr lang="en-US" dirty="0"/>
          </a:p>
          <a:p>
            <a:endParaRPr lang="en-US" dirty="0"/>
          </a:p>
        </p:txBody>
      </p:sp>
      <p:pic>
        <p:nvPicPr>
          <p:cNvPr id="4" name="Picture 4" descr="A close up of a map&#10;&#10;Description automatically generated">
            <a:extLst>
              <a:ext uri="{FF2B5EF4-FFF2-40B4-BE49-F238E27FC236}">
                <a16:creationId xmlns:a16="http://schemas.microsoft.com/office/drawing/2014/main" xmlns="" id="{FD307651-0179-4018-9FD7-CC1629B37A66}"/>
              </a:ext>
            </a:extLst>
          </p:cNvPr>
          <p:cNvPicPr>
            <a:picLocks noChangeAspect="1"/>
          </p:cNvPicPr>
          <p:nvPr/>
        </p:nvPicPr>
        <p:blipFill>
          <a:blip r:embed="rId2"/>
          <a:stretch>
            <a:fillRect/>
          </a:stretch>
        </p:blipFill>
        <p:spPr>
          <a:xfrm>
            <a:off x="7861238" y="1644030"/>
            <a:ext cx="3644962" cy="3676749"/>
          </a:xfrm>
          <a:prstGeom prst="rect">
            <a:avLst/>
          </a:prstGeom>
        </p:spPr>
      </p:pic>
    </p:spTree>
    <p:extLst>
      <p:ext uri="{BB962C8B-B14F-4D97-AF65-F5344CB8AC3E}">
        <p14:creationId xmlns:p14="http://schemas.microsoft.com/office/powerpoint/2010/main" xmlns="" val="28675413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6">
            <a:extLst>
              <a:ext uri="{FF2B5EF4-FFF2-40B4-BE49-F238E27FC236}">
                <a16:creationId xmlns:a16="http://schemas.microsoft.com/office/drawing/2014/main" xmlns="" id="{A7759B06-A3ED-47D4-8CD7-FF068277CCA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8">
            <a:extLst>
              <a:ext uri="{FF2B5EF4-FFF2-40B4-BE49-F238E27FC236}">
                <a16:creationId xmlns:a16="http://schemas.microsoft.com/office/drawing/2014/main" xmlns="" id="{5E67025B-C374-417F-8D28-E056A1FE2A00}"/>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xmlns=""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xmlns="" id="{E99A1877-EABC-4F86-9AC2-F64AE78A1AA5}"/>
              </a:ext>
            </a:extLst>
          </p:cNvPr>
          <p:cNvSpPr>
            <a:spLocks noGrp="1"/>
          </p:cNvSpPr>
          <p:nvPr>
            <p:ph type="title"/>
          </p:nvPr>
        </p:nvSpPr>
        <p:spPr>
          <a:xfrm>
            <a:off x="685800" y="764373"/>
            <a:ext cx="6751948" cy="1293028"/>
          </a:xfrm>
        </p:spPr>
        <p:txBody>
          <a:bodyPr>
            <a:normAutofit/>
          </a:bodyPr>
          <a:lstStyle/>
          <a:p>
            <a:r>
              <a:rPr lang="en-US"/>
              <a:t>REZULTATELE ARBORILOR DE DECIZIE</a:t>
            </a:r>
          </a:p>
        </p:txBody>
      </p:sp>
      <p:sp>
        <p:nvSpPr>
          <p:cNvPr id="15" name="Content Placeholder 16">
            <a:extLst>
              <a:ext uri="{FF2B5EF4-FFF2-40B4-BE49-F238E27FC236}">
                <a16:creationId xmlns:a16="http://schemas.microsoft.com/office/drawing/2014/main" xmlns="" id="{A8AFB877-2383-4170-B805-B24B76335CA5}"/>
              </a:ext>
            </a:extLst>
          </p:cNvPr>
          <p:cNvSpPr>
            <a:spLocks noGrp="1"/>
          </p:cNvSpPr>
          <p:nvPr>
            <p:ph idx="1"/>
          </p:nvPr>
        </p:nvSpPr>
        <p:spPr>
          <a:xfrm>
            <a:off x="685800" y="2194560"/>
            <a:ext cx="6770802" cy="4024125"/>
          </a:xfrm>
        </p:spPr>
        <p:txBody>
          <a:bodyPr vert="horz" lIns="91440" tIns="45720" rIns="91440" bIns="45720" rtlCol="0" anchor="t">
            <a:normAutofit/>
          </a:bodyPr>
          <a:lstStyle/>
          <a:p>
            <a:r>
              <a:rPr lang="en-US"/>
              <a:t>Arborele de decizie construit are 10 noduri terminale</a:t>
            </a:r>
          </a:p>
          <a:p>
            <a:r>
              <a:rPr lang="en-US"/>
              <a:t>Eroarea de clasificare este 0.24, din cele 3500 de instanțe ale setului de testare, 862 au fost clasificate greșit</a:t>
            </a:r>
          </a:p>
          <a:p>
            <a:r>
              <a:rPr lang="en-US"/>
              <a:t>Variabilele utilizate pentru construirea arborelui sunt: Age, NumOfProducts, Geography, Balance și IsActiveMember</a:t>
            </a:r>
            <a:endParaRPr lang="en-US" dirty="0"/>
          </a:p>
        </p:txBody>
      </p:sp>
      <p:sp>
        <p:nvSpPr>
          <p:cNvPr id="32" name="Rounded Rectangle 14">
            <a:extLst>
              <a:ext uri="{FF2B5EF4-FFF2-40B4-BE49-F238E27FC236}">
                <a16:creationId xmlns:a16="http://schemas.microsoft.com/office/drawing/2014/main" xmlns="" id="{7183F3E8-5B76-4210-B693-CB19330BB3F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98475" y="1075591"/>
            <a:ext cx="3303482" cy="5148371"/>
          </a:xfrm>
          <a:prstGeom prst="roundRect">
            <a:avLst>
              <a:gd name="adj" fmla="val 3468"/>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A screenshot of a cell phone&#10;&#10;Description automatically generated">
            <a:extLst>
              <a:ext uri="{FF2B5EF4-FFF2-40B4-BE49-F238E27FC236}">
                <a16:creationId xmlns:a16="http://schemas.microsoft.com/office/drawing/2014/main" xmlns="" id="{8FD3980A-140D-4ECD-92FF-8BF12EA217F2}"/>
              </a:ext>
            </a:extLst>
          </p:cNvPr>
          <p:cNvPicPr>
            <a:picLocks noChangeAspect="1"/>
          </p:cNvPicPr>
          <p:nvPr/>
        </p:nvPicPr>
        <p:blipFill>
          <a:blip r:embed="rId3"/>
          <a:stretch>
            <a:fillRect/>
          </a:stretch>
        </p:blipFill>
        <p:spPr>
          <a:xfrm>
            <a:off x="8442114" y="2175749"/>
            <a:ext cx="2636238" cy="646809"/>
          </a:xfrm>
          <a:prstGeom prst="rect">
            <a:avLst/>
          </a:prstGeom>
        </p:spPr>
      </p:pic>
      <p:pic>
        <p:nvPicPr>
          <p:cNvPr id="5" name="Picture 6" descr="A screenshot of a cell phone&#10;&#10;Description automatically generated">
            <a:extLst>
              <a:ext uri="{FF2B5EF4-FFF2-40B4-BE49-F238E27FC236}">
                <a16:creationId xmlns:a16="http://schemas.microsoft.com/office/drawing/2014/main" xmlns="" id="{4E9C7293-D872-4942-A172-15BE91C8C1F5}"/>
              </a:ext>
            </a:extLst>
          </p:cNvPr>
          <p:cNvPicPr>
            <a:picLocks noChangeAspect="1"/>
          </p:cNvPicPr>
          <p:nvPr/>
        </p:nvPicPr>
        <p:blipFill>
          <a:blip r:embed="rId4"/>
          <a:stretch>
            <a:fillRect/>
          </a:stretch>
        </p:blipFill>
        <p:spPr>
          <a:xfrm>
            <a:off x="8422082" y="4057154"/>
            <a:ext cx="2656270" cy="1447667"/>
          </a:xfrm>
          <a:prstGeom prst="rect">
            <a:avLst/>
          </a:prstGeom>
        </p:spPr>
      </p:pic>
    </p:spTree>
    <p:extLst>
      <p:ext uri="{BB962C8B-B14F-4D97-AF65-F5344CB8AC3E}">
        <p14:creationId xmlns:p14="http://schemas.microsoft.com/office/powerpoint/2010/main" xmlns="" val="28570499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626C8655-F166-4750-BA96-4360D907D47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xmlns="" id="{30862539-52F7-43D0-A2BC-ADDD9106315A}"/>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xmlns=""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xmlns="" id="{8888529E-921C-4CD5-A3F9-7C16A0858FFD}"/>
              </a:ext>
            </a:extLst>
          </p:cNvPr>
          <p:cNvSpPr>
            <a:spLocks noGrp="1"/>
          </p:cNvSpPr>
          <p:nvPr>
            <p:ph type="title"/>
          </p:nvPr>
        </p:nvSpPr>
        <p:spPr>
          <a:xfrm>
            <a:off x="685800" y="764373"/>
            <a:ext cx="6751948" cy="1293028"/>
          </a:xfrm>
        </p:spPr>
        <p:txBody>
          <a:bodyPr>
            <a:normAutofit/>
          </a:bodyPr>
          <a:lstStyle/>
          <a:p>
            <a:r>
              <a:rPr lang="en-US">
                <a:solidFill>
                  <a:schemeClr val="bg1"/>
                </a:solidFill>
              </a:rPr>
              <a:t>ARBORI DE DECIZIE-PRUNING</a:t>
            </a:r>
          </a:p>
        </p:txBody>
      </p:sp>
      <p:sp>
        <p:nvSpPr>
          <p:cNvPr id="3" name="Content Placeholder 2">
            <a:extLst>
              <a:ext uri="{FF2B5EF4-FFF2-40B4-BE49-F238E27FC236}">
                <a16:creationId xmlns:a16="http://schemas.microsoft.com/office/drawing/2014/main" xmlns="" id="{6E8635B4-F13A-4DA1-85C9-DE04276E1C57}"/>
              </a:ext>
            </a:extLst>
          </p:cNvPr>
          <p:cNvSpPr>
            <a:spLocks noGrp="1"/>
          </p:cNvSpPr>
          <p:nvPr>
            <p:ph idx="1"/>
          </p:nvPr>
        </p:nvSpPr>
        <p:spPr>
          <a:xfrm>
            <a:off x="685800" y="2194560"/>
            <a:ext cx="6770802" cy="4024125"/>
          </a:xfrm>
        </p:spPr>
        <p:txBody>
          <a:bodyPr vert="horz" lIns="91440" tIns="45720" rIns="91440" bIns="45720" rtlCol="0" anchor="t">
            <a:normAutofit/>
          </a:bodyPr>
          <a:lstStyle/>
          <a:p>
            <a:r>
              <a:rPr lang="en-US">
                <a:solidFill>
                  <a:schemeClr val="bg1"/>
                </a:solidFill>
              </a:rPr>
              <a:t>Deoarece arborii de decizie mai adânci sunt mai predispuși să se suprapună datelor de antrenament(overfitting) și să nu prezică datele neobservate, arborii mai puțin adânci sunt preferați.</a:t>
            </a:r>
          </a:p>
          <a:p>
            <a:r>
              <a:rPr lang="en-US">
                <a:solidFill>
                  <a:schemeClr val="bg1"/>
                </a:solidFill>
              </a:rPr>
              <a:t>Tăierea arborilor(pruning) este procedeul prin care un sub-arbore este înlocuit cu un nod frunză. Procedeul se repetă atât timp cât înlocuirile nu reduc performanța de clasificare a arborelui.</a:t>
            </a:r>
          </a:p>
          <a:p>
            <a:r>
              <a:rPr lang="en-US">
                <a:solidFill>
                  <a:schemeClr val="bg1"/>
                </a:solidFill>
              </a:rPr>
              <a:t>După tăiere, arborele decizional este alcătuit din 7 noduri terminale.</a:t>
            </a:r>
          </a:p>
        </p:txBody>
      </p:sp>
      <p:sp useBgFill="1">
        <p:nvSpPr>
          <p:cNvPr id="13" name="Rounded Rectangle 14">
            <a:extLst>
              <a:ext uri="{FF2B5EF4-FFF2-40B4-BE49-F238E27FC236}">
                <a16:creationId xmlns:a16="http://schemas.microsoft.com/office/drawing/2014/main" xmlns="" id="{0EEA75DC-BD58-47FC-A49C-D8C9469351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98475" y="1075591"/>
            <a:ext cx="3303482" cy="5148371"/>
          </a:xfrm>
          <a:prstGeom prst="roundRect">
            <a:avLst>
              <a:gd name="adj" fmla="val 2403"/>
            </a:avLst>
          </a:prstGeom>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screenshot of a cell phone&#10;&#10;Description automatically generated">
            <a:extLst>
              <a:ext uri="{FF2B5EF4-FFF2-40B4-BE49-F238E27FC236}">
                <a16:creationId xmlns:a16="http://schemas.microsoft.com/office/drawing/2014/main" xmlns="" id="{ACE74320-AED2-41B5-B5A9-2A8D90AFEE06}"/>
              </a:ext>
            </a:extLst>
          </p:cNvPr>
          <p:cNvPicPr>
            <a:picLocks noChangeAspect="1"/>
          </p:cNvPicPr>
          <p:nvPr/>
        </p:nvPicPr>
        <p:blipFill>
          <a:blip r:embed="rId3"/>
          <a:stretch>
            <a:fillRect/>
          </a:stretch>
        </p:blipFill>
        <p:spPr>
          <a:xfrm>
            <a:off x="8400446" y="2692136"/>
            <a:ext cx="2699540" cy="1896427"/>
          </a:xfrm>
          <a:prstGeom prst="rect">
            <a:avLst/>
          </a:prstGeom>
        </p:spPr>
      </p:pic>
    </p:spTree>
    <p:extLst>
      <p:ext uri="{BB962C8B-B14F-4D97-AF65-F5344CB8AC3E}">
        <p14:creationId xmlns:p14="http://schemas.microsoft.com/office/powerpoint/2010/main" xmlns="" val="754451916"/>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A051F9-823A-4A35-B53C-C8F09B1806B5}"/>
              </a:ext>
            </a:extLst>
          </p:cNvPr>
          <p:cNvSpPr>
            <a:spLocks noGrp="1"/>
          </p:cNvSpPr>
          <p:nvPr>
            <p:ph type="title"/>
          </p:nvPr>
        </p:nvSpPr>
        <p:spPr/>
        <p:txBody>
          <a:bodyPr/>
          <a:lstStyle/>
          <a:p>
            <a:r>
              <a:rPr lang="en-US" dirty="0" err="1"/>
              <a:t>Ipotezele</a:t>
            </a:r>
            <a:r>
              <a:rPr lang="en-US" dirty="0"/>
              <a:t> de </a:t>
            </a:r>
            <a:r>
              <a:rPr lang="en-US" dirty="0" err="1"/>
              <a:t>lucru</a:t>
            </a:r>
            <a:r>
              <a:rPr lang="en-US" dirty="0"/>
              <a:t> </a:t>
            </a:r>
            <a:r>
              <a:rPr lang="en-US" dirty="0" err="1"/>
              <a:t>inițiale</a:t>
            </a:r>
          </a:p>
        </p:txBody>
      </p:sp>
      <p:sp>
        <p:nvSpPr>
          <p:cNvPr id="3" name="Content Placeholder 2">
            <a:extLst>
              <a:ext uri="{FF2B5EF4-FFF2-40B4-BE49-F238E27FC236}">
                <a16:creationId xmlns:a16="http://schemas.microsoft.com/office/drawing/2014/main" xmlns="" id="{1DF94172-FA59-4ACA-ACB2-939BF854EC25}"/>
              </a:ext>
            </a:extLst>
          </p:cNvPr>
          <p:cNvSpPr>
            <a:spLocks noGrp="1"/>
          </p:cNvSpPr>
          <p:nvPr>
            <p:ph idx="1"/>
          </p:nvPr>
        </p:nvSpPr>
        <p:spPr/>
        <p:txBody>
          <a:bodyPr vert="horz" lIns="91440" tIns="45720" rIns="91440" bIns="45720" rtlCol="0" anchor="t">
            <a:normAutofit/>
          </a:bodyPr>
          <a:lstStyle/>
          <a:p>
            <a:r>
              <a:rPr lang="en-US" dirty="0" err="1"/>
              <a:t>Obiectivul</a:t>
            </a:r>
            <a:r>
              <a:rPr lang="en-US" dirty="0"/>
              <a:t> </a:t>
            </a:r>
            <a:r>
              <a:rPr lang="en-US" dirty="0" err="1"/>
              <a:t>lucrării</a:t>
            </a:r>
            <a:r>
              <a:rPr lang="en-US" dirty="0"/>
              <a:t> </a:t>
            </a:r>
            <a:r>
              <a:rPr lang="en-US" dirty="0" err="1"/>
              <a:t>este</a:t>
            </a:r>
            <a:r>
              <a:rPr lang="en-US" dirty="0"/>
              <a:t> de a </a:t>
            </a:r>
            <a:r>
              <a:rPr lang="en-US" dirty="0" err="1"/>
              <a:t>construi</a:t>
            </a:r>
            <a:r>
              <a:rPr lang="en-US" dirty="0"/>
              <a:t> un </a:t>
            </a:r>
            <a:r>
              <a:rPr lang="en-US" dirty="0" smtClean="0"/>
              <a:t>model</a:t>
            </a:r>
            <a:r>
              <a:rPr lang="en-US" dirty="0"/>
              <a:t>  care </a:t>
            </a:r>
            <a:r>
              <a:rPr lang="en-US" dirty="0" err="1"/>
              <a:t>să</a:t>
            </a:r>
            <a:r>
              <a:rPr lang="en-US" dirty="0"/>
              <a:t> </a:t>
            </a:r>
            <a:r>
              <a:rPr lang="en-US" dirty="0" err="1"/>
              <a:t>prezică</a:t>
            </a:r>
            <a:r>
              <a:rPr lang="en-US" dirty="0"/>
              <a:t> </a:t>
            </a:r>
            <a:r>
              <a:rPr lang="en-US" dirty="0" err="1"/>
              <a:t>migrarea</a:t>
            </a:r>
            <a:r>
              <a:rPr lang="en-US" dirty="0"/>
              <a:t> </a:t>
            </a:r>
            <a:r>
              <a:rPr lang="en-US" dirty="0" err="1"/>
              <a:t>clienților</a:t>
            </a:r>
            <a:r>
              <a:rPr lang="en-US" dirty="0"/>
              <a:t> </a:t>
            </a:r>
            <a:r>
              <a:rPr lang="en-US" dirty="0" err="1"/>
              <a:t>unei</a:t>
            </a:r>
            <a:r>
              <a:rPr lang="en-US" dirty="0"/>
              <a:t> </a:t>
            </a:r>
            <a:r>
              <a:rPr lang="en-US" dirty="0" err="1"/>
              <a:t>bănci</a:t>
            </a:r>
            <a:r>
              <a:rPr lang="en-US" dirty="0"/>
              <a:t>, </a:t>
            </a:r>
            <a:r>
              <a:rPr lang="en-US" dirty="0" err="1"/>
              <a:t>folosind</a:t>
            </a:r>
            <a:r>
              <a:rPr lang="en-US" dirty="0"/>
              <a:t> </a:t>
            </a:r>
            <a:r>
              <a:rPr lang="en-US" dirty="0" err="1"/>
              <a:t>tehnici</a:t>
            </a:r>
            <a:r>
              <a:rPr lang="en-US" dirty="0"/>
              <a:t> Data Mining.</a:t>
            </a:r>
          </a:p>
          <a:p>
            <a:r>
              <a:rPr lang="en-US" dirty="0" err="1"/>
              <a:t>Sarcina</a:t>
            </a:r>
            <a:r>
              <a:rPr lang="en-US" dirty="0"/>
              <a:t> Data Mining a </a:t>
            </a:r>
            <a:r>
              <a:rPr lang="en-US" dirty="0" err="1"/>
              <a:t>acestei</a:t>
            </a:r>
            <a:r>
              <a:rPr lang="en-US" dirty="0"/>
              <a:t> </a:t>
            </a:r>
            <a:r>
              <a:rPr lang="en-US" dirty="0" err="1"/>
              <a:t>lucrării</a:t>
            </a:r>
            <a:r>
              <a:rPr lang="en-US" dirty="0"/>
              <a:t> </a:t>
            </a:r>
            <a:r>
              <a:rPr lang="en-US" dirty="0" err="1"/>
              <a:t>este</a:t>
            </a:r>
            <a:r>
              <a:rPr lang="en-US" dirty="0"/>
              <a:t> de </a:t>
            </a:r>
            <a:r>
              <a:rPr lang="en-US" dirty="0" err="1"/>
              <a:t>clasificare</a:t>
            </a:r>
            <a:r>
              <a:rPr lang="en-US" dirty="0"/>
              <a:t>, </a:t>
            </a:r>
            <a:r>
              <a:rPr lang="en-US" dirty="0" err="1"/>
              <a:t>iar</a:t>
            </a:r>
            <a:r>
              <a:rPr lang="en-US" dirty="0"/>
              <a:t> </a:t>
            </a:r>
            <a:r>
              <a:rPr lang="en-US" dirty="0" err="1"/>
              <a:t>tehnicile</a:t>
            </a:r>
            <a:r>
              <a:rPr lang="en-US" dirty="0"/>
              <a:t> Data Mining </a:t>
            </a:r>
            <a:r>
              <a:rPr lang="en-US" dirty="0" err="1"/>
              <a:t>utilizate</a:t>
            </a:r>
            <a:r>
              <a:rPr lang="en-US" dirty="0"/>
              <a:t> </a:t>
            </a:r>
            <a:r>
              <a:rPr lang="en-US" dirty="0" err="1"/>
              <a:t>pentru</a:t>
            </a:r>
            <a:r>
              <a:rPr lang="en-US" dirty="0"/>
              <a:t> </a:t>
            </a:r>
            <a:r>
              <a:rPr lang="en-US" dirty="0" err="1"/>
              <a:t>atingerea</a:t>
            </a:r>
            <a:r>
              <a:rPr lang="en-US" dirty="0"/>
              <a:t> </a:t>
            </a:r>
            <a:r>
              <a:rPr lang="en-US" dirty="0" err="1"/>
              <a:t>obiectivului</a:t>
            </a:r>
            <a:r>
              <a:rPr lang="en-US" dirty="0"/>
              <a:t> sunt: </a:t>
            </a:r>
            <a:r>
              <a:rPr lang="en-US" dirty="0" err="1"/>
              <a:t>analiza</a:t>
            </a:r>
            <a:r>
              <a:rPr lang="en-US" dirty="0"/>
              <a:t> </a:t>
            </a:r>
            <a:r>
              <a:rPr lang="en-US" dirty="0" err="1"/>
              <a:t>regresiei</a:t>
            </a:r>
            <a:r>
              <a:rPr lang="en-US" dirty="0"/>
              <a:t> </a:t>
            </a:r>
            <a:r>
              <a:rPr lang="en-US" dirty="0" err="1"/>
              <a:t>logistice</a:t>
            </a:r>
            <a:r>
              <a:rPr lang="en-US" dirty="0"/>
              <a:t>, </a:t>
            </a:r>
            <a:r>
              <a:rPr lang="en-US" dirty="0" err="1"/>
              <a:t>rețelele</a:t>
            </a:r>
            <a:r>
              <a:rPr lang="en-US" dirty="0"/>
              <a:t> </a:t>
            </a:r>
            <a:r>
              <a:rPr lang="en-US" dirty="0" err="1"/>
              <a:t>neuronale</a:t>
            </a:r>
            <a:r>
              <a:rPr lang="en-US" dirty="0"/>
              <a:t> </a:t>
            </a:r>
            <a:r>
              <a:rPr lang="en-US" dirty="0" err="1"/>
              <a:t>artificiale</a:t>
            </a:r>
            <a:r>
              <a:rPr lang="en-US" dirty="0"/>
              <a:t> </a:t>
            </a:r>
            <a:r>
              <a:rPr lang="en-US" dirty="0" err="1"/>
              <a:t>și</a:t>
            </a:r>
            <a:r>
              <a:rPr lang="en-US" dirty="0"/>
              <a:t> </a:t>
            </a:r>
            <a:r>
              <a:rPr lang="en-US" dirty="0" err="1"/>
              <a:t>arborii</a:t>
            </a:r>
            <a:r>
              <a:rPr lang="en-US" dirty="0"/>
              <a:t> de </a:t>
            </a:r>
            <a:r>
              <a:rPr lang="en-US" dirty="0" err="1"/>
              <a:t>decizie</a:t>
            </a:r>
            <a:r>
              <a:rPr lang="en-US" dirty="0"/>
              <a:t>.</a:t>
            </a:r>
          </a:p>
          <a:p>
            <a:r>
              <a:rPr lang="en-US" dirty="0" err="1"/>
              <a:t>Luând</a:t>
            </a:r>
            <a:r>
              <a:rPr lang="en-US" dirty="0"/>
              <a:t> </a:t>
            </a:r>
            <a:r>
              <a:rPr lang="en-US" dirty="0" err="1"/>
              <a:t>în</a:t>
            </a:r>
            <a:r>
              <a:rPr lang="en-US" dirty="0"/>
              <a:t> </a:t>
            </a:r>
            <a:r>
              <a:rPr lang="en-US" dirty="0" err="1"/>
              <a:t>considerare</a:t>
            </a:r>
            <a:r>
              <a:rPr lang="en-US" dirty="0"/>
              <a:t> </a:t>
            </a:r>
            <a:r>
              <a:rPr lang="en-US" dirty="0" err="1"/>
              <a:t>rezultatele</a:t>
            </a:r>
            <a:r>
              <a:rPr lang="en-US" dirty="0"/>
              <a:t> </a:t>
            </a:r>
            <a:r>
              <a:rPr lang="en-US" dirty="0" err="1"/>
              <a:t>obținute</a:t>
            </a:r>
            <a:r>
              <a:rPr lang="en-US" dirty="0"/>
              <a:t> </a:t>
            </a:r>
            <a:r>
              <a:rPr lang="en-US" dirty="0" err="1"/>
              <a:t>în</a:t>
            </a:r>
            <a:r>
              <a:rPr lang="en-US" dirty="0"/>
              <a:t> </a:t>
            </a:r>
            <a:r>
              <a:rPr lang="en-US" dirty="0" err="1"/>
              <a:t>studiile</a:t>
            </a:r>
            <a:r>
              <a:rPr lang="en-US" dirty="0"/>
              <a:t> din </a:t>
            </a:r>
            <a:r>
              <a:rPr lang="en-US" dirty="0" err="1"/>
              <a:t>literatura</a:t>
            </a:r>
            <a:r>
              <a:rPr lang="en-US" dirty="0"/>
              <a:t> de </a:t>
            </a:r>
            <a:r>
              <a:rPr lang="en-US" dirty="0" err="1"/>
              <a:t>specialitate</a:t>
            </a:r>
            <a:r>
              <a:rPr lang="en-US" dirty="0"/>
              <a:t>, pot fi formulate </a:t>
            </a:r>
            <a:r>
              <a:rPr lang="en-US" dirty="0" err="1"/>
              <a:t>următoarele</a:t>
            </a:r>
            <a:r>
              <a:rPr lang="en-US" dirty="0"/>
              <a:t> </a:t>
            </a:r>
            <a:r>
              <a:rPr lang="en-US" dirty="0" err="1"/>
              <a:t>ipoteze</a:t>
            </a:r>
            <a:r>
              <a:rPr lang="en-US" dirty="0"/>
              <a:t> de </a:t>
            </a:r>
            <a:r>
              <a:rPr lang="en-US" dirty="0" err="1"/>
              <a:t>lucru</a:t>
            </a:r>
            <a:r>
              <a:rPr lang="en-US" dirty="0"/>
              <a:t> </a:t>
            </a:r>
            <a:r>
              <a:rPr lang="en-US" dirty="0" err="1"/>
              <a:t>inițiale</a:t>
            </a:r>
            <a:r>
              <a:rPr lang="en-US" dirty="0"/>
              <a:t>.</a:t>
            </a:r>
          </a:p>
          <a:p>
            <a:r>
              <a:rPr lang="en-US" dirty="0"/>
              <a:t>H1: </a:t>
            </a:r>
            <a:r>
              <a:rPr lang="en-US" dirty="0" err="1"/>
              <a:t>Clienții</a:t>
            </a:r>
            <a:r>
              <a:rPr lang="en-US" dirty="0"/>
              <a:t> </a:t>
            </a:r>
            <a:r>
              <a:rPr lang="en-US" dirty="0" err="1"/>
              <a:t>mai</a:t>
            </a:r>
            <a:r>
              <a:rPr lang="en-US" dirty="0"/>
              <a:t> </a:t>
            </a:r>
            <a:r>
              <a:rPr lang="en-US" dirty="0" err="1"/>
              <a:t>tineri</a:t>
            </a:r>
            <a:r>
              <a:rPr lang="en-US" dirty="0"/>
              <a:t> au un </a:t>
            </a:r>
            <a:r>
              <a:rPr lang="en-US" dirty="0" err="1"/>
              <a:t>risc</a:t>
            </a:r>
            <a:r>
              <a:rPr lang="en-US" dirty="0"/>
              <a:t> </a:t>
            </a:r>
            <a:r>
              <a:rPr lang="en-US" dirty="0" err="1"/>
              <a:t>mai</a:t>
            </a:r>
            <a:r>
              <a:rPr lang="en-US" dirty="0"/>
              <a:t> mare de a </a:t>
            </a:r>
            <a:r>
              <a:rPr lang="en-US" dirty="0" err="1"/>
              <a:t>migra</a:t>
            </a:r>
            <a:r>
              <a:rPr lang="en-US" dirty="0"/>
              <a:t>, </a:t>
            </a:r>
            <a:r>
              <a:rPr lang="en-US" dirty="0" err="1"/>
              <a:t>deoarece</a:t>
            </a:r>
            <a:r>
              <a:rPr lang="en-US" dirty="0"/>
              <a:t> sunt </a:t>
            </a:r>
            <a:r>
              <a:rPr lang="en-US" dirty="0" err="1"/>
              <a:t>mai</a:t>
            </a:r>
            <a:r>
              <a:rPr lang="en-US" dirty="0"/>
              <a:t> </a:t>
            </a:r>
            <a:r>
              <a:rPr lang="en-US" dirty="0" err="1"/>
              <a:t>dinamici</a:t>
            </a:r>
            <a:r>
              <a:rPr lang="en-US" dirty="0"/>
              <a:t>.</a:t>
            </a:r>
          </a:p>
          <a:p>
            <a:r>
              <a:rPr lang="en-US" dirty="0"/>
              <a:t>H2: </a:t>
            </a:r>
            <a:r>
              <a:rPr lang="en-US" dirty="0" err="1"/>
              <a:t>Clienții</a:t>
            </a:r>
            <a:r>
              <a:rPr lang="en-US" dirty="0"/>
              <a:t> </a:t>
            </a:r>
            <a:r>
              <a:rPr lang="en-US" dirty="0" err="1"/>
              <a:t>activi</a:t>
            </a:r>
            <a:r>
              <a:rPr lang="en-US" dirty="0"/>
              <a:t>, care au </a:t>
            </a:r>
            <a:r>
              <a:rPr lang="en-US" dirty="0" err="1"/>
              <a:t>realizat</a:t>
            </a:r>
            <a:r>
              <a:rPr lang="en-US" dirty="0"/>
              <a:t> </a:t>
            </a:r>
            <a:r>
              <a:rPr lang="en-US" dirty="0" err="1"/>
              <a:t>tranzacții</a:t>
            </a:r>
            <a:r>
              <a:rPr lang="en-US" dirty="0"/>
              <a:t> </a:t>
            </a:r>
            <a:r>
              <a:rPr lang="en-US" dirty="0" err="1"/>
              <a:t>în</a:t>
            </a:r>
            <a:r>
              <a:rPr lang="en-US" dirty="0"/>
              <a:t> </a:t>
            </a:r>
            <a:r>
              <a:rPr lang="en-US" dirty="0" err="1"/>
              <a:t>ultimile</a:t>
            </a:r>
            <a:r>
              <a:rPr lang="en-US" dirty="0"/>
              <a:t> 3 </a:t>
            </a:r>
            <a:r>
              <a:rPr lang="en-US" dirty="0" err="1"/>
              <a:t>luni</a:t>
            </a:r>
            <a:r>
              <a:rPr lang="en-US" dirty="0"/>
              <a:t> au un </a:t>
            </a:r>
            <a:r>
              <a:rPr lang="en-US" dirty="0" err="1"/>
              <a:t>risc</a:t>
            </a:r>
            <a:r>
              <a:rPr lang="en-US" dirty="0"/>
              <a:t> </a:t>
            </a:r>
            <a:r>
              <a:rPr lang="en-US" dirty="0" err="1"/>
              <a:t>mai</a:t>
            </a:r>
            <a:r>
              <a:rPr lang="en-US" dirty="0"/>
              <a:t> mic de a </a:t>
            </a:r>
            <a:r>
              <a:rPr lang="en-US" dirty="0" err="1"/>
              <a:t>migra</a:t>
            </a:r>
            <a:r>
              <a:rPr lang="en-US" dirty="0"/>
              <a:t>.</a:t>
            </a:r>
          </a:p>
          <a:p>
            <a:pPr marL="0" indent="0">
              <a:buNone/>
            </a:pPr>
            <a:endParaRPr lang="en-US" dirty="0"/>
          </a:p>
        </p:txBody>
      </p:sp>
    </p:spTree>
    <p:extLst>
      <p:ext uri="{BB962C8B-B14F-4D97-AF65-F5344CB8AC3E}">
        <p14:creationId xmlns:p14="http://schemas.microsoft.com/office/powerpoint/2010/main" xmlns="" val="22989432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626C8655-F166-4750-BA96-4360D907D47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xmlns="" id="{30862539-52F7-43D0-A2BC-ADDD9106315A}"/>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xmlns=""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xmlns="" id="{924B9425-A059-4CAC-B084-EB4231F30781}"/>
              </a:ext>
            </a:extLst>
          </p:cNvPr>
          <p:cNvSpPr>
            <a:spLocks noGrp="1"/>
          </p:cNvSpPr>
          <p:nvPr>
            <p:ph type="title"/>
          </p:nvPr>
        </p:nvSpPr>
        <p:spPr>
          <a:xfrm>
            <a:off x="685800" y="764373"/>
            <a:ext cx="6751948" cy="1293028"/>
          </a:xfrm>
        </p:spPr>
        <p:txBody>
          <a:bodyPr>
            <a:normAutofit/>
          </a:bodyPr>
          <a:lstStyle/>
          <a:p>
            <a:r>
              <a:rPr lang="en-US">
                <a:solidFill>
                  <a:schemeClr val="bg1"/>
                </a:solidFill>
              </a:rPr>
              <a:t>Regulile dacă-atunci</a:t>
            </a:r>
          </a:p>
        </p:txBody>
      </p:sp>
      <p:sp>
        <p:nvSpPr>
          <p:cNvPr id="3" name="Content Placeholder 2">
            <a:extLst>
              <a:ext uri="{FF2B5EF4-FFF2-40B4-BE49-F238E27FC236}">
                <a16:creationId xmlns:a16="http://schemas.microsoft.com/office/drawing/2014/main" xmlns="" id="{EA25E562-9603-44ED-901D-7FD274A5F196}"/>
              </a:ext>
            </a:extLst>
          </p:cNvPr>
          <p:cNvSpPr>
            <a:spLocks noGrp="1"/>
          </p:cNvSpPr>
          <p:nvPr>
            <p:ph idx="1"/>
          </p:nvPr>
        </p:nvSpPr>
        <p:spPr>
          <a:xfrm>
            <a:off x="685800" y="2194560"/>
            <a:ext cx="6770802" cy="4024125"/>
          </a:xfrm>
        </p:spPr>
        <p:txBody>
          <a:bodyPr vert="horz" lIns="91440" tIns="45720" rIns="91440" bIns="45720" rtlCol="0" anchor="t">
            <a:normAutofit/>
          </a:bodyPr>
          <a:lstStyle/>
          <a:p>
            <a:r>
              <a:rPr lang="en-US">
                <a:solidFill>
                  <a:schemeClr val="bg1"/>
                </a:solidFill>
              </a:rPr>
              <a:t>Principalul avantaj al arborilor de decizie este faptul că sunt ușor de interpretat și pot fi transformați în seturi de reguli de clasificare.</a:t>
            </a:r>
          </a:p>
          <a:p>
            <a:r>
              <a:rPr lang="en-US">
                <a:solidFill>
                  <a:schemeClr val="bg1"/>
                </a:solidFill>
              </a:rPr>
              <a:t>Setul de reguli de clasificare va conține 7 reguli, câte o regulă de clasificare pentru fiecare nod terminal.</a:t>
            </a:r>
            <a:endParaRPr lang="en-US" dirty="0">
              <a:solidFill>
                <a:schemeClr val="bg1"/>
              </a:solidFill>
            </a:endParaRPr>
          </a:p>
          <a:p>
            <a:pPr marL="0" indent="0">
              <a:buNone/>
            </a:pPr>
            <a:endParaRPr lang="en-US" dirty="0">
              <a:solidFill>
                <a:srgbClr val="FFFFFF"/>
              </a:solidFill>
            </a:endParaRPr>
          </a:p>
          <a:p>
            <a:endParaRPr lang="en-US">
              <a:solidFill>
                <a:schemeClr val="bg1"/>
              </a:solidFill>
            </a:endParaRPr>
          </a:p>
        </p:txBody>
      </p:sp>
      <p:sp useBgFill="1">
        <p:nvSpPr>
          <p:cNvPr id="13" name="Rounded Rectangle 14">
            <a:extLst>
              <a:ext uri="{FF2B5EF4-FFF2-40B4-BE49-F238E27FC236}">
                <a16:creationId xmlns:a16="http://schemas.microsoft.com/office/drawing/2014/main" xmlns="" id="{0EEA75DC-BD58-47FC-A49C-D8C9469351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98475" y="1075591"/>
            <a:ext cx="3303482" cy="5148371"/>
          </a:xfrm>
          <a:prstGeom prst="roundRect">
            <a:avLst>
              <a:gd name="adj" fmla="val 2403"/>
            </a:avLst>
          </a:prstGeom>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screenshot of a cell phone&#10;&#10;Description automatically generated">
            <a:extLst>
              <a:ext uri="{FF2B5EF4-FFF2-40B4-BE49-F238E27FC236}">
                <a16:creationId xmlns:a16="http://schemas.microsoft.com/office/drawing/2014/main" xmlns="" id="{9090B9CA-9296-4AE4-A76F-0BA56D0F94E5}"/>
              </a:ext>
            </a:extLst>
          </p:cNvPr>
          <p:cNvPicPr>
            <a:picLocks noChangeAspect="1"/>
          </p:cNvPicPr>
          <p:nvPr/>
        </p:nvPicPr>
        <p:blipFill>
          <a:blip r:embed="rId3"/>
          <a:stretch>
            <a:fillRect/>
          </a:stretch>
        </p:blipFill>
        <p:spPr>
          <a:xfrm>
            <a:off x="8400446" y="2692136"/>
            <a:ext cx="2699540" cy="1896427"/>
          </a:xfrm>
          <a:prstGeom prst="rect">
            <a:avLst/>
          </a:prstGeom>
        </p:spPr>
      </p:pic>
      <p:pic>
        <p:nvPicPr>
          <p:cNvPr id="5" name="Picture 5" descr="A screen shot of a social media post&#10;&#10;Description automatically generated">
            <a:extLst>
              <a:ext uri="{FF2B5EF4-FFF2-40B4-BE49-F238E27FC236}">
                <a16:creationId xmlns:a16="http://schemas.microsoft.com/office/drawing/2014/main" xmlns="" id="{92A6FD50-1298-41C3-92C5-08ECBE93C9AF}"/>
              </a:ext>
            </a:extLst>
          </p:cNvPr>
          <p:cNvPicPr>
            <a:picLocks noChangeAspect="1"/>
          </p:cNvPicPr>
          <p:nvPr/>
        </p:nvPicPr>
        <p:blipFill>
          <a:blip r:embed="rId4"/>
          <a:stretch>
            <a:fillRect/>
          </a:stretch>
        </p:blipFill>
        <p:spPr>
          <a:xfrm>
            <a:off x="684362" y="4298362"/>
            <a:ext cx="6927010" cy="1927500"/>
          </a:xfrm>
          <a:prstGeom prst="rect">
            <a:avLst/>
          </a:prstGeom>
        </p:spPr>
      </p:pic>
    </p:spTree>
    <p:extLst>
      <p:ext uri="{BB962C8B-B14F-4D97-AF65-F5344CB8AC3E}">
        <p14:creationId xmlns:p14="http://schemas.microsoft.com/office/powerpoint/2010/main" xmlns="" val="1394659292"/>
      </p:ext>
    </p:extLst>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294C23-BA06-4B6B-9473-6B9AED45DF8E}"/>
              </a:ext>
            </a:extLst>
          </p:cNvPr>
          <p:cNvSpPr>
            <a:spLocks noGrp="1"/>
          </p:cNvSpPr>
          <p:nvPr>
            <p:ph type="title"/>
          </p:nvPr>
        </p:nvSpPr>
        <p:spPr>
          <a:xfrm>
            <a:off x="2895600" y="764373"/>
            <a:ext cx="8610600" cy="1293028"/>
          </a:xfrm>
        </p:spPr>
        <p:txBody>
          <a:bodyPr>
            <a:normAutofit/>
          </a:bodyPr>
          <a:lstStyle/>
          <a:p>
            <a:r>
              <a:rPr lang="en-US"/>
              <a:t>Importanța predictorilor</a:t>
            </a:r>
          </a:p>
        </p:txBody>
      </p:sp>
      <p:sp>
        <p:nvSpPr>
          <p:cNvPr id="8" name="Content Placeholder 7">
            <a:extLst>
              <a:ext uri="{FF2B5EF4-FFF2-40B4-BE49-F238E27FC236}">
                <a16:creationId xmlns:a16="http://schemas.microsoft.com/office/drawing/2014/main" xmlns="" id="{C4AC3D41-5E9F-4CA7-B135-41994FC94A99}"/>
              </a:ext>
            </a:extLst>
          </p:cNvPr>
          <p:cNvSpPr>
            <a:spLocks noGrp="1"/>
          </p:cNvSpPr>
          <p:nvPr>
            <p:ph idx="1"/>
          </p:nvPr>
        </p:nvSpPr>
        <p:spPr>
          <a:xfrm>
            <a:off x="677333" y="2194560"/>
            <a:ext cx="5816600" cy="4024125"/>
          </a:xfrm>
        </p:spPr>
        <p:txBody>
          <a:bodyPr vert="horz" lIns="91440" tIns="45720" rIns="91440" bIns="45720" rtlCol="0" anchor="t">
            <a:normAutofit/>
          </a:bodyPr>
          <a:lstStyle/>
          <a:p>
            <a:r>
              <a:rPr lang="en-US"/>
              <a:t>Variabilele utilizate pentru regulile de divizare ale arborelului decizional sunt Age, NumOfProducts, IsActiveMember și Balance.</a:t>
            </a:r>
            <a:endParaRPr lang="en-US" dirty="0"/>
          </a:p>
          <a:p>
            <a:r>
              <a:rPr lang="en-US"/>
              <a:t>Variabila Age are o importanță de 55%,</a:t>
            </a:r>
            <a:r>
              <a:rPr lang="en-US" dirty="0"/>
              <a:t> </a:t>
            </a:r>
            <a:r>
              <a:rPr lang="en-US"/>
              <a:t>adică 55% din varianța variabilei dependente Exited este explicată de varianța variabilei Age.</a:t>
            </a:r>
            <a:endParaRPr lang="en-US" dirty="0"/>
          </a:p>
          <a:p>
            <a:r>
              <a:rPr lang="en-US"/>
              <a:t>Variația numărului de produse dținute explică 31% din variația variabilei țintă.</a:t>
            </a:r>
            <a:endParaRPr lang="en-US" dirty="0"/>
          </a:p>
        </p:txBody>
      </p:sp>
      <p:pic>
        <p:nvPicPr>
          <p:cNvPr id="4" name="Picture 4" descr="A screenshot of a cell phone&#10;&#10;Description automatically generated">
            <a:extLst>
              <a:ext uri="{FF2B5EF4-FFF2-40B4-BE49-F238E27FC236}">
                <a16:creationId xmlns:a16="http://schemas.microsoft.com/office/drawing/2014/main" xmlns="" id="{130F33C6-45DE-4115-A951-53D87C1E0F3A}"/>
              </a:ext>
            </a:extLst>
          </p:cNvPr>
          <p:cNvPicPr>
            <a:picLocks noChangeAspect="1"/>
          </p:cNvPicPr>
          <p:nvPr/>
        </p:nvPicPr>
        <p:blipFill>
          <a:blip r:embed="rId2"/>
          <a:stretch>
            <a:fillRect/>
          </a:stretch>
        </p:blipFill>
        <p:spPr>
          <a:xfrm>
            <a:off x="6985000" y="3062588"/>
            <a:ext cx="4521200" cy="2059657"/>
          </a:xfrm>
          <a:prstGeom prst="rect">
            <a:avLst/>
          </a:prstGeom>
        </p:spPr>
      </p:pic>
    </p:spTree>
    <p:extLst>
      <p:ext uri="{BB962C8B-B14F-4D97-AF65-F5344CB8AC3E}">
        <p14:creationId xmlns:p14="http://schemas.microsoft.com/office/powerpoint/2010/main" xmlns="" val="3486454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xmlns="" id="{CD94F7C0-1344-4B3C-AFCB-E7F006BB534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xmlns="" id="{4EC584A2-4215-4DB8-AE1F-E3768D77E8D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xmlns=""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xmlns="" id="{3FD641D5-AB09-4F02-93A3-3795C70614BF}"/>
              </a:ext>
            </a:extLst>
          </p:cNvPr>
          <p:cNvSpPr>
            <a:spLocks noGrp="1"/>
          </p:cNvSpPr>
          <p:nvPr>
            <p:ph type="title"/>
          </p:nvPr>
        </p:nvSpPr>
        <p:spPr>
          <a:xfrm>
            <a:off x="685799" y="764373"/>
            <a:ext cx="3977639" cy="1600200"/>
          </a:xfrm>
        </p:spPr>
        <p:txBody>
          <a:bodyPr anchor="b">
            <a:normAutofit/>
          </a:bodyPr>
          <a:lstStyle/>
          <a:p>
            <a:pPr algn="l"/>
            <a:r>
              <a:rPr lang="en-US" sz="3200"/>
              <a:t>Importanța factorilor</a:t>
            </a:r>
          </a:p>
        </p:txBody>
      </p:sp>
      <p:sp>
        <p:nvSpPr>
          <p:cNvPr id="8" name="Content Placeholder 7">
            <a:extLst>
              <a:ext uri="{FF2B5EF4-FFF2-40B4-BE49-F238E27FC236}">
                <a16:creationId xmlns:a16="http://schemas.microsoft.com/office/drawing/2014/main" xmlns="" id="{0EFA8FDB-105F-4B0A-8D76-50451F08392E}"/>
              </a:ext>
            </a:extLst>
          </p:cNvPr>
          <p:cNvSpPr>
            <a:spLocks noGrp="1"/>
          </p:cNvSpPr>
          <p:nvPr>
            <p:ph idx="1"/>
          </p:nvPr>
        </p:nvSpPr>
        <p:spPr>
          <a:xfrm>
            <a:off x="685800" y="2364573"/>
            <a:ext cx="3977639" cy="3854112"/>
          </a:xfrm>
        </p:spPr>
        <p:txBody>
          <a:bodyPr vert="horz" lIns="91440" tIns="45720" rIns="91440" bIns="45720" rtlCol="0" anchor="t">
            <a:normAutofit/>
          </a:bodyPr>
          <a:lstStyle/>
          <a:p>
            <a:r>
              <a:rPr lang="en-US" sz="1600"/>
              <a:t>Age(55%)</a:t>
            </a:r>
          </a:p>
          <a:p>
            <a:r>
              <a:rPr lang="en-US" sz="1600"/>
              <a:t>NumOfProducts(31%)</a:t>
            </a:r>
          </a:p>
          <a:p>
            <a:r>
              <a:rPr lang="en-US" sz="1600"/>
              <a:t>IsActiveMember(12%)</a:t>
            </a:r>
            <a:endParaRPr lang="en-US" sz="1600" dirty="0"/>
          </a:p>
          <a:p>
            <a:r>
              <a:rPr lang="en-US" sz="1600"/>
              <a:t>Balance(10%)</a:t>
            </a:r>
            <a:endParaRPr lang="en-US" sz="1600" dirty="0"/>
          </a:p>
          <a:p>
            <a:r>
              <a:rPr lang="en-US" sz="1600"/>
              <a:t>Ca și în cazul modelului de regresie logistică si rețelei neuronale artificiale, variația variabilelor Tenure, EstimatedSalary și HasCrCard nu are o importanță semnificativă pentru explicarea variației variabilei țintă Exited.</a:t>
            </a:r>
            <a:endParaRPr lang="en-US" sz="1600" dirty="0"/>
          </a:p>
        </p:txBody>
      </p:sp>
      <p:pic>
        <p:nvPicPr>
          <p:cNvPr id="4" name="Picture 4" descr="A screenshot of a cell phone&#10;&#10;Description automatically generated">
            <a:extLst>
              <a:ext uri="{FF2B5EF4-FFF2-40B4-BE49-F238E27FC236}">
                <a16:creationId xmlns:a16="http://schemas.microsoft.com/office/drawing/2014/main" xmlns="" id="{E1282DE4-4145-45B7-B375-3498E73BFB34}"/>
              </a:ext>
            </a:extLst>
          </p:cNvPr>
          <p:cNvPicPr>
            <a:picLocks noChangeAspect="1"/>
          </p:cNvPicPr>
          <p:nvPr/>
        </p:nvPicPr>
        <p:blipFill>
          <a:blip r:embed="rId3"/>
          <a:stretch>
            <a:fillRect/>
          </a:stretch>
        </p:blipFill>
        <p:spPr>
          <a:xfrm>
            <a:off x="4972699" y="1849030"/>
            <a:ext cx="6533501" cy="3266750"/>
          </a:xfrm>
          <a:prstGeom prst="rect">
            <a:avLst/>
          </a:prstGeom>
        </p:spPr>
      </p:pic>
    </p:spTree>
    <p:extLst>
      <p:ext uri="{BB962C8B-B14F-4D97-AF65-F5344CB8AC3E}">
        <p14:creationId xmlns:p14="http://schemas.microsoft.com/office/powerpoint/2010/main" xmlns="" val="18201117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03FFF8D3-2EF3-4286-935A-D01BE3C8533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3" name="Picture 12">
            <a:extLst>
              <a:ext uri="{FF2B5EF4-FFF2-40B4-BE49-F238E27FC236}">
                <a16:creationId xmlns:a16="http://schemas.microsoft.com/office/drawing/2014/main" xmlns="" id="{CD8CCB43-545E-4064-8BB8-5C492D0F5F57}"/>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xmlns=""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xmlns="" id="{36D8B988-88D5-4B08-A996-2FEF79003A5D}"/>
              </a:ext>
            </a:extLst>
          </p:cNvPr>
          <p:cNvSpPr>
            <a:spLocks noGrp="1"/>
          </p:cNvSpPr>
          <p:nvPr>
            <p:ph type="title"/>
          </p:nvPr>
        </p:nvSpPr>
        <p:spPr>
          <a:xfrm>
            <a:off x="685800" y="764373"/>
            <a:ext cx="3306744" cy="1293028"/>
          </a:xfrm>
        </p:spPr>
        <p:txBody>
          <a:bodyPr>
            <a:normAutofit/>
          </a:bodyPr>
          <a:lstStyle/>
          <a:p>
            <a:r>
              <a:rPr lang="en-US" sz="3200">
                <a:solidFill>
                  <a:schemeClr val="bg1"/>
                </a:solidFill>
              </a:rPr>
              <a:t>Parametrii de complexitate</a:t>
            </a:r>
          </a:p>
        </p:txBody>
      </p:sp>
      <p:sp>
        <p:nvSpPr>
          <p:cNvPr id="8" name="Content Placeholder 7">
            <a:extLst>
              <a:ext uri="{FF2B5EF4-FFF2-40B4-BE49-F238E27FC236}">
                <a16:creationId xmlns:a16="http://schemas.microsoft.com/office/drawing/2014/main" xmlns="" id="{505F895E-9524-4419-A281-378A6BDE427D}"/>
              </a:ext>
            </a:extLst>
          </p:cNvPr>
          <p:cNvSpPr>
            <a:spLocks noGrp="1"/>
          </p:cNvSpPr>
          <p:nvPr>
            <p:ph idx="1"/>
          </p:nvPr>
        </p:nvSpPr>
        <p:spPr>
          <a:xfrm>
            <a:off x="685801" y="2194560"/>
            <a:ext cx="3306742" cy="4024125"/>
          </a:xfrm>
        </p:spPr>
        <p:txBody>
          <a:bodyPr vert="horz" lIns="91440" tIns="45720" rIns="91440" bIns="45720" rtlCol="0" anchor="t">
            <a:normAutofit fontScale="92500" lnSpcReduction="20000"/>
          </a:bodyPr>
          <a:lstStyle/>
          <a:p>
            <a:r>
              <a:rPr lang="en-US" sz="1600">
                <a:solidFill>
                  <a:schemeClr val="bg1"/>
                </a:solidFill>
              </a:rPr>
              <a:t>Parametrul de complexitate(cp) este utilizat pentru a selecta dimensiunea optimă a arborelui. Acesta măsoară modul în care scindarea îmbunătățește eroarea relativă.</a:t>
            </a:r>
          </a:p>
          <a:p>
            <a:r>
              <a:rPr lang="en-US" sz="1600">
                <a:solidFill>
                  <a:schemeClr val="bg1"/>
                </a:solidFill>
              </a:rPr>
              <a:t>Prima scindare îmbunătățește eroarea relativă de la 1.00 la 0.663, deci cp=0.336</a:t>
            </a:r>
          </a:p>
          <a:p>
            <a:r>
              <a:rPr lang="en-US" sz="1600">
                <a:solidFill>
                  <a:schemeClr val="bg1"/>
                </a:solidFill>
              </a:rPr>
              <a:t>A doua scindare aduce o îmbunătățire de 0.060 a erorii relative.</a:t>
            </a:r>
          </a:p>
          <a:p>
            <a:r>
              <a:rPr lang="en-US" sz="1600">
                <a:solidFill>
                  <a:schemeClr val="bg1"/>
                </a:solidFill>
              </a:rPr>
              <a:t>Ultima scindare îmbunătățește eroarea relativă cu 0.010.</a:t>
            </a:r>
          </a:p>
          <a:p>
            <a:r>
              <a:rPr lang="en-US" sz="1600">
                <a:solidFill>
                  <a:schemeClr val="bg1"/>
                </a:solidFill>
              </a:rPr>
              <a:t>Valoarea implicită pentru cp=0.010. Dacă o nouă scindare nu aduce o îmbunătățire a erorii  cu minim 0.010 atunci se oprește creșterea arborelui.</a:t>
            </a:r>
            <a:endParaRPr lang="en-US" sz="1600" dirty="0">
              <a:solidFill>
                <a:schemeClr val="bg1"/>
              </a:solidFill>
            </a:endParaRPr>
          </a:p>
        </p:txBody>
      </p:sp>
      <p:sp useBgFill="1">
        <p:nvSpPr>
          <p:cNvPr id="15" name="Rounded Rectangle 14">
            <a:extLst>
              <a:ext uri="{FF2B5EF4-FFF2-40B4-BE49-F238E27FC236}">
                <a16:creationId xmlns:a16="http://schemas.microsoft.com/office/drawing/2014/main" xmlns="" id="{E6C57836-126B-4938-8C7A-3C3BCB59D38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636008" y="1066164"/>
            <a:ext cx="6765949" cy="5148371"/>
          </a:xfrm>
          <a:prstGeom prst="roundRect">
            <a:avLst>
              <a:gd name="adj" fmla="val 2403"/>
            </a:avLst>
          </a:prstGeom>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screenshot of a cell phone&#10;&#10;Description automatically generated">
            <a:extLst>
              <a:ext uri="{FF2B5EF4-FFF2-40B4-BE49-F238E27FC236}">
                <a16:creationId xmlns:a16="http://schemas.microsoft.com/office/drawing/2014/main" xmlns="" id="{210B0B98-EAE1-48E2-9AC1-85D7C27CF590}"/>
              </a:ext>
            </a:extLst>
          </p:cNvPr>
          <p:cNvPicPr>
            <a:picLocks noChangeAspect="1"/>
          </p:cNvPicPr>
          <p:nvPr/>
        </p:nvPicPr>
        <p:blipFill>
          <a:blip r:embed="rId3"/>
          <a:stretch>
            <a:fillRect/>
          </a:stretch>
        </p:blipFill>
        <p:spPr>
          <a:xfrm>
            <a:off x="4955339" y="2508488"/>
            <a:ext cx="6127287" cy="2263722"/>
          </a:xfrm>
          <a:prstGeom prst="rect">
            <a:avLst/>
          </a:prstGeom>
        </p:spPr>
      </p:pic>
    </p:spTree>
    <p:extLst>
      <p:ext uri="{BB962C8B-B14F-4D97-AF65-F5344CB8AC3E}">
        <p14:creationId xmlns:p14="http://schemas.microsoft.com/office/powerpoint/2010/main" xmlns="" val="267833180"/>
      </p:ext>
    </p:extLst>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xmlns="" id="{A7759B06-A3ED-47D4-8CD7-FF068277CCA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xmlns="" id="{5E67025B-C374-417F-8D28-E056A1FE2A00}"/>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xmlns=""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xmlns="" id="{8B967A0F-4F1E-47B7-AAAF-8C3AE225ADAA}"/>
              </a:ext>
            </a:extLst>
          </p:cNvPr>
          <p:cNvSpPr>
            <a:spLocks noGrp="1"/>
          </p:cNvSpPr>
          <p:nvPr>
            <p:ph type="title"/>
          </p:nvPr>
        </p:nvSpPr>
        <p:spPr>
          <a:xfrm>
            <a:off x="685800" y="764373"/>
            <a:ext cx="6751948" cy="1293028"/>
          </a:xfrm>
        </p:spPr>
        <p:txBody>
          <a:bodyPr>
            <a:normAutofit/>
          </a:bodyPr>
          <a:lstStyle/>
          <a:p>
            <a:r>
              <a:rPr lang="en-US" sz="2800"/>
              <a:t>Evaluarea arborelui decizional-matricea de confuzie</a:t>
            </a:r>
          </a:p>
        </p:txBody>
      </p:sp>
      <p:sp>
        <p:nvSpPr>
          <p:cNvPr id="9" name="Content Placeholder 8">
            <a:extLst>
              <a:ext uri="{FF2B5EF4-FFF2-40B4-BE49-F238E27FC236}">
                <a16:creationId xmlns:a16="http://schemas.microsoft.com/office/drawing/2014/main" xmlns="" id="{FC8F9B5F-5FB2-43D2-8241-0BA8D7B5BBE2}"/>
              </a:ext>
            </a:extLst>
          </p:cNvPr>
          <p:cNvSpPr>
            <a:spLocks noGrp="1"/>
          </p:cNvSpPr>
          <p:nvPr>
            <p:ph idx="1"/>
          </p:nvPr>
        </p:nvSpPr>
        <p:spPr>
          <a:xfrm>
            <a:off x="685800" y="2194560"/>
            <a:ext cx="6770802" cy="4024125"/>
          </a:xfrm>
        </p:spPr>
        <p:txBody>
          <a:bodyPr vert="horz" lIns="91440" tIns="45720" rIns="91440" bIns="45720" rtlCol="0" anchor="t">
            <a:normAutofit/>
          </a:bodyPr>
          <a:lstStyle/>
          <a:p>
            <a:r>
              <a:rPr lang="en-US"/>
              <a:t>Arborele decizional obținut are o acuratețe de 0.72. Acesta clasifică în mod corect 72% din instanțele setului de testare.</a:t>
            </a:r>
          </a:p>
          <a:p>
            <a:r>
              <a:rPr lang="en-US"/>
              <a:t>Precizia clasificatorului este de 0.80, adică 80% din valorile clasificate pozitiv sunt corect clasificate.</a:t>
            </a:r>
            <a:endParaRPr lang="en-US" dirty="0"/>
          </a:p>
          <a:p>
            <a:r>
              <a:rPr lang="en-US"/>
              <a:t>Arborele decizional recunoaște 74%</a:t>
            </a:r>
            <a:r>
              <a:rPr lang="en-US" dirty="0"/>
              <a:t> </a:t>
            </a:r>
            <a:r>
              <a:rPr lang="en-US"/>
              <a:t>din instanțele pozitive.</a:t>
            </a:r>
            <a:endParaRPr lang="en-US" dirty="0"/>
          </a:p>
          <a:p>
            <a:endParaRPr lang="en-US" dirty="0"/>
          </a:p>
        </p:txBody>
      </p:sp>
      <p:sp>
        <p:nvSpPr>
          <p:cNvPr id="16" name="Rounded Rectangle 14">
            <a:extLst>
              <a:ext uri="{FF2B5EF4-FFF2-40B4-BE49-F238E27FC236}">
                <a16:creationId xmlns:a16="http://schemas.microsoft.com/office/drawing/2014/main" xmlns="" id="{7183F3E8-5B76-4210-B693-CB19330BB3F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98475" y="1075591"/>
            <a:ext cx="3303482" cy="5148371"/>
          </a:xfrm>
          <a:prstGeom prst="roundRect">
            <a:avLst>
              <a:gd name="adj" fmla="val 3468"/>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screenshot of a cell phone&#10;&#10;Description automatically generated">
            <a:extLst>
              <a:ext uri="{FF2B5EF4-FFF2-40B4-BE49-F238E27FC236}">
                <a16:creationId xmlns:a16="http://schemas.microsoft.com/office/drawing/2014/main" xmlns="" id="{88A061FE-F344-4282-A9A1-D884D393E387}"/>
              </a:ext>
            </a:extLst>
          </p:cNvPr>
          <p:cNvPicPr>
            <a:picLocks noChangeAspect="1"/>
          </p:cNvPicPr>
          <p:nvPr/>
        </p:nvPicPr>
        <p:blipFill>
          <a:blip r:embed="rId3"/>
          <a:stretch>
            <a:fillRect/>
          </a:stretch>
        </p:blipFill>
        <p:spPr>
          <a:xfrm>
            <a:off x="8442114" y="1928956"/>
            <a:ext cx="2636238" cy="1140395"/>
          </a:xfrm>
          <a:prstGeom prst="rect">
            <a:avLst/>
          </a:prstGeom>
        </p:spPr>
      </p:pic>
      <p:pic>
        <p:nvPicPr>
          <p:cNvPr id="5" name="Picture 5" descr="A screenshot of a cell phone&#10;&#10;Description automatically generated">
            <a:extLst>
              <a:ext uri="{FF2B5EF4-FFF2-40B4-BE49-F238E27FC236}">
                <a16:creationId xmlns:a16="http://schemas.microsoft.com/office/drawing/2014/main" xmlns="" id="{39A9CB9F-A7F6-4F42-BD45-C4ACEFBD6F9B}"/>
              </a:ext>
            </a:extLst>
          </p:cNvPr>
          <p:cNvPicPr>
            <a:picLocks noChangeAspect="1"/>
          </p:cNvPicPr>
          <p:nvPr/>
        </p:nvPicPr>
        <p:blipFill>
          <a:blip r:embed="rId4"/>
          <a:stretch>
            <a:fillRect/>
          </a:stretch>
        </p:blipFill>
        <p:spPr>
          <a:xfrm>
            <a:off x="8422082" y="3997729"/>
            <a:ext cx="2656270" cy="1566518"/>
          </a:xfrm>
          <a:prstGeom prst="rect">
            <a:avLst/>
          </a:prstGeom>
        </p:spPr>
      </p:pic>
    </p:spTree>
    <p:extLst>
      <p:ext uri="{BB962C8B-B14F-4D97-AF65-F5344CB8AC3E}">
        <p14:creationId xmlns:p14="http://schemas.microsoft.com/office/powerpoint/2010/main" xmlns="" val="18446473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9D96F4-6E16-4864-9029-6A82DF9BDBF8}"/>
              </a:ext>
            </a:extLst>
          </p:cNvPr>
          <p:cNvSpPr>
            <a:spLocks noGrp="1"/>
          </p:cNvSpPr>
          <p:nvPr>
            <p:ph type="title"/>
          </p:nvPr>
        </p:nvSpPr>
        <p:spPr>
          <a:xfrm>
            <a:off x="619760" y="764373"/>
            <a:ext cx="6832600" cy="1293028"/>
          </a:xfrm>
        </p:spPr>
        <p:txBody>
          <a:bodyPr>
            <a:normAutofit/>
          </a:bodyPr>
          <a:lstStyle/>
          <a:p>
            <a:r>
              <a:rPr lang="en-US"/>
              <a:t>Evaluarea arborelui decizional-curba roc</a:t>
            </a:r>
          </a:p>
        </p:txBody>
      </p:sp>
      <p:sp>
        <p:nvSpPr>
          <p:cNvPr id="8" name="Content Placeholder 7">
            <a:extLst>
              <a:ext uri="{FF2B5EF4-FFF2-40B4-BE49-F238E27FC236}">
                <a16:creationId xmlns:a16="http://schemas.microsoft.com/office/drawing/2014/main" xmlns="" id="{6AA04478-DDAA-4179-BDDF-5746235FC4F5}"/>
              </a:ext>
            </a:extLst>
          </p:cNvPr>
          <p:cNvSpPr>
            <a:spLocks noGrp="1"/>
          </p:cNvSpPr>
          <p:nvPr>
            <p:ph idx="1"/>
          </p:nvPr>
        </p:nvSpPr>
        <p:spPr>
          <a:xfrm>
            <a:off x="619760" y="2194560"/>
            <a:ext cx="6832600" cy="4024125"/>
          </a:xfrm>
        </p:spPr>
        <p:txBody>
          <a:bodyPr vert="horz" lIns="91440" tIns="45720" rIns="91440" bIns="45720" rtlCol="0" anchor="t">
            <a:normAutofit/>
          </a:bodyPr>
          <a:lstStyle/>
          <a:p>
            <a:r>
              <a:rPr lang="en-US"/>
              <a:t>Pentru arborele decizional construit zona de sub curbă AUC este 0.739.</a:t>
            </a:r>
          </a:p>
          <a:p>
            <a:r>
              <a:rPr lang="en-US"/>
              <a:t>Clasificatorul distinge clienții migratori de cei fideli cu o probabilitate de 73.9%.</a:t>
            </a:r>
          </a:p>
          <a:p>
            <a:r>
              <a:rPr lang="en-US"/>
              <a:t>În funcție de AUC, modelul cu cele mai bune performanțe obținute este cel construit cu ajutorul rețelelor neuronale artificiale, AUC=0.863.</a:t>
            </a:r>
            <a:endParaRPr lang="en-US" dirty="0"/>
          </a:p>
        </p:txBody>
      </p:sp>
      <p:pic>
        <p:nvPicPr>
          <p:cNvPr id="4" name="Picture 4" descr="A close up of a map&#10;&#10;Description automatically generated">
            <a:extLst>
              <a:ext uri="{FF2B5EF4-FFF2-40B4-BE49-F238E27FC236}">
                <a16:creationId xmlns:a16="http://schemas.microsoft.com/office/drawing/2014/main" xmlns="" id="{DA6B384A-107F-4694-BB85-68AB6A6CAF69}"/>
              </a:ext>
            </a:extLst>
          </p:cNvPr>
          <p:cNvPicPr>
            <a:picLocks noChangeAspect="1"/>
          </p:cNvPicPr>
          <p:nvPr/>
        </p:nvPicPr>
        <p:blipFill>
          <a:blip r:embed="rId2"/>
          <a:stretch>
            <a:fillRect/>
          </a:stretch>
        </p:blipFill>
        <p:spPr>
          <a:xfrm>
            <a:off x="7933125" y="1885864"/>
            <a:ext cx="3644962" cy="3883194"/>
          </a:xfrm>
          <a:prstGeom prst="rect">
            <a:avLst/>
          </a:prstGeom>
        </p:spPr>
      </p:pic>
    </p:spTree>
    <p:extLst>
      <p:ext uri="{BB962C8B-B14F-4D97-AF65-F5344CB8AC3E}">
        <p14:creationId xmlns:p14="http://schemas.microsoft.com/office/powerpoint/2010/main" xmlns="" val="26974655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3">
            <a:extLst>
              <a:ext uri="{FF2B5EF4-FFF2-40B4-BE49-F238E27FC236}">
                <a16:creationId xmlns:a16="http://schemas.microsoft.com/office/drawing/2014/main" xmlns="" id="{A7759B06-A3ED-47D4-8CD7-FF068277CCA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5">
            <a:extLst>
              <a:ext uri="{FF2B5EF4-FFF2-40B4-BE49-F238E27FC236}">
                <a16:creationId xmlns:a16="http://schemas.microsoft.com/office/drawing/2014/main" xmlns="" id="{5E67025B-C374-417F-8D28-E056A1FE2A00}"/>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xmlns=""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xmlns="" id="{82A5E927-EE79-496A-9C75-427C3CCFAD9E}"/>
              </a:ext>
            </a:extLst>
          </p:cNvPr>
          <p:cNvSpPr>
            <a:spLocks noGrp="1"/>
          </p:cNvSpPr>
          <p:nvPr>
            <p:ph type="title"/>
          </p:nvPr>
        </p:nvSpPr>
        <p:spPr>
          <a:xfrm>
            <a:off x="685800" y="764373"/>
            <a:ext cx="6751948" cy="1293028"/>
          </a:xfrm>
        </p:spPr>
        <p:txBody>
          <a:bodyPr>
            <a:normAutofit/>
          </a:bodyPr>
          <a:lstStyle/>
          <a:p>
            <a:r>
              <a:rPr lang="en-US" sz="3400"/>
              <a:t>INDICATORII DE PERFORMANȚĂ AI CLASIFICATORILOR</a:t>
            </a:r>
          </a:p>
        </p:txBody>
      </p:sp>
      <p:sp>
        <p:nvSpPr>
          <p:cNvPr id="9" name="Content Placeholder 10">
            <a:extLst>
              <a:ext uri="{FF2B5EF4-FFF2-40B4-BE49-F238E27FC236}">
                <a16:creationId xmlns:a16="http://schemas.microsoft.com/office/drawing/2014/main" xmlns="" id="{439680FE-E519-43DF-9F23-D95F1092FCA4}"/>
              </a:ext>
            </a:extLst>
          </p:cNvPr>
          <p:cNvSpPr>
            <a:spLocks noGrp="1"/>
          </p:cNvSpPr>
          <p:nvPr>
            <p:ph idx="1"/>
          </p:nvPr>
        </p:nvSpPr>
        <p:spPr>
          <a:xfrm>
            <a:off x="685800" y="2194560"/>
            <a:ext cx="6770802" cy="4024125"/>
          </a:xfrm>
        </p:spPr>
        <p:txBody>
          <a:bodyPr vert="horz" lIns="91440" tIns="45720" rIns="91440" bIns="45720" rtlCol="0" anchor="t">
            <a:normAutofit/>
          </a:bodyPr>
          <a:lstStyle/>
          <a:p>
            <a:r>
              <a:rPr lang="en-US"/>
              <a:t>În cazul datelor neechilibrate, acuratețea unui clasificator nu este suficientă pentru măsura performanța clasificatorilor.</a:t>
            </a:r>
          </a:p>
          <a:p>
            <a:r>
              <a:rPr lang="en-US"/>
              <a:t>Precizia și Recall(Sensibilitatea) sunt indicatori ai performanței ce trebuie calculați în cazul datelor dezechilibrate.</a:t>
            </a:r>
          </a:p>
          <a:p>
            <a:r>
              <a:rPr lang="en-US"/>
              <a:t>În cazul clasificării binare poate fi calculat scorul F1 care este media armonică a preciziei și sensibilității clasificatorului.</a:t>
            </a:r>
          </a:p>
          <a:p>
            <a:r>
              <a:rPr lang="en-US"/>
              <a:t>Arborele decizional are scorul F1 cel mai mare.</a:t>
            </a:r>
            <a:endParaRPr lang="en-US" dirty="0"/>
          </a:p>
          <a:p>
            <a:endParaRPr lang="en-US" dirty="0"/>
          </a:p>
        </p:txBody>
      </p:sp>
      <p:sp>
        <p:nvSpPr>
          <p:cNvPr id="15" name="Rounded Rectangle 14">
            <a:extLst>
              <a:ext uri="{FF2B5EF4-FFF2-40B4-BE49-F238E27FC236}">
                <a16:creationId xmlns:a16="http://schemas.microsoft.com/office/drawing/2014/main" xmlns="" id="{7183F3E8-5B76-4210-B693-CB19330BB3F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98475" y="1075591"/>
            <a:ext cx="3303482" cy="5148371"/>
          </a:xfrm>
          <a:prstGeom prst="roundRect">
            <a:avLst>
              <a:gd name="adj" fmla="val 3468"/>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7" descr="A screenshot of a cell phone&#10;&#10;Description automatically generated">
            <a:extLst>
              <a:ext uri="{FF2B5EF4-FFF2-40B4-BE49-F238E27FC236}">
                <a16:creationId xmlns:a16="http://schemas.microsoft.com/office/drawing/2014/main" xmlns="" id="{DD4885E4-CA00-46FC-9FDC-138FE3DDD394}"/>
              </a:ext>
            </a:extLst>
          </p:cNvPr>
          <p:cNvPicPr>
            <a:picLocks noChangeAspect="1"/>
          </p:cNvPicPr>
          <p:nvPr/>
        </p:nvPicPr>
        <p:blipFill>
          <a:blip r:embed="rId3"/>
          <a:stretch>
            <a:fillRect/>
          </a:stretch>
        </p:blipFill>
        <p:spPr>
          <a:xfrm>
            <a:off x="8442114" y="2156443"/>
            <a:ext cx="2636238" cy="685421"/>
          </a:xfrm>
          <a:prstGeom prst="rect">
            <a:avLst/>
          </a:prstGeom>
        </p:spPr>
      </p:pic>
      <p:pic>
        <p:nvPicPr>
          <p:cNvPr id="8" name="Picture 9" descr="A screenshot of a cell phone&#10;&#10;Description automatically generated">
            <a:extLst>
              <a:ext uri="{FF2B5EF4-FFF2-40B4-BE49-F238E27FC236}">
                <a16:creationId xmlns:a16="http://schemas.microsoft.com/office/drawing/2014/main" xmlns="" id="{767FB63A-4B01-49BB-81BD-B174381081D9}"/>
              </a:ext>
            </a:extLst>
          </p:cNvPr>
          <p:cNvPicPr>
            <a:picLocks noChangeAspect="1"/>
          </p:cNvPicPr>
          <p:nvPr/>
        </p:nvPicPr>
        <p:blipFill>
          <a:blip r:embed="rId4"/>
          <a:stretch>
            <a:fillRect/>
          </a:stretch>
        </p:blipFill>
        <p:spPr>
          <a:xfrm>
            <a:off x="8422082" y="3869613"/>
            <a:ext cx="2656270" cy="1822750"/>
          </a:xfrm>
          <a:prstGeom prst="rect">
            <a:avLst/>
          </a:prstGeom>
        </p:spPr>
      </p:pic>
    </p:spTree>
    <p:extLst>
      <p:ext uri="{BB962C8B-B14F-4D97-AF65-F5344CB8AC3E}">
        <p14:creationId xmlns:p14="http://schemas.microsoft.com/office/powerpoint/2010/main" xmlns="" val="19048909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E41075-F590-40E8-957C-5FD17EBBD003}"/>
              </a:ext>
            </a:extLst>
          </p:cNvPr>
          <p:cNvSpPr>
            <a:spLocks noGrp="1"/>
          </p:cNvSpPr>
          <p:nvPr>
            <p:ph type="title"/>
          </p:nvPr>
        </p:nvSpPr>
        <p:spPr>
          <a:xfrm>
            <a:off x="619760" y="764373"/>
            <a:ext cx="6832600" cy="1293028"/>
          </a:xfrm>
        </p:spPr>
        <p:txBody>
          <a:bodyPr>
            <a:normAutofit/>
          </a:bodyPr>
          <a:lstStyle/>
          <a:p>
            <a:r>
              <a:rPr lang="en-US"/>
              <a:t>concluzii</a:t>
            </a:r>
          </a:p>
        </p:txBody>
      </p:sp>
      <p:sp>
        <p:nvSpPr>
          <p:cNvPr id="8" name="Content Placeholder 7">
            <a:extLst>
              <a:ext uri="{FF2B5EF4-FFF2-40B4-BE49-F238E27FC236}">
                <a16:creationId xmlns:a16="http://schemas.microsoft.com/office/drawing/2014/main" xmlns="" id="{A03A20F5-5972-4B99-8B8B-34A01D02DA19}"/>
              </a:ext>
            </a:extLst>
          </p:cNvPr>
          <p:cNvSpPr>
            <a:spLocks noGrp="1"/>
          </p:cNvSpPr>
          <p:nvPr>
            <p:ph idx="1"/>
          </p:nvPr>
        </p:nvSpPr>
        <p:spPr>
          <a:xfrm>
            <a:off x="619760" y="2194560"/>
            <a:ext cx="6832600" cy="4024125"/>
          </a:xfrm>
        </p:spPr>
        <p:txBody>
          <a:bodyPr vert="horz" lIns="91440" tIns="45720" rIns="91440" bIns="45720" rtlCol="0" anchor="t">
            <a:normAutofit fontScale="92500"/>
          </a:bodyPr>
          <a:lstStyle/>
          <a:p>
            <a:r>
              <a:rPr lang="en-US"/>
              <a:t>Rezultatele obținute în urma analizei regresiei logistice demonstrează faptul că variația variabilei Age influențează în mod direct variația variabilei țintă Exited. Clienții cu vârste mai mari au o probabilitate mai mare de a migra.</a:t>
            </a:r>
            <a:endParaRPr lang="en-US" dirty="0"/>
          </a:p>
          <a:p>
            <a:r>
              <a:rPr lang="en-US"/>
              <a:t>Prin urmare, ipoteza inițială de lucru conform căreia clienții mai tineri au un risc mai mare de a migra, nu este validată.</a:t>
            </a:r>
            <a:endParaRPr lang="en-US" dirty="0"/>
          </a:p>
          <a:p>
            <a:r>
              <a:rPr lang="en-US"/>
              <a:t>Acest lucru poate fi explicat de faptul că experiența clienților mai vârstnici în domeniul serviciilor bancare poate fi un motiv ce îi determină să aleagă un alt frunizor de servicii bancare.</a:t>
            </a:r>
            <a:endParaRPr lang="en-US" dirty="0"/>
          </a:p>
          <a:p>
            <a:pPr marL="0" indent="0">
              <a:buNone/>
            </a:pPr>
            <a:endParaRPr lang="en-US" dirty="0"/>
          </a:p>
        </p:txBody>
      </p:sp>
      <p:pic>
        <p:nvPicPr>
          <p:cNvPr id="4" name="Picture 4" descr="A close up of a device&#10;&#10;Description automatically generated">
            <a:extLst>
              <a:ext uri="{FF2B5EF4-FFF2-40B4-BE49-F238E27FC236}">
                <a16:creationId xmlns:a16="http://schemas.microsoft.com/office/drawing/2014/main" xmlns="" id="{51A6AA1B-1E5C-437A-BEDA-C048F5E3B38F}"/>
              </a:ext>
            </a:extLst>
          </p:cNvPr>
          <p:cNvPicPr>
            <a:picLocks noChangeAspect="1"/>
          </p:cNvPicPr>
          <p:nvPr/>
        </p:nvPicPr>
        <p:blipFill>
          <a:blip r:embed="rId2"/>
          <a:stretch>
            <a:fillRect/>
          </a:stretch>
        </p:blipFill>
        <p:spPr>
          <a:xfrm>
            <a:off x="7933125" y="2013628"/>
            <a:ext cx="3644962" cy="4145250"/>
          </a:xfrm>
          <a:prstGeom prst="rect">
            <a:avLst/>
          </a:prstGeom>
        </p:spPr>
      </p:pic>
    </p:spTree>
    <p:extLst>
      <p:ext uri="{BB962C8B-B14F-4D97-AF65-F5344CB8AC3E}">
        <p14:creationId xmlns:p14="http://schemas.microsoft.com/office/powerpoint/2010/main" xmlns="" val="2979709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3CBE8D-8148-464E-84A4-6EBF0655FA63}"/>
              </a:ext>
            </a:extLst>
          </p:cNvPr>
          <p:cNvSpPr>
            <a:spLocks noGrp="1"/>
          </p:cNvSpPr>
          <p:nvPr>
            <p:ph type="title"/>
          </p:nvPr>
        </p:nvSpPr>
        <p:spPr/>
        <p:txBody>
          <a:bodyPr/>
          <a:lstStyle/>
          <a:p>
            <a:r>
              <a:rPr lang="en-US"/>
              <a:t>concluzii</a:t>
            </a:r>
          </a:p>
        </p:txBody>
      </p:sp>
      <p:sp>
        <p:nvSpPr>
          <p:cNvPr id="3" name="Content Placeholder 2">
            <a:extLst>
              <a:ext uri="{FF2B5EF4-FFF2-40B4-BE49-F238E27FC236}">
                <a16:creationId xmlns:a16="http://schemas.microsoft.com/office/drawing/2014/main" xmlns="" id="{E6BA5953-7E27-4134-848D-03F79FD92BC4}"/>
              </a:ext>
            </a:extLst>
          </p:cNvPr>
          <p:cNvSpPr>
            <a:spLocks noGrp="1"/>
          </p:cNvSpPr>
          <p:nvPr>
            <p:ph idx="1"/>
          </p:nvPr>
        </p:nvSpPr>
        <p:spPr/>
        <p:txBody>
          <a:bodyPr vert="horz" lIns="91440" tIns="45720" rIns="91440" bIns="45720" rtlCol="0" anchor="t">
            <a:normAutofit/>
          </a:bodyPr>
          <a:lstStyle/>
          <a:p>
            <a:r>
              <a:rPr lang="en-US"/>
              <a:t>Cea de-a doua ipoteza inițială de lucru conform căreia clienții activi au un risc mai mic de a migra poate fi validată în urma studiului empiric.</a:t>
            </a:r>
          </a:p>
          <a:p>
            <a:r>
              <a:rPr lang="en-US"/>
              <a:t>În urma regulilor de clasificare obținute clienții cu vârsta mai mare de 41.5 ani, care nu sunt activi vor migra.</a:t>
            </a:r>
            <a:endParaRPr lang="en-US" dirty="0"/>
          </a:p>
          <a:p>
            <a:r>
              <a:rPr lang="en-US"/>
              <a:t>Variația variabilei IsActiveMember explică 12% din variația variabilei țintă, în cazul arborelui decizional.</a:t>
            </a:r>
            <a:endParaRPr lang="en-US" dirty="0"/>
          </a:p>
          <a:p>
            <a:endParaRPr lang="en-US" dirty="0"/>
          </a:p>
        </p:txBody>
      </p:sp>
    </p:spTree>
    <p:extLst>
      <p:ext uri="{BB962C8B-B14F-4D97-AF65-F5344CB8AC3E}">
        <p14:creationId xmlns:p14="http://schemas.microsoft.com/office/powerpoint/2010/main" xmlns="" val="711782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384AAB-BAE0-4BBD-95D7-6AF0D2FCE284}"/>
              </a:ext>
            </a:extLst>
          </p:cNvPr>
          <p:cNvSpPr>
            <a:spLocks noGrp="1"/>
          </p:cNvSpPr>
          <p:nvPr>
            <p:ph type="title"/>
          </p:nvPr>
        </p:nvSpPr>
        <p:spPr>
          <a:xfrm>
            <a:off x="619760" y="764373"/>
            <a:ext cx="6832600" cy="1293028"/>
          </a:xfrm>
        </p:spPr>
        <p:txBody>
          <a:bodyPr>
            <a:normAutofit/>
          </a:bodyPr>
          <a:lstStyle/>
          <a:p>
            <a:r>
              <a:rPr lang="en-US" dirty="0" err="1"/>
              <a:t>Prezentarea</a:t>
            </a:r>
            <a:r>
              <a:rPr lang="en-US" dirty="0"/>
              <a:t> </a:t>
            </a:r>
            <a:r>
              <a:rPr lang="en-US" dirty="0" err="1"/>
              <a:t>setului</a:t>
            </a:r>
            <a:r>
              <a:rPr lang="en-US" dirty="0"/>
              <a:t/>
            </a:r>
            <a:br>
              <a:rPr lang="en-US" dirty="0"/>
            </a:br>
            <a:r>
              <a:rPr lang="en-US" dirty="0"/>
              <a:t> de date</a:t>
            </a:r>
          </a:p>
        </p:txBody>
      </p:sp>
      <p:sp>
        <p:nvSpPr>
          <p:cNvPr id="3" name="Content Placeholder 2">
            <a:extLst>
              <a:ext uri="{FF2B5EF4-FFF2-40B4-BE49-F238E27FC236}">
                <a16:creationId xmlns:a16="http://schemas.microsoft.com/office/drawing/2014/main" xmlns="" id="{C77B94D0-34E8-440B-A1D1-E41FDE02E3CD}"/>
              </a:ext>
            </a:extLst>
          </p:cNvPr>
          <p:cNvSpPr>
            <a:spLocks noGrp="1"/>
          </p:cNvSpPr>
          <p:nvPr>
            <p:ph idx="1"/>
          </p:nvPr>
        </p:nvSpPr>
        <p:spPr>
          <a:xfrm>
            <a:off x="619760" y="2194560"/>
            <a:ext cx="6832600" cy="4024125"/>
          </a:xfrm>
        </p:spPr>
        <p:txBody>
          <a:bodyPr vert="horz" lIns="91440" tIns="45720" rIns="91440" bIns="45720" rtlCol="0" anchor="t">
            <a:normAutofit/>
          </a:bodyPr>
          <a:lstStyle/>
          <a:p>
            <a:r>
              <a:rPr lang="en-US" dirty="0" err="1"/>
              <a:t>Setul</a:t>
            </a:r>
            <a:r>
              <a:rPr lang="en-US" dirty="0"/>
              <a:t> de date </a:t>
            </a:r>
            <a:r>
              <a:rPr lang="en-US" dirty="0" err="1"/>
              <a:t>utilizat</a:t>
            </a:r>
            <a:r>
              <a:rPr lang="en-US" dirty="0"/>
              <a:t> </a:t>
            </a:r>
            <a:r>
              <a:rPr lang="en-US" dirty="0" err="1"/>
              <a:t>conține</a:t>
            </a:r>
            <a:r>
              <a:rPr lang="en-US" dirty="0"/>
              <a:t> </a:t>
            </a:r>
            <a:r>
              <a:rPr lang="en-US" dirty="0" err="1"/>
              <a:t>informații</a:t>
            </a:r>
            <a:r>
              <a:rPr lang="en-US" dirty="0"/>
              <a:t> </a:t>
            </a:r>
            <a:r>
              <a:rPr lang="en-US" dirty="0" err="1"/>
              <a:t>despre</a:t>
            </a:r>
            <a:r>
              <a:rPr lang="en-US" dirty="0"/>
              <a:t> </a:t>
            </a:r>
            <a:r>
              <a:rPr lang="en-US" dirty="0" err="1"/>
              <a:t>clienții</a:t>
            </a:r>
            <a:r>
              <a:rPr lang="en-US" dirty="0"/>
              <a:t> </a:t>
            </a:r>
            <a:r>
              <a:rPr lang="en-US" dirty="0" err="1"/>
              <a:t>unei</a:t>
            </a:r>
            <a:r>
              <a:rPr lang="en-US" dirty="0"/>
              <a:t> </a:t>
            </a:r>
            <a:r>
              <a:rPr lang="en-US" dirty="0" err="1"/>
              <a:t>bănci</a:t>
            </a:r>
            <a:r>
              <a:rPr lang="en-US" dirty="0"/>
              <a:t> cu </a:t>
            </a:r>
            <a:r>
              <a:rPr lang="en-US" dirty="0" err="1"/>
              <a:t>sucursale</a:t>
            </a:r>
            <a:r>
              <a:rPr lang="en-US" dirty="0"/>
              <a:t> </a:t>
            </a:r>
            <a:r>
              <a:rPr lang="en-US" dirty="0" err="1"/>
              <a:t>în</a:t>
            </a:r>
            <a:r>
              <a:rPr lang="en-US" dirty="0"/>
              <a:t> </a:t>
            </a:r>
            <a:r>
              <a:rPr lang="en-US" dirty="0" err="1"/>
              <a:t>trei</a:t>
            </a:r>
            <a:r>
              <a:rPr lang="en-US" dirty="0"/>
              <a:t> </a:t>
            </a:r>
            <a:r>
              <a:rPr lang="en-US" dirty="0" err="1"/>
              <a:t>țări</a:t>
            </a:r>
            <a:r>
              <a:rPr lang="en-US" dirty="0"/>
              <a:t>: </a:t>
            </a:r>
            <a:r>
              <a:rPr lang="en-US" dirty="0" err="1"/>
              <a:t>Franța</a:t>
            </a:r>
            <a:r>
              <a:rPr lang="en-US" dirty="0"/>
              <a:t>, Germania </a:t>
            </a:r>
            <a:r>
              <a:rPr lang="en-US" dirty="0" err="1"/>
              <a:t>și</a:t>
            </a:r>
            <a:r>
              <a:rPr lang="en-US" dirty="0"/>
              <a:t> </a:t>
            </a:r>
            <a:r>
              <a:rPr lang="en-US" dirty="0" err="1"/>
              <a:t>Spania</a:t>
            </a:r>
            <a:r>
              <a:rPr lang="en-US" dirty="0"/>
              <a:t>.</a:t>
            </a:r>
          </a:p>
          <a:p>
            <a:r>
              <a:rPr lang="en-US" dirty="0"/>
              <a:t>Este </a:t>
            </a:r>
            <a:r>
              <a:rPr lang="en-US" dirty="0" err="1"/>
              <a:t>alcătuit</a:t>
            </a:r>
            <a:r>
              <a:rPr lang="en-US" dirty="0"/>
              <a:t> din 10.000 de </a:t>
            </a:r>
            <a:r>
              <a:rPr lang="en-US" dirty="0" err="1"/>
              <a:t>instanțe</a:t>
            </a:r>
            <a:r>
              <a:rPr lang="en-US" dirty="0"/>
              <a:t> </a:t>
            </a:r>
            <a:r>
              <a:rPr lang="en-US" dirty="0" err="1"/>
              <a:t>și</a:t>
            </a:r>
            <a:r>
              <a:rPr lang="en-US" dirty="0"/>
              <a:t> 14 </a:t>
            </a:r>
            <a:r>
              <a:rPr lang="en-US" dirty="0" err="1"/>
              <a:t>atribute</a:t>
            </a:r>
            <a:endParaRPr lang="en-US" dirty="0"/>
          </a:p>
          <a:p>
            <a:r>
              <a:rPr lang="en-US" dirty="0" err="1"/>
              <a:t>În</a:t>
            </a:r>
            <a:r>
              <a:rPr lang="en-US" dirty="0"/>
              <a:t> </a:t>
            </a:r>
            <a:r>
              <a:rPr lang="en-US" dirty="0" err="1"/>
              <a:t>Tabel</a:t>
            </a:r>
            <a:r>
              <a:rPr lang="en-US" dirty="0"/>
              <a:t> 1 sunt </a:t>
            </a:r>
            <a:r>
              <a:rPr lang="en-US" dirty="0" err="1"/>
              <a:t>prezentate</a:t>
            </a:r>
            <a:r>
              <a:rPr lang="en-US" dirty="0"/>
              <a:t> </a:t>
            </a:r>
            <a:r>
              <a:rPr lang="en-US" dirty="0" err="1"/>
              <a:t>atributele</a:t>
            </a:r>
            <a:r>
              <a:rPr lang="en-US" dirty="0"/>
              <a:t> </a:t>
            </a:r>
            <a:r>
              <a:rPr lang="en-US" dirty="0" err="1"/>
              <a:t>setului</a:t>
            </a:r>
            <a:r>
              <a:rPr lang="en-US" dirty="0"/>
              <a:t> de date cu </a:t>
            </a:r>
            <a:r>
              <a:rPr lang="en-US" dirty="0" err="1"/>
              <a:t>semnificațiile</a:t>
            </a:r>
            <a:r>
              <a:rPr lang="en-US" dirty="0"/>
              <a:t> </a:t>
            </a:r>
            <a:r>
              <a:rPr lang="en-US" dirty="0" err="1"/>
              <a:t>acestora</a:t>
            </a:r>
            <a:r>
              <a:rPr lang="en-US" dirty="0"/>
              <a:t>.</a:t>
            </a:r>
          </a:p>
          <a:p>
            <a:r>
              <a:rPr lang="en-US" dirty="0" err="1"/>
              <a:t>Variabila</a:t>
            </a:r>
            <a:r>
              <a:rPr lang="en-US" dirty="0"/>
              <a:t> </a:t>
            </a:r>
            <a:r>
              <a:rPr lang="en-US" dirty="0" err="1"/>
              <a:t>țintă</a:t>
            </a:r>
            <a:r>
              <a:rPr lang="en-US" dirty="0"/>
              <a:t> </a:t>
            </a:r>
            <a:r>
              <a:rPr lang="en-US" dirty="0" err="1"/>
              <a:t>este</a:t>
            </a:r>
            <a:r>
              <a:rPr lang="en-US" dirty="0"/>
              <a:t> Exited, </a:t>
            </a:r>
            <a:r>
              <a:rPr lang="en-US" dirty="0" err="1"/>
              <a:t>ia</a:t>
            </a:r>
            <a:r>
              <a:rPr lang="en-US" dirty="0"/>
              <a:t> </a:t>
            </a:r>
            <a:r>
              <a:rPr lang="en-US" dirty="0" err="1"/>
              <a:t>valoarea</a:t>
            </a:r>
            <a:r>
              <a:rPr lang="en-US" dirty="0"/>
              <a:t> 1 </a:t>
            </a:r>
            <a:r>
              <a:rPr lang="en-US" dirty="0" err="1"/>
              <a:t>pentru</a:t>
            </a:r>
            <a:r>
              <a:rPr lang="en-US" dirty="0"/>
              <a:t> </a:t>
            </a:r>
            <a:r>
              <a:rPr lang="en-US" dirty="0" err="1"/>
              <a:t>clienții</a:t>
            </a:r>
            <a:r>
              <a:rPr lang="en-US" dirty="0"/>
              <a:t> </a:t>
            </a:r>
            <a:r>
              <a:rPr lang="en-US" dirty="0" err="1"/>
              <a:t>migratori</a:t>
            </a:r>
            <a:r>
              <a:rPr lang="en-US" dirty="0"/>
              <a:t> </a:t>
            </a:r>
            <a:r>
              <a:rPr lang="en-US" dirty="0" err="1"/>
              <a:t>și</a:t>
            </a:r>
            <a:r>
              <a:rPr lang="en-US" dirty="0"/>
              <a:t> 0 </a:t>
            </a:r>
            <a:r>
              <a:rPr lang="en-US" dirty="0" err="1"/>
              <a:t>în</a:t>
            </a:r>
            <a:r>
              <a:rPr lang="en-US" dirty="0"/>
              <a:t> </a:t>
            </a:r>
            <a:r>
              <a:rPr lang="en-US" dirty="0" err="1"/>
              <a:t>caz</a:t>
            </a:r>
            <a:r>
              <a:rPr lang="en-US" dirty="0"/>
              <a:t> </a:t>
            </a:r>
            <a:r>
              <a:rPr lang="en-US" dirty="0" err="1"/>
              <a:t>contrar</a:t>
            </a:r>
            <a:r>
              <a:rPr lang="en-US" dirty="0"/>
              <a:t>.</a:t>
            </a:r>
          </a:p>
        </p:txBody>
      </p:sp>
      <p:pic>
        <p:nvPicPr>
          <p:cNvPr id="4" name="Picture 4" descr="A screenshot of a cell phone&#10;&#10;Description automatically generated">
            <a:extLst>
              <a:ext uri="{FF2B5EF4-FFF2-40B4-BE49-F238E27FC236}">
                <a16:creationId xmlns:a16="http://schemas.microsoft.com/office/drawing/2014/main" xmlns="" id="{8735CCDE-F0F8-4B1B-BA67-CD5AC58348FA}"/>
              </a:ext>
            </a:extLst>
          </p:cNvPr>
          <p:cNvPicPr>
            <a:picLocks noChangeAspect="1"/>
          </p:cNvPicPr>
          <p:nvPr/>
        </p:nvPicPr>
        <p:blipFill>
          <a:blip r:embed="rId2"/>
          <a:stretch>
            <a:fillRect/>
          </a:stretch>
        </p:blipFill>
        <p:spPr>
          <a:xfrm>
            <a:off x="7501805" y="1078625"/>
            <a:ext cx="4507602" cy="5512049"/>
          </a:xfrm>
          <a:prstGeom prst="rect">
            <a:avLst/>
          </a:prstGeom>
        </p:spPr>
      </p:pic>
    </p:spTree>
    <p:extLst>
      <p:ext uri="{BB962C8B-B14F-4D97-AF65-F5344CB8AC3E}">
        <p14:creationId xmlns:p14="http://schemas.microsoft.com/office/powerpoint/2010/main" xmlns="" val="3471533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ounded Rectangle 14">
            <a:extLst>
              <a:ext uri="{FF2B5EF4-FFF2-40B4-BE49-F238E27FC236}">
                <a16:creationId xmlns:a16="http://schemas.microsoft.com/office/drawing/2014/main" xmlns="" id="{1FDFF85F-F105-40D5-9793-90419158C3B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1" name="Rectangle 10">
            <a:extLst>
              <a:ext uri="{FF2B5EF4-FFF2-40B4-BE49-F238E27FC236}">
                <a16:creationId xmlns:a16="http://schemas.microsoft.com/office/drawing/2014/main" xmlns="" id="{35AB47A4-BA8C-4250-88BD-D49C68C5F9E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3" name="Picture 12">
            <a:extLst>
              <a:ext uri="{FF2B5EF4-FFF2-40B4-BE49-F238E27FC236}">
                <a16:creationId xmlns:a16="http://schemas.microsoft.com/office/drawing/2014/main" xmlns="" id="{66C8958D-EB99-414F-B735-863B67BB14D3}"/>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extLst>
              <a:ext uri="{28A0092B-C50C-407E-A947-70E740481C1C}">
                <a14:useLocalDpi xmlns:a14="http://schemas.microsoft.com/office/drawing/2010/main" xmlns="" val="0"/>
              </a:ext>
            </a:extLst>
          </a:blip>
          <a:srcRect r="61975"/>
          <a:stretch/>
        </p:blipFill>
        <p:spPr>
          <a:xfrm>
            <a:off x="0" y="0"/>
            <a:ext cx="4636008" cy="1441450"/>
          </a:xfrm>
          <a:prstGeom prst="rect">
            <a:avLst/>
          </a:prstGeom>
        </p:spPr>
      </p:pic>
      <p:sp>
        <p:nvSpPr>
          <p:cNvPr id="2" name="Title 1">
            <a:extLst>
              <a:ext uri="{FF2B5EF4-FFF2-40B4-BE49-F238E27FC236}">
                <a16:creationId xmlns:a16="http://schemas.microsoft.com/office/drawing/2014/main" xmlns="" id="{BD2D2098-DA72-499D-A081-51C2C2DA9721}"/>
              </a:ext>
            </a:extLst>
          </p:cNvPr>
          <p:cNvSpPr>
            <a:spLocks noGrp="1"/>
          </p:cNvSpPr>
          <p:nvPr>
            <p:ph type="title"/>
          </p:nvPr>
        </p:nvSpPr>
        <p:spPr>
          <a:xfrm>
            <a:off x="685800" y="764373"/>
            <a:ext cx="3687417" cy="1920372"/>
          </a:xfrm>
        </p:spPr>
        <p:txBody>
          <a:bodyPr>
            <a:normAutofit/>
          </a:bodyPr>
          <a:lstStyle/>
          <a:p>
            <a:pPr algn="l"/>
            <a:r>
              <a:rPr lang="en-US" sz="3600">
                <a:solidFill>
                  <a:schemeClr val="bg1"/>
                </a:solidFill>
              </a:rPr>
              <a:t>Analiza descriptivă univariată</a:t>
            </a:r>
          </a:p>
        </p:txBody>
      </p:sp>
      <p:pic>
        <p:nvPicPr>
          <p:cNvPr id="15" name="Picture 14">
            <a:extLst>
              <a:ext uri="{FF2B5EF4-FFF2-40B4-BE49-F238E27FC236}">
                <a16:creationId xmlns:a16="http://schemas.microsoft.com/office/drawing/2014/main" xmlns="" id="{39E5F3CB-7BDD-4E64-B274-CD900F08C6F3}"/>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3">
            <a:extLst>
              <a:ext uri="{28A0092B-C50C-407E-A947-70E740481C1C}">
                <a14:useLocalDpi xmlns:a14="http://schemas.microsoft.com/office/drawing/2010/main" xmlns="" val="0"/>
              </a:ext>
            </a:extLst>
          </a:blip>
          <a:srcRect r="61975"/>
          <a:stretch/>
        </p:blipFill>
        <p:spPr>
          <a:xfrm>
            <a:off x="0" y="4375150"/>
            <a:ext cx="4636008" cy="2482850"/>
          </a:xfrm>
          <a:prstGeom prst="rect">
            <a:avLst/>
          </a:prstGeom>
        </p:spPr>
      </p:pic>
      <p:sp>
        <p:nvSpPr>
          <p:cNvPr id="3" name="Content Placeholder 2">
            <a:extLst>
              <a:ext uri="{FF2B5EF4-FFF2-40B4-BE49-F238E27FC236}">
                <a16:creationId xmlns:a16="http://schemas.microsoft.com/office/drawing/2014/main" xmlns="" id="{EACF74BE-C1FA-44C6-B4EE-590F00C210B2}"/>
              </a:ext>
            </a:extLst>
          </p:cNvPr>
          <p:cNvSpPr>
            <a:spLocks noGrp="1"/>
          </p:cNvSpPr>
          <p:nvPr>
            <p:ph idx="1"/>
          </p:nvPr>
        </p:nvSpPr>
        <p:spPr>
          <a:xfrm>
            <a:off x="685800" y="2821774"/>
            <a:ext cx="3687417" cy="3148329"/>
          </a:xfrm>
        </p:spPr>
        <p:txBody>
          <a:bodyPr vert="horz" lIns="91440" tIns="45720" rIns="91440" bIns="45720" rtlCol="0">
            <a:normAutofit/>
          </a:bodyPr>
          <a:lstStyle/>
          <a:p>
            <a:r>
              <a:rPr lang="en-US" sz="1600">
                <a:solidFill>
                  <a:schemeClr val="bg1"/>
                </a:solidFill>
              </a:rPr>
              <a:t>Pentru variabilele de tip numeric am calculat indicatorii descriptivi și indicatorii dispersiei.</a:t>
            </a:r>
          </a:p>
        </p:txBody>
      </p:sp>
      <p:pic>
        <p:nvPicPr>
          <p:cNvPr id="4" name="Picture 4" descr="A screenshot of a cell phone&#10;&#10;Description automatically generated">
            <a:extLst>
              <a:ext uri="{FF2B5EF4-FFF2-40B4-BE49-F238E27FC236}">
                <a16:creationId xmlns:a16="http://schemas.microsoft.com/office/drawing/2014/main" xmlns="" id="{63D98A10-A1F8-4E30-B8DA-CF14111DB196}"/>
              </a:ext>
            </a:extLst>
          </p:cNvPr>
          <p:cNvPicPr>
            <a:picLocks noChangeAspect="1"/>
          </p:cNvPicPr>
          <p:nvPr/>
        </p:nvPicPr>
        <p:blipFill>
          <a:blip r:embed="rId4"/>
          <a:stretch>
            <a:fillRect/>
          </a:stretch>
        </p:blipFill>
        <p:spPr>
          <a:xfrm>
            <a:off x="4790645" y="384955"/>
            <a:ext cx="7232340" cy="2968201"/>
          </a:xfrm>
          <a:prstGeom prst="rect">
            <a:avLst/>
          </a:prstGeom>
        </p:spPr>
      </p:pic>
      <p:pic>
        <p:nvPicPr>
          <p:cNvPr id="5" name="Picture 5" descr="A picture containing wooden, room, white&#10;&#10;Description automatically generated">
            <a:extLst>
              <a:ext uri="{FF2B5EF4-FFF2-40B4-BE49-F238E27FC236}">
                <a16:creationId xmlns:a16="http://schemas.microsoft.com/office/drawing/2014/main" xmlns="" id="{58EFA84D-539C-459D-9261-11AB0C50886F}"/>
              </a:ext>
            </a:extLst>
          </p:cNvPr>
          <p:cNvPicPr>
            <a:picLocks noChangeAspect="1"/>
          </p:cNvPicPr>
          <p:nvPr/>
        </p:nvPicPr>
        <p:blipFill>
          <a:blip r:embed="rId5"/>
          <a:stretch>
            <a:fillRect/>
          </a:stretch>
        </p:blipFill>
        <p:spPr>
          <a:xfrm>
            <a:off x="4868174" y="3769914"/>
            <a:ext cx="7171425" cy="1733568"/>
          </a:xfrm>
          <a:prstGeom prst="rect">
            <a:avLst/>
          </a:prstGeom>
        </p:spPr>
      </p:pic>
    </p:spTree>
    <p:extLst>
      <p:ext uri="{BB962C8B-B14F-4D97-AF65-F5344CB8AC3E}">
        <p14:creationId xmlns:p14="http://schemas.microsoft.com/office/powerpoint/2010/main" xmlns="" val="633547101"/>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7">
            <a:extLst>
              <a:ext uri="{FF2B5EF4-FFF2-40B4-BE49-F238E27FC236}">
                <a16:creationId xmlns:a16="http://schemas.microsoft.com/office/drawing/2014/main" xmlns="" id="{A7759B06-A3ED-47D4-8CD7-FF068277CCA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9">
            <a:extLst>
              <a:ext uri="{FF2B5EF4-FFF2-40B4-BE49-F238E27FC236}">
                <a16:creationId xmlns:a16="http://schemas.microsoft.com/office/drawing/2014/main" xmlns="" id="{5E67025B-C374-417F-8D28-E056A1FE2A00}"/>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xmlns=""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xmlns="" id="{4EBBE25C-53B3-4DC6-9B99-3659B3A3A7A5}"/>
              </a:ext>
            </a:extLst>
          </p:cNvPr>
          <p:cNvSpPr>
            <a:spLocks noGrp="1"/>
          </p:cNvSpPr>
          <p:nvPr>
            <p:ph type="title"/>
          </p:nvPr>
        </p:nvSpPr>
        <p:spPr>
          <a:xfrm>
            <a:off x="685800" y="764373"/>
            <a:ext cx="6751948" cy="1293028"/>
          </a:xfrm>
        </p:spPr>
        <p:txBody>
          <a:bodyPr>
            <a:normAutofit/>
          </a:bodyPr>
          <a:lstStyle/>
          <a:p>
            <a:r>
              <a:rPr lang="en-US"/>
              <a:t>Analiza </a:t>
            </a:r>
            <a:r>
              <a:rPr lang="en-US" err="1"/>
              <a:t>descriptivă</a:t>
            </a:r>
            <a:r>
              <a:rPr lang="en-US"/>
              <a:t> </a:t>
            </a:r>
            <a:r>
              <a:rPr lang="en-US" err="1"/>
              <a:t>univariată</a:t>
            </a:r>
          </a:p>
        </p:txBody>
      </p:sp>
      <p:sp>
        <p:nvSpPr>
          <p:cNvPr id="3" name="Content Placeholder 2">
            <a:extLst>
              <a:ext uri="{FF2B5EF4-FFF2-40B4-BE49-F238E27FC236}">
                <a16:creationId xmlns:a16="http://schemas.microsoft.com/office/drawing/2014/main" xmlns="" id="{89829E0A-9695-41EA-A7D2-06BB469418DF}"/>
              </a:ext>
            </a:extLst>
          </p:cNvPr>
          <p:cNvSpPr>
            <a:spLocks noGrp="1"/>
          </p:cNvSpPr>
          <p:nvPr>
            <p:ph idx="1"/>
          </p:nvPr>
        </p:nvSpPr>
        <p:spPr>
          <a:xfrm>
            <a:off x="685800" y="2194560"/>
            <a:ext cx="6770802" cy="4024125"/>
          </a:xfrm>
        </p:spPr>
        <p:txBody>
          <a:bodyPr vert="horz" lIns="91440" tIns="45720" rIns="91440" bIns="45720" rtlCol="0" anchor="t">
            <a:normAutofit/>
          </a:bodyPr>
          <a:lstStyle/>
          <a:p>
            <a:r>
              <a:rPr lang="en-US" dirty="0" err="1"/>
              <a:t>Pentru</a:t>
            </a:r>
            <a:r>
              <a:rPr lang="en-US" dirty="0"/>
              <a:t> </a:t>
            </a:r>
            <a:r>
              <a:rPr lang="en-US" dirty="0" err="1"/>
              <a:t>variabilele</a:t>
            </a:r>
            <a:r>
              <a:rPr lang="en-US" dirty="0"/>
              <a:t> de tip factor am </a:t>
            </a:r>
            <a:r>
              <a:rPr lang="en-US" dirty="0" err="1"/>
              <a:t>construit</a:t>
            </a:r>
            <a:r>
              <a:rPr lang="en-US" dirty="0"/>
              <a:t> </a:t>
            </a:r>
            <a:r>
              <a:rPr lang="en-US" dirty="0" err="1"/>
              <a:t>tabele</a:t>
            </a:r>
            <a:r>
              <a:rPr lang="en-US" dirty="0"/>
              <a:t> de </a:t>
            </a:r>
            <a:r>
              <a:rPr lang="en-US" dirty="0" err="1"/>
              <a:t>frecvență</a:t>
            </a:r>
            <a:r>
              <a:rPr lang="en-US" dirty="0"/>
              <a:t> </a:t>
            </a:r>
            <a:r>
              <a:rPr lang="en-US" dirty="0" err="1"/>
              <a:t>și</a:t>
            </a:r>
            <a:r>
              <a:rPr lang="en-US" dirty="0"/>
              <a:t> </a:t>
            </a:r>
            <a:r>
              <a:rPr lang="en-US" dirty="0" err="1"/>
              <a:t>grafice</a:t>
            </a:r>
            <a:r>
              <a:rPr lang="en-US" dirty="0"/>
              <a:t> de tip pie-chart </a:t>
            </a:r>
            <a:r>
              <a:rPr lang="en-US" dirty="0" err="1"/>
              <a:t>pentru</a:t>
            </a:r>
            <a:r>
              <a:rPr lang="en-US" dirty="0"/>
              <a:t> a </a:t>
            </a:r>
            <a:r>
              <a:rPr lang="en-US" dirty="0" err="1"/>
              <a:t>studia</a:t>
            </a:r>
            <a:r>
              <a:rPr lang="en-US" dirty="0"/>
              <a:t> </a:t>
            </a:r>
            <a:r>
              <a:rPr lang="en-US" dirty="0" err="1"/>
              <a:t>distribuțiile</a:t>
            </a:r>
            <a:r>
              <a:rPr lang="en-US" dirty="0"/>
              <a:t> </a:t>
            </a:r>
            <a:r>
              <a:rPr lang="en-US" dirty="0" err="1"/>
              <a:t>claselor</a:t>
            </a:r>
            <a:r>
              <a:rPr lang="en-US" dirty="0"/>
              <a:t>.</a:t>
            </a:r>
          </a:p>
          <a:p>
            <a:r>
              <a:rPr lang="en-US" dirty="0" err="1"/>
              <a:t>Setul</a:t>
            </a:r>
            <a:r>
              <a:rPr lang="en-US" dirty="0"/>
              <a:t> de date </a:t>
            </a:r>
            <a:r>
              <a:rPr lang="en-US" dirty="0" err="1"/>
              <a:t>utilzat</a:t>
            </a:r>
            <a:r>
              <a:rPr lang="en-US" dirty="0"/>
              <a:t> </a:t>
            </a:r>
            <a:r>
              <a:rPr lang="en-US" dirty="0" err="1"/>
              <a:t>este</a:t>
            </a:r>
            <a:r>
              <a:rPr lang="en-US" dirty="0"/>
              <a:t> </a:t>
            </a:r>
            <a:r>
              <a:rPr lang="en-US" dirty="0" err="1"/>
              <a:t>dezechilibrat</a:t>
            </a:r>
            <a:r>
              <a:rPr lang="en-US" dirty="0"/>
              <a:t> </a:t>
            </a:r>
            <a:r>
              <a:rPr lang="en-US" dirty="0" err="1"/>
              <a:t>deoarece</a:t>
            </a:r>
            <a:r>
              <a:rPr lang="en-US" dirty="0"/>
              <a:t> </a:t>
            </a:r>
            <a:r>
              <a:rPr lang="en-US" dirty="0" err="1"/>
              <a:t>variabila</a:t>
            </a:r>
            <a:r>
              <a:rPr lang="en-US" dirty="0"/>
              <a:t> </a:t>
            </a:r>
            <a:r>
              <a:rPr lang="en-US" dirty="0" err="1"/>
              <a:t>țintă</a:t>
            </a:r>
            <a:r>
              <a:rPr lang="en-US" dirty="0"/>
              <a:t> </a:t>
            </a:r>
            <a:r>
              <a:rPr lang="en-US" dirty="0" err="1"/>
              <a:t>este</a:t>
            </a:r>
            <a:r>
              <a:rPr lang="en-US" dirty="0"/>
              <a:t> </a:t>
            </a:r>
            <a:r>
              <a:rPr lang="en-US" dirty="0" err="1"/>
              <a:t>acătuită</a:t>
            </a:r>
            <a:r>
              <a:rPr lang="en-US" dirty="0"/>
              <a:t> din </a:t>
            </a:r>
            <a:r>
              <a:rPr lang="en-US" dirty="0" err="1"/>
              <a:t>două</a:t>
            </a:r>
            <a:r>
              <a:rPr lang="en-US" dirty="0"/>
              <a:t> </a:t>
            </a:r>
            <a:r>
              <a:rPr lang="en-US" dirty="0" err="1"/>
              <a:t>clase</a:t>
            </a:r>
            <a:r>
              <a:rPr lang="en-US" dirty="0"/>
              <a:t>, una </a:t>
            </a:r>
            <a:r>
              <a:rPr lang="en-US" dirty="0" err="1"/>
              <a:t>majoritară</a:t>
            </a:r>
            <a:r>
              <a:rPr lang="en-US" dirty="0"/>
              <a:t> </a:t>
            </a:r>
            <a:r>
              <a:rPr lang="en-US" dirty="0" err="1"/>
              <a:t>ce</a:t>
            </a:r>
            <a:r>
              <a:rPr lang="en-US" dirty="0"/>
              <a:t> </a:t>
            </a:r>
            <a:r>
              <a:rPr lang="en-US" dirty="0" err="1"/>
              <a:t>conține</a:t>
            </a:r>
            <a:r>
              <a:rPr lang="en-US" dirty="0"/>
              <a:t> 80% din </a:t>
            </a:r>
            <a:r>
              <a:rPr lang="en-US" dirty="0" err="1"/>
              <a:t>instanțe</a:t>
            </a:r>
            <a:r>
              <a:rPr lang="en-US" dirty="0"/>
              <a:t>, </a:t>
            </a:r>
            <a:r>
              <a:rPr lang="en-US" dirty="0" err="1"/>
              <a:t>și</a:t>
            </a:r>
            <a:r>
              <a:rPr lang="en-US" dirty="0"/>
              <a:t> o </a:t>
            </a:r>
            <a:r>
              <a:rPr lang="en-US" dirty="0" err="1"/>
              <a:t>clasă</a:t>
            </a:r>
            <a:r>
              <a:rPr lang="en-US" dirty="0"/>
              <a:t> </a:t>
            </a:r>
            <a:r>
              <a:rPr lang="en-US" dirty="0" err="1"/>
              <a:t>minoritară</a:t>
            </a:r>
            <a:r>
              <a:rPr lang="en-US" dirty="0"/>
              <a:t>-a </a:t>
            </a:r>
            <a:r>
              <a:rPr lang="en-US" dirty="0" err="1"/>
              <a:t>clienților</a:t>
            </a:r>
            <a:r>
              <a:rPr lang="en-US" dirty="0"/>
              <a:t> </a:t>
            </a:r>
            <a:r>
              <a:rPr lang="en-US" dirty="0" err="1"/>
              <a:t>migratori</a:t>
            </a:r>
            <a:r>
              <a:rPr lang="en-US" dirty="0"/>
              <a:t>, </a:t>
            </a:r>
            <a:r>
              <a:rPr lang="en-US" dirty="0" err="1"/>
              <a:t>ce</a:t>
            </a:r>
            <a:r>
              <a:rPr lang="en-US" dirty="0"/>
              <a:t> </a:t>
            </a:r>
            <a:r>
              <a:rPr lang="en-US" dirty="0" err="1"/>
              <a:t>conține</a:t>
            </a:r>
            <a:r>
              <a:rPr lang="en-US" dirty="0"/>
              <a:t> 20% din </a:t>
            </a:r>
            <a:r>
              <a:rPr lang="en-US" dirty="0" err="1"/>
              <a:t>instanțe</a:t>
            </a:r>
            <a:r>
              <a:rPr lang="en-US" dirty="0"/>
              <a:t>.</a:t>
            </a:r>
          </a:p>
          <a:p>
            <a:pPr marL="0" indent="0">
              <a:buNone/>
            </a:pPr>
            <a:endParaRPr lang="en-US" dirty="0"/>
          </a:p>
          <a:p>
            <a:endParaRPr lang="en-US"/>
          </a:p>
        </p:txBody>
      </p:sp>
      <p:sp>
        <p:nvSpPr>
          <p:cNvPr id="17" name="Rounded Rectangle 14">
            <a:extLst>
              <a:ext uri="{FF2B5EF4-FFF2-40B4-BE49-F238E27FC236}">
                <a16:creationId xmlns:a16="http://schemas.microsoft.com/office/drawing/2014/main" xmlns="" id="{7183F3E8-5B76-4210-B693-CB19330BB3F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98475" y="1075591"/>
            <a:ext cx="3303482" cy="5148371"/>
          </a:xfrm>
          <a:prstGeom prst="roundRect">
            <a:avLst>
              <a:gd name="adj" fmla="val 3468"/>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screenshot of a cell phone&#10;&#10;Description automatically generated">
            <a:extLst>
              <a:ext uri="{FF2B5EF4-FFF2-40B4-BE49-F238E27FC236}">
                <a16:creationId xmlns:a16="http://schemas.microsoft.com/office/drawing/2014/main" xmlns="" id="{53DA2E52-4E37-4EEB-A6D1-6AFB42A566CD}"/>
              </a:ext>
            </a:extLst>
          </p:cNvPr>
          <p:cNvPicPr>
            <a:picLocks noChangeAspect="1"/>
          </p:cNvPicPr>
          <p:nvPr/>
        </p:nvPicPr>
        <p:blipFill>
          <a:blip r:embed="rId3"/>
          <a:stretch>
            <a:fillRect/>
          </a:stretch>
        </p:blipFill>
        <p:spPr>
          <a:xfrm>
            <a:off x="8442114" y="1955387"/>
            <a:ext cx="2636238" cy="1087534"/>
          </a:xfrm>
          <a:prstGeom prst="rect">
            <a:avLst/>
          </a:prstGeom>
        </p:spPr>
      </p:pic>
      <p:pic>
        <p:nvPicPr>
          <p:cNvPr id="5" name="Picture 5" descr="A screenshot of a cell phone&#10;&#10;Description automatically generated">
            <a:extLst>
              <a:ext uri="{FF2B5EF4-FFF2-40B4-BE49-F238E27FC236}">
                <a16:creationId xmlns:a16="http://schemas.microsoft.com/office/drawing/2014/main" xmlns="" id="{6FAE026C-1EA3-4857-AC64-896A2FC7DF30}"/>
              </a:ext>
            </a:extLst>
          </p:cNvPr>
          <p:cNvPicPr>
            <a:picLocks noChangeAspect="1"/>
          </p:cNvPicPr>
          <p:nvPr/>
        </p:nvPicPr>
        <p:blipFill>
          <a:blip r:embed="rId4"/>
          <a:stretch>
            <a:fillRect/>
          </a:stretch>
        </p:blipFill>
        <p:spPr>
          <a:xfrm>
            <a:off x="8422082" y="3774975"/>
            <a:ext cx="2656270" cy="2012025"/>
          </a:xfrm>
          <a:prstGeom prst="rect">
            <a:avLst/>
          </a:prstGeom>
        </p:spPr>
      </p:pic>
    </p:spTree>
    <p:extLst>
      <p:ext uri="{BB962C8B-B14F-4D97-AF65-F5344CB8AC3E}">
        <p14:creationId xmlns:p14="http://schemas.microsoft.com/office/powerpoint/2010/main" xmlns="" val="2343681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A6B95C-BE78-4ECC-BB78-DFBE8CB37BB7}"/>
              </a:ext>
            </a:extLst>
          </p:cNvPr>
          <p:cNvSpPr>
            <a:spLocks noGrp="1"/>
          </p:cNvSpPr>
          <p:nvPr>
            <p:ph type="title"/>
          </p:nvPr>
        </p:nvSpPr>
        <p:spPr>
          <a:xfrm>
            <a:off x="2895600" y="764373"/>
            <a:ext cx="8610600" cy="1293028"/>
          </a:xfrm>
        </p:spPr>
        <p:txBody>
          <a:bodyPr>
            <a:normAutofit/>
          </a:bodyPr>
          <a:lstStyle/>
          <a:p>
            <a:r>
              <a:rPr lang="en-US"/>
              <a:t>Analiza descriptivă multivariată</a:t>
            </a:r>
          </a:p>
        </p:txBody>
      </p:sp>
      <p:sp>
        <p:nvSpPr>
          <p:cNvPr id="3" name="Content Placeholder 2">
            <a:extLst>
              <a:ext uri="{FF2B5EF4-FFF2-40B4-BE49-F238E27FC236}">
                <a16:creationId xmlns:a16="http://schemas.microsoft.com/office/drawing/2014/main" xmlns="" id="{900708AF-E556-4B34-8FF0-EC71469E3F24}"/>
              </a:ext>
            </a:extLst>
          </p:cNvPr>
          <p:cNvSpPr>
            <a:spLocks noGrp="1"/>
          </p:cNvSpPr>
          <p:nvPr>
            <p:ph idx="1"/>
          </p:nvPr>
        </p:nvSpPr>
        <p:spPr>
          <a:xfrm>
            <a:off x="677333" y="2194560"/>
            <a:ext cx="5816600" cy="4024125"/>
          </a:xfrm>
        </p:spPr>
        <p:txBody>
          <a:bodyPr vert="horz" lIns="91440" tIns="45720" rIns="91440" bIns="45720" rtlCol="0" anchor="t">
            <a:normAutofit/>
          </a:bodyPr>
          <a:lstStyle/>
          <a:p>
            <a:r>
              <a:rPr lang="en-US" sz="1700" dirty="0"/>
              <a:t>O </a:t>
            </a:r>
            <a:r>
              <a:rPr lang="en-US" sz="1700" dirty="0" err="1"/>
              <a:t>metodă</a:t>
            </a:r>
            <a:r>
              <a:rPr lang="en-US" sz="1700" dirty="0"/>
              <a:t> de </a:t>
            </a:r>
            <a:r>
              <a:rPr lang="en-US" sz="1700" dirty="0" err="1"/>
              <a:t>analiză</a:t>
            </a:r>
            <a:r>
              <a:rPr lang="en-US" sz="1700" dirty="0"/>
              <a:t> </a:t>
            </a:r>
            <a:r>
              <a:rPr lang="en-US" sz="1700" dirty="0" err="1"/>
              <a:t>bivariată</a:t>
            </a:r>
            <a:r>
              <a:rPr lang="en-US" sz="1700" dirty="0"/>
              <a:t> a </a:t>
            </a:r>
            <a:r>
              <a:rPr lang="en-US" sz="1700" dirty="0" err="1"/>
              <a:t>variabilelor</a:t>
            </a:r>
            <a:r>
              <a:rPr lang="en-US" sz="1700" dirty="0"/>
              <a:t> de tip numeric </a:t>
            </a:r>
            <a:r>
              <a:rPr lang="en-US" sz="1700" dirty="0" err="1"/>
              <a:t>este</a:t>
            </a:r>
            <a:r>
              <a:rPr lang="en-US" sz="1700" dirty="0"/>
              <a:t> </a:t>
            </a:r>
            <a:r>
              <a:rPr lang="en-US" sz="1700" dirty="0" err="1"/>
              <a:t>studiul</a:t>
            </a:r>
            <a:r>
              <a:rPr lang="en-US" sz="1700" dirty="0"/>
              <a:t> </a:t>
            </a:r>
            <a:r>
              <a:rPr lang="en-US" sz="1700" dirty="0" err="1"/>
              <a:t>corelației</a:t>
            </a:r>
            <a:r>
              <a:rPr lang="en-US" sz="1700" dirty="0"/>
              <a:t> (Pearson, Spearman, Kendall) </a:t>
            </a:r>
            <a:r>
              <a:rPr lang="en-US" sz="1700" dirty="0" err="1"/>
              <a:t>dintre</a:t>
            </a:r>
            <a:r>
              <a:rPr lang="en-US" sz="1700" dirty="0"/>
              <a:t> </a:t>
            </a:r>
            <a:r>
              <a:rPr lang="en-US" sz="1700" dirty="0" err="1"/>
              <a:t>variabile</a:t>
            </a:r>
            <a:r>
              <a:rPr lang="en-US" sz="1700" dirty="0"/>
              <a:t>. </a:t>
            </a:r>
            <a:r>
              <a:rPr lang="en-US" sz="1700" dirty="0" err="1"/>
              <a:t>Coeficientul</a:t>
            </a:r>
            <a:r>
              <a:rPr lang="en-US" sz="1700" dirty="0"/>
              <a:t> de </a:t>
            </a:r>
            <a:r>
              <a:rPr lang="en-US" sz="1700" dirty="0" err="1"/>
              <a:t>corelație</a:t>
            </a:r>
            <a:r>
              <a:rPr lang="en-US" sz="1700" dirty="0"/>
              <a:t> </a:t>
            </a:r>
            <a:r>
              <a:rPr lang="en-US" sz="1700" dirty="0" err="1"/>
              <a:t>măsoară</a:t>
            </a:r>
            <a:r>
              <a:rPr lang="en-US" sz="1700" dirty="0"/>
              <a:t> </a:t>
            </a:r>
            <a:r>
              <a:rPr lang="en-US" sz="1700" dirty="0" err="1"/>
              <a:t>intensitatea</a:t>
            </a:r>
            <a:r>
              <a:rPr lang="en-US" sz="1700" dirty="0"/>
              <a:t> </a:t>
            </a:r>
            <a:r>
              <a:rPr lang="en-US" sz="1700" dirty="0" err="1"/>
              <a:t>relației</a:t>
            </a:r>
            <a:r>
              <a:rPr lang="en-US" sz="1700" dirty="0"/>
              <a:t> </a:t>
            </a:r>
            <a:r>
              <a:rPr lang="en-US" sz="1700" dirty="0" err="1"/>
              <a:t>dintre</a:t>
            </a:r>
            <a:r>
              <a:rPr lang="en-US" sz="1700" dirty="0"/>
              <a:t> </a:t>
            </a:r>
            <a:r>
              <a:rPr lang="en-US" sz="1700" dirty="0" err="1"/>
              <a:t>variabile</a:t>
            </a:r>
            <a:r>
              <a:rPr lang="en-US" sz="1700" dirty="0"/>
              <a:t>, </a:t>
            </a:r>
            <a:r>
              <a:rPr lang="en-US" sz="1700" dirty="0" err="1"/>
              <a:t>iar</a:t>
            </a:r>
            <a:r>
              <a:rPr lang="en-US" sz="1700" dirty="0"/>
              <a:t> </a:t>
            </a:r>
            <a:r>
              <a:rPr lang="en-US" sz="1700" dirty="0" err="1"/>
              <a:t>semnul</a:t>
            </a:r>
            <a:r>
              <a:rPr lang="en-US" sz="1700" dirty="0"/>
              <a:t> </a:t>
            </a:r>
            <a:r>
              <a:rPr lang="en-US" sz="1700" dirty="0" err="1"/>
              <a:t>coeficientul</a:t>
            </a:r>
            <a:r>
              <a:rPr lang="en-US" sz="1700" dirty="0"/>
              <a:t> </a:t>
            </a:r>
            <a:r>
              <a:rPr lang="en-US" sz="1700" dirty="0" err="1"/>
              <a:t>indică</a:t>
            </a:r>
            <a:r>
              <a:rPr lang="en-US" sz="1700" dirty="0"/>
              <a:t> </a:t>
            </a:r>
            <a:r>
              <a:rPr lang="en-US" sz="1700" dirty="0" err="1"/>
              <a:t>sensul</a:t>
            </a:r>
            <a:r>
              <a:rPr lang="en-US" sz="1700" dirty="0"/>
              <a:t> </a:t>
            </a:r>
            <a:r>
              <a:rPr lang="en-US" sz="1700" dirty="0" err="1"/>
              <a:t>relației</a:t>
            </a:r>
            <a:r>
              <a:rPr lang="en-US" sz="1700" dirty="0"/>
              <a:t>.</a:t>
            </a:r>
          </a:p>
          <a:p>
            <a:r>
              <a:rPr lang="en-US" sz="1700" err="1"/>
              <a:t>În</a:t>
            </a:r>
            <a:r>
              <a:rPr lang="en-US" sz="1700" dirty="0"/>
              <a:t> </a:t>
            </a:r>
            <a:r>
              <a:rPr lang="en-US" sz="1700" err="1"/>
              <a:t>tabelul</a:t>
            </a:r>
            <a:r>
              <a:rPr lang="en-US" sz="1700" dirty="0"/>
              <a:t> </a:t>
            </a:r>
            <a:r>
              <a:rPr lang="en-US" sz="1700" err="1"/>
              <a:t>alăturat</a:t>
            </a:r>
            <a:r>
              <a:rPr lang="en-US" sz="1700" dirty="0"/>
              <a:t> </a:t>
            </a:r>
            <a:r>
              <a:rPr lang="en-US" sz="1700" err="1"/>
              <a:t>avem</a:t>
            </a:r>
            <a:r>
              <a:rPr lang="en-US" sz="1700" dirty="0"/>
              <a:t> </a:t>
            </a:r>
            <a:r>
              <a:rPr lang="en-US" sz="1700" err="1"/>
              <a:t>prezentați</a:t>
            </a:r>
            <a:r>
              <a:rPr lang="en-US" sz="1700" dirty="0"/>
              <a:t> </a:t>
            </a:r>
            <a:r>
              <a:rPr lang="en-US" sz="1700" err="1"/>
              <a:t>primii</a:t>
            </a:r>
            <a:r>
              <a:rPr lang="en-US" sz="1700" dirty="0"/>
              <a:t> 5 </a:t>
            </a:r>
            <a:r>
              <a:rPr lang="en-US" sz="1700" err="1"/>
              <a:t>cei</a:t>
            </a:r>
            <a:r>
              <a:rPr lang="en-US" sz="1700" dirty="0"/>
              <a:t> </a:t>
            </a:r>
            <a:r>
              <a:rPr lang="en-US" sz="1700" err="1"/>
              <a:t>mai</a:t>
            </a:r>
            <a:r>
              <a:rPr lang="en-US" sz="1700" dirty="0"/>
              <a:t> </a:t>
            </a:r>
            <a:r>
              <a:rPr lang="en-US" sz="1700" err="1"/>
              <a:t>mari</a:t>
            </a:r>
            <a:r>
              <a:rPr lang="en-US" sz="1700" dirty="0"/>
              <a:t> </a:t>
            </a:r>
            <a:r>
              <a:rPr lang="en-US" sz="1700"/>
              <a:t>coeficienți ai corelației care </a:t>
            </a:r>
            <a:r>
              <a:rPr lang="en-US" sz="1700" err="1"/>
              <a:t>există</a:t>
            </a:r>
            <a:r>
              <a:rPr lang="en-US" sz="1700" dirty="0"/>
              <a:t> </a:t>
            </a:r>
            <a:r>
              <a:rPr lang="en-US" sz="1700" err="1"/>
              <a:t>între</a:t>
            </a:r>
            <a:r>
              <a:rPr lang="en-US" sz="1700" dirty="0"/>
              <a:t> </a:t>
            </a:r>
            <a:r>
              <a:rPr lang="en-US" sz="1700" err="1"/>
              <a:t>variabilele</a:t>
            </a:r>
            <a:r>
              <a:rPr lang="en-US" sz="1700" dirty="0"/>
              <a:t> </a:t>
            </a:r>
            <a:r>
              <a:rPr lang="en-US" sz="1700" err="1"/>
              <a:t>setului</a:t>
            </a:r>
            <a:r>
              <a:rPr lang="en-US" sz="1700" dirty="0"/>
              <a:t> de date.</a:t>
            </a:r>
          </a:p>
          <a:p>
            <a:r>
              <a:rPr lang="en-US" sz="1700" dirty="0" err="1"/>
              <a:t>Cel</a:t>
            </a:r>
            <a:r>
              <a:rPr lang="en-US" sz="1700" dirty="0"/>
              <a:t> </a:t>
            </a:r>
            <a:r>
              <a:rPr lang="en-US" sz="1700" dirty="0" err="1"/>
              <a:t>mai</a:t>
            </a:r>
            <a:r>
              <a:rPr lang="en-US" sz="1700" dirty="0"/>
              <a:t> mare </a:t>
            </a:r>
            <a:r>
              <a:rPr lang="en-US" sz="1700" dirty="0" err="1"/>
              <a:t>coeficient</a:t>
            </a:r>
            <a:r>
              <a:rPr lang="en-US" sz="1700" dirty="0"/>
              <a:t> de </a:t>
            </a:r>
            <a:r>
              <a:rPr lang="en-US" sz="1700" dirty="0" err="1"/>
              <a:t>corelație</a:t>
            </a:r>
            <a:r>
              <a:rPr lang="en-US" sz="1700" dirty="0"/>
              <a:t>, </a:t>
            </a:r>
            <a:r>
              <a:rPr lang="en-US" sz="1700" dirty="0" err="1"/>
              <a:t>în</a:t>
            </a:r>
            <a:r>
              <a:rPr lang="en-US" sz="1700" dirty="0"/>
              <a:t> </a:t>
            </a:r>
            <a:r>
              <a:rPr lang="en-US" sz="1700" dirty="0" err="1"/>
              <a:t>modul</a:t>
            </a:r>
            <a:r>
              <a:rPr lang="en-US" sz="1700" dirty="0"/>
              <a:t>, </a:t>
            </a:r>
            <a:r>
              <a:rPr lang="en-US" sz="1700" dirty="0" err="1"/>
              <a:t>este</a:t>
            </a:r>
            <a:r>
              <a:rPr lang="en-US" sz="1700" dirty="0"/>
              <a:t> </a:t>
            </a:r>
            <a:r>
              <a:rPr lang="en-US" sz="1700" dirty="0" err="1"/>
              <a:t>cel</a:t>
            </a:r>
            <a:r>
              <a:rPr lang="en-US" sz="1700" dirty="0"/>
              <a:t> </a:t>
            </a:r>
            <a:r>
              <a:rPr lang="en-US" sz="1700" dirty="0" err="1"/>
              <a:t>dintre</a:t>
            </a:r>
            <a:r>
              <a:rPr lang="en-US" sz="1700" dirty="0"/>
              <a:t> </a:t>
            </a:r>
            <a:r>
              <a:rPr lang="en-US" sz="1700" dirty="0" err="1"/>
              <a:t>variabilele</a:t>
            </a:r>
            <a:r>
              <a:rPr lang="en-US" sz="1700" dirty="0"/>
              <a:t> Balance </a:t>
            </a:r>
            <a:r>
              <a:rPr lang="en-US" sz="1700" dirty="0" err="1"/>
              <a:t>și</a:t>
            </a:r>
            <a:r>
              <a:rPr lang="en-US" sz="1700" dirty="0"/>
              <a:t> </a:t>
            </a:r>
            <a:r>
              <a:rPr lang="en-US" sz="1700" dirty="0" err="1"/>
              <a:t>NumOfProducts</a:t>
            </a:r>
            <a:r>
              <a:rPr lang="en-US" sz="1700" dirty="0"/>
              <a:t>. </a:t>
            </a:r>
            <a:r>
              <a:rPr lang="en-US" sz="1700" dirty="0" err="1"/>
              <a:t>Semnul</a:t>
            </a:r>
            <a:r>
              <a:rPr lang="en-US" sz="1700" dirty="0"/>
              <a:t> (-) </a:t>
            </a:r>
            <a:r>
              <a:rPr lang="en-US" sz="1700" dirty="0" err="1"/>
              <a:t>arată</a:t>
            </a:r>
            <a:r>
              <a:rPr lang="en-US" sz="1700" dirty="0"/>
              <a:t> </a:t>
            </a:r>
            <a:r>
              <a:rPr lang="en-US" sz="1700" dirty="0" err="1"/>
              <a:t>faptul</a:t>
            </a:r>
            <a:r>
              <a:rPr lang="en-US" sz="1700" dirty="0"/>
              <a:t> </a:t>
            </a:r>
            <a:r>
              <a:rPr lang="en-US" sz="1700" dirty="0" err="1"/>
              <a:t>că</a:t>
            </a:r>
            <a:r>
              <a:rPr lang="en-US" sz="1700" dirty="0"/>
              <a:t> </a:t>
            </a:r>
            <a:r>
              <a:rPr lang="en-US" sz="1700" dirty="0" err="1"/>
              <a:t>între</a:t>
            </a:r>
            <a:r>
              <a:rPr lang="en-US" sz="1700" dirty="0"/>
              <a:t> </a:t>
            </a:r>
            <a:r>
              <a:rPr lang="en-US" sz="1700" dirty="0" err="1"/>
              <a:t>cele</a:t>
            </a:r>
            <a:r>
              <a:rPr lang="en-US" sz="1700" dirty="0"/>
              <a:t> </a:t>
            </a:r>
            <a:r>
              <a:rPr lang="en-US" sz="1700" dirty="0" err="1"/>
              <a:t>două</a:t>
            </a:r>
            <a:r>
              <a:rPr lang="en-US" sz="1700" dirty="0"/>
              <a:t> </a:t>
            </a:r>
            <a:r>
              <a:rPr lang="en-US" sz="1700" dirty="0" err="1"/>
              <a:t>variabile</a:t>
            </a:r>
            <a:r>
              <a:rPr lang="en-US" sz="1700" dirty="0"/>
              <a:t> </a:t>
            </a:r>
            <a:r>
              <a:rPr lang="en-US" sz="1700" dirty="0" err="1"/>
              <a:t>există</a:t>
            </a:r>
            <a:r>
              <a:rPr lang="en-US" sz="1700" dirty="0"/>
              <a:t> o </a:t>
            </a:r>
            <a:r>
              <a:rPr lang="en-US" sz="1700" dirty="0" err="1"/>
              <a:t>relație</a:t>
            </a:r>
            <a:r>
              <a:rPr lang="en-US" sz="1700" dirty="0"/>
              <a:t> </a:t>
            </a:r>
            <a:r>
              <a:rPr lang="en-US" sz="1700" dirty="0" err="1"/>
              <a:t>indirectă</a:t>
            </a:r>
            <a:r>
              <a:rPr lang="en-US" sz="1700" dirty="0"/>
              <a:t>. </a:t>
            </a:r>
            <a:r>
              <a:rPr lang="en-US" sz="1700" dirty="0" err="1"/>
              <a:t>Valoarea</a:t>
            </a:r>
            <a:r>
              <a:rPr lang="en-US" sz="1700" dirty="0"/>
              <a:t> 0.3 </a:t>
            </a:r>
            <a:r>
              <a:rPr lang="en-US" sz="1700" dirty="0" err="1"/>
              <a:t>simbolizeză</a:t>
            </a:r>
            <a:r>
              <a:rPr lang="en-US" sz="1700" dirty="0"/>
              <a:t> </a:t>
            </a:r>
            <a:r>
              <a:rPr lang="en-US" sz="1700" dirty="0" err="1"/>
              <a:t>faptul</a:t>
            </a:r>
            <a:r>
              <a:rPr lang="en-US" sz="1700" dirty="0"/>
              <a:t> </a:t>
            </a:r>
            <a:r>
              <a:rPr lang="en-US" sz="1700" dirty="0" err="1"/>
              <a:t>că</a:t>
            </a:r>
            <a:r>
              <a:rPr lang="en-US" sz="1700" dirty="0"/>
              <a:t> </a:t>
            </a:r>
            <a:r>
              <a:rPr lang="en-US" sz="1700" dirty="0" err="1"/>
              <a:t>există</a:t>
            </a:r>
            <a:r>
              <a:rPr lang="en-US" sz="1700" dirty="0"/>
              <a:t> o </a:t>
            </a:r>
            <a:r>
              <a:rPr lang="en-US" sz="1700" dirty="0" err="1"/>
              <a:t>corelație</a:t>
            </a:r>
            <a:r>
              <a:rPr lang="en-US" sz="1700" dirty="0"/>
              <a:t> </a:t>
            </a:r>
            <a:r>
              <a:rPr lang="en-US" sz="1700" dirty="0" err="1"/>
              <a:t>slabă</a:t>
            </a:r>
            <a:r>
              <a:rPr lang="en-US" sz="1700" dirty="0"/>
              <a:t> </a:t>
            </a:r>
            <a:r>
              <a:rPr lang="en-US" sz="1700" dirty="0" err="1"/>
              <a:t>între</a:t>
            </a:r>
            <a:r>
              <a:rPr lang="en-US" sz="1700" dirty="0"/>
              <a:t> </a:t>
            </a:r>
            <a:r>
              <a:rPr lang="en-US" sz="1700" dirty="0" err="1"/>
              <a:t>cele</a:t>
            </a:r>
            <a:r>
              <a:rPr lang="en-US" sz="1700" dirty="0"/>
              <a:t> </a:t>
            </a:r>
            <a:r>
              <a:rPr lang="en-US" sz="1700" dirty="0" err="1"/>
              <a:t>două</a:t>
            </a:r>
            <a:r>
              <a:rPr lang="en-US" sz="1700" dirty="0"/>
              <a:t> </a:t>
            </a:r>
            <a:r>
              <a:rPr lang="en-US" sz="1700" dirty="0" err="1"/>
              <a:t>variabile</a:t>
            </a:r>
            <a:r>
              <a:rPr lang="en-US" sz="1700" dirty="0"/>
              <a:t>.</a:t>
            </a:r>
          </a:p>
          <a:p>
            <a:pPr marL="0" indent="0">
              <a:buNone/>
            </a:pPr>
            <a:endParaRPr lang="en-US" sz="1700"/>
          </a:p>
        </p:txBody>
      </p:sp>
      <p:pic>
        <p:nvPicPr>
          <p:cNvPr id="5" name="Picture 7" descr="A screenshot of a cell phone&#10;&#10;Description automatically generated">
            <a:extLst>
              <a:ext uri="{FF2B5EF4-FFF2-40B4-BE49-F238E27FC236}">
                <a16:creationId xmlns:a16="http://schemas.microsoft.com/office/drawing/2014/main" xmlns="" id="{B449E08E-57B0-40DD-B588-22E095515681}"/>
              </a:ext>
            </a:extLst>
          </p:cNvPr>
          <p:cNvPicPr>
            <a:picLocks noChangeAspect="1"/>
          </p:cNvPicPr>
          <p:nvPr/>
        </p:nvPicPr>
        <p:blipFill>
          <a:blip r:embed="rId2"/>
          <a:stretch>
            <a:fillRect/>
          </a:stretch>
        </p:blipFill>
        <p:spPr>
          <a:xfrm>
            <a:off x="6985000" y="3232752"/>
            <a:ext cx="4521200" cy="1719329"/>
          </a:xfrm>
          <a:prstGeom prst="rect">
            <a:avLst/>
          </a:prstGeom>
        </p:spPr>
      </p:pic>
    </p:spTree>
    <p:extLst>
      <p:ext uri="{BB962C8B-B14F-4D97-AF65-F5344CB8AC3E}">
        <p14:creationId xmlns:p14="http://schemas.microsoft.com/office/powerpoint/2010/main" xmlns="" val="3916321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xmlns="" id="{CD94F7C0-1344-4B3C-AFCB-E7F006BB534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10">
            <a:extLst>
              <a:ext uri="{FF2B5EF4-FFF2-40B4-BE49-F238E27FC236}">
                <a16:creationId xmlns:a16="http://schemas.microsoft.com/office/drawing/2014/main" xmlns="" id="{4EC584A2-4215-4DB8-AE1F-E3768D77E8D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xmlns=""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xmlns="" id="{62A6B95C-BE78-4ECC-BB78-DFBE8CB37BB7}"/>
              </a:ext>
            </a:extLst>
          </p:cNvPr>
          <p:cNvSpPr>
            <a:spLocks noGrp="1"/>
          </p:cNvSpPr>
          <p:nvPr>
            <p:ph type="title"/>
          </p:nvPr>
        </p:nvSpPr>
        <p:spPr>
          <a:xfrm>
            <a:off x="685799" y="764373"/>
            <a:ext cx="3977639" cy="1600200"/>
          </a:xfrm>
        </p:spPr>
        <p:txBody>
          <a:bodyPr anchor="b">
            <a:normAutofit/>
          </a:bodyPr>
          <a:lstStyle/>
          <a:p>
            <a:pPr algn="l"/>
            <a:r>
              <a:rPr lang="en-US" sz="3200"/>
              <a:t>Analiza descriptivă multivariată</a:t>
            </a:r>
          </a:p>
        </p:txBody>
      </p:sp>
      <p:sp>
        <p:nvSpPr>
          <p:cNvPr id="3" name="Content Placeholder 2">
            <a:extLst>
              <a:ext uri="{FF2B5EF4-FFF2-40B4-BE49-F238E27FC236}">
                <a16:creationId xmlns:a16="http://schemas.microsoft.com/office/drawing/2014/main" xmlns="" id="{900708AF-E556-4B34-8FF0-EC71469E3F24}"/>
              </a:ext>
            </a:extLst>
          </p:cNvPr>
          <p:cNvSpPr>
            <a:spLocks noGrp="1"/>
          </p:cNvSpPr>
          <p:nvPr>
            <p:ph idx="1"/>
          </p:nvPr>
        </p:nvSpPr>
        <p:spPr>
          <a:xfrm>
            <a:off x="685800" y="2364573"/>
            <a:ext cx="3977639" cy="3854112"/>
          </a:xfrm>
        </p:spPr>
        <p:txBody>
          <a:bodyPr vert="horz" lIns="91440" tIns="45720" rIns="91440" bIns="45720" rtlCol="0" anchor="t">
            <a:normAutofit/>
          </a:bodyPr>
          <a:lstStyle/>
          <a:p>
            <a:r>
              <a:rPr lang="en-US" sz="1600" dirty="0"/>
              <a:t>O </a:t>
            </a:r>
            <a:r>
              <a:rPr lang="en-US" sz="1600" dirty="0" err="1"/>
              <a:t>metodă</a:t>
            </a:r>
            <a:r>
              <a:rPr lang="en-US" sz="1600" dirty="0"/>
              <a:t> de </a:t>
            </a:r>
            <a:r>
              <a:rPr lang="en-US" sz="1600" dirty="0" err="1"/>
              <a:t>analiză</a:t>
            </a:r>
            <a:r>
              <a:rPr lang="en-US" sz="1600" dirty="0"/>
              <a:t> </a:t>
            </a:r>
            <a:r>
              <a:rPr lang="en-US" sz="1600" dirty="0" err="1"/>
              <a:t>bivariată</a:t>
            </a:r>
            <a:r>
              <a:rPr lang="en-US" sz="1600" dirty="0"/>
              <a:t> </a:t>
            </a:r>
            <a:r>
              <a:rPr lang="en-US" sz="1600" dirty="0" err="1"/>
              <a:t>pentru</a:t>
            </a:r>
            <a:r>
              <a:rPr lang="en-US" sz="1600" dirty="0"/>
              <a:t> </a:t>
            </a:r>
            <a:r>
              <a:rPr lang="en-US" sz="1600" dirty="0" err="1"/>
              <a:t>variabilele</a:t>
            </a:r>
            <a:r>
              <a:rPr lang="en-US" sz="1600" dirty="0"/>
              <a:t> de tip factor </a:t>
            </a:r>
            <a:r>
              <a:rPr lang="en-US" sz="1600" dirty="0" err="1"/>
              <a:t>este</a:t>
            </a:r>
            <a:r>
              <a:rPr lang="en-US" sz="1600" dirty="0"/>
              <a:t> </a:t>
            </a:r>
            <a:r>
              <a:rPr lang="en-US" sz="1600" dirty="0" err="1"/>
              <a:t>construirea</a:t>
            </a:r>
            <a:r>
              <a:rPr lang="en-US" sz="1600" dirty="0"/>
              <a:t> </a:t>
            </a:r>
            <a:r>
              <a:rPr lang="en-US" sz="1600" dirty="0" err="1"/>
              <a:t>tabelelor</a:t>
            </a:r>
            <a:r>
              <a:rPr lang="en-US" sz="1600" dirty="0"/>
              <a:t> de </a:t>
            </a:r>
            <a:r>
              <a:rPr lang="en-US" sz="1600" dirty="0" err="1"/>
              <a:t>contingență</a:t>
            </a:r>
            <a:endParaRPr lang="en-US" sz="1600" dirty="0"/>
          </a:p>
          <a:p>
            <a:r>
              <a:rPr lang="en-US" sz="1600" dirty="0" err="1"/>
              <a:t>În</a:t>
            </a:r>
            <a:r>
              <a:rPr lang="en-US" sz="1600" dirty="0"/>
              <a:t> </a:t>
            </a:r>
            <a:r>
              <a:rPr lang="en-US" sz="1600" dirty="0" err="1"/>
              <a:t>tabelul</a:t>
            </a:r>
            <a:r>
              <a:rPr lang="en-US" sz="1600" dirty="0"/>
              <a:t> </a:t>
            </a:r>
            <a:r>
              <a:rPr lang="en-US" sz="1600" dirty="0" err="1"/>
              <a:t>alăturat</a:t>
            </a:r>
            <a:r>
              <a:rPr lang="en-US" sz="1600" dirty="0"/>
              <a:t> </a:t>
            </a:r>
            <a:r>
              <a:rPr lang="en-US" sz="1600" dirty="0" err="1"/>
              <a:t>este</a:t>
            </a:r>
            <a:r>
              <a:rPr lang="en-US" sz="1600" dirty="0"/>
              <a:t> </a:t>
            </a:r>
            <a:r>
              <a:rPr lang="en-US" sz="1600" dirty="0" err="1"/>
              <a:t>construit</a:t>
            </a:r>
            <a:r>
              <a:rPr lang="en-US" sz="1600" dirty="0"/>
              <a:t> </a:t>
            </a:r>
            <a:r>
              <a:rPr lang="en-US" sz="1600" dirty="0" err="1"/>
              <a:t>tabelul</a:t>
            </a:r>
            <a:r>
              <a:rPr lang="en-US" sz="1600" dirty="0"/>
              <a:t> de </a:t>
            </a:r>
            <a:r>
              <a:rPr lang="en-US" sz="1600" dirty="0" err="1"/>
              <a:t>contingență</a:t>
            </a:r>
            <a:r>
              <a:rPr lang="en-US" sz="1600" dirty="0"/>
              <a:t> </a:t>
            </a:r>
            <a:r>
              <a:rPr lang="en-US" sz="1600" dirty="0" err="1"/>
              <a:t>pentru</a:t>
            </a:r>
            <a:r>
              <a:rPr lang="en-US" sz="1600" dirty="0"/>
              <a:t> </a:t>
            </a:r>
            <a:r>
              <a:rPr lang="en-US" sz="1600" dirty="0" err="1"/>
              <a:t>variabilele</a:t>
            </a:r>
            <a:r>
              <a:rPr lang="en-US" sz="1600" dirty="0"/>
              <a:t> Gender </a:t>
            </a:r>
            <a:r>
              <a:rPr lang="en-US" sz="1600" dirty="0" err="1"/>
              <a:t>și</a:t>
            </a:r>
            <a:r>
              <a:rPr lang="en-US" sz="1600" dirty="0"/>
              <a:t> Exited.</a:t>
            </a:r>
          </a:p>
          <a:p>
            <a:r>
              <a:rPr lang="en-US" sz="1600" dirty="0" err="1"/>
              <a:t>Observăm</a:t>
            </a:r>
            <a:r>
              <a:rPr lang="en-US" sz="1600" dirty="0"/>
              <a:t> </a:t>
            </a:r>
            <a:r>
              <a:rPr lang="en-US" sz="1600" dirty="0" err="1"/>
              <a:t>că</a:t>
            </a:r>
            <a:r>
              <a:rPr lang="en-US" sz="1600" dirty="0"/>
              <a:t> </a:t>
            </a:r>
            <a:r>
              <a:rPr lang="en-US" sz="1600" dirty="0" err="1"/>
              <a:t>dintr</a:t>
            </a:r>
            <a:r>
              <a:rPr lang="en-US" sz="1600" dirty="0"/>
              <a:t>-un total de 2037 de </a:t>
            </a:r>
            <a:r>
              <a:rPr lang="en-US" sz="1600" dirty="0" err="1"/>
              <a:t>clienți</a:t>
            </a:r>
            <a:r>
              <a:rPr lang="en-US" sz="1600" dirty="0"/>
              <a:t> </a:t>
            </a:r>
            <a:r>
              <a:rPr lang="en-US" sz="1600" dirty="0" err="1"/>
              <a:t>migratori</a:t>
            </a:r>
            <a:r>
              <a:rPr lang="en-US" sz="1600" dirty="0"/>
              <a:t>, 1139 sunt de sex </a:t>
            </a:r>
            <a:r>
              <a:rPr lang="en-US" sz="1600" dirty="0" err="1"/>
              <a:t>feminin</a:t>
            </a:r>
            <a:r>
              <a:rPr lang="en-US" sz="1600" dirty="0"/>
              <a:t> </a:t>
            </a:r>
            <a:r>
              <a:rPr lang="en-US" sz="1600" dirty="0" err="1"/>
              <a:t>și</a:t>
            </a:r>
            <a:r>
              <a:rPr lang="en-US" sz="1600" dirty="0"/>
              <a:t> 898 de sex </a:t>
            </a:r>
            <a:r>
              <a:rPr lang="en-US" sz="1600" dirty="0" err="1"/>
              <a:t>masculin</a:t>
            </a:r>
            <a:r>
              <a:rPr lang="en-US" sz="1600" dirty="0"/>
              <a:t>.</a:t>
            </a:r>
          </a:p>
        </p:txBody>
      </p:sp>
      <p:pic>
        <p:nvPicPr>
          <p:cNvPr id="5" name="Picture 7" descr="A screenshot of a cell phone&#10;&#10;Description automatically generated">
            <a:extLst>
              <a:ext uri="{FF2B5EF4-FFF2-40B4-BE49-F238E27FC236}">
                <a16:creationId xmlns:a16="http://schemas.microsoft.com/office/drawing/2014/main" xmlns="" id="{5ECDD0EA-7641-4EDE-A90F-35D46AC978B8}"/>
              </a:ext>
            </a:extLst>
          </p:cNvPr>
          <p:cNvPicPr>
            <a:picLocks noChangeAspect="1"/>
          </p:cNvPicPr>
          <p:nvPr/>
        </p:nvPicPr>
        <p:blipFill>
          <a:blip r:embed="rId3"/>
          <a:stretch>
            <a:fillRect/>
          </a:stretch>
        </p:blipFill>
        <p:spPr>
          <a:xfrm>
            <a:off x="6262777" y="1719609"/>
            <a:ext cx="4410974" cy="1851650"/>
          </a:xfrm>
          <a:prstGeom prst="rect">
            <a:avLst/>
          </a:prstGeom>
        </p:spPr>
      </p:pic>
    </p:spTree>
    <p:extLst>
      <p:ext uri="{BB962C8B-B14F-4D97-AF65-F5344CB8AC3E}">
        <p14:creationId xmlns:p14="http://schemas.microsoft.com/office/powerpoint/2010/main" xmlns="" val="4114382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EAC924-4C99-466C-A013-F6E185340D5E}"/>
              </a:ext>
            </a:extLst>
          </p:cNvPr>
          <p:cNvSpPr>
            <a:spLocks noGrp="1"/>
          </p:cNvSpPr>
          <p:nvPr>
            <p:ph type="title"/>
          </p:nvPr>
        </p:nvSpPr>
        <p:spPr/>
        <p:txBody>
          <a:bodyPr/>
          <a:lstStyle/>
          <a:p>
            <a:r>
              <a:rPr lang="en-US"/>
              <a:t>Preprocesarea și curățarea datelor</a:t>
            </a:r>
          </a:p>
        </p:txBody>
      </p:sp>
      <p:sp>
        <p:nvSpPr>
          <p:cNvPr id="3" name="Content Placeholder 2">
            <a:extLst>
              <a:ext uri="{FF2B5EF4-FFF2-40B4-BE49-F238E27FC236}">
                <a16:creationId xmlns:a16="http://schemas.microsoft.com/office/drawing/2014/main" xmlns="" id="{94CA984E-6194-4ED0-9D02-A73B33BEF6B1}"/>
              </a:ext>
            </a:extLst>
          </p:cNvPr>
          <p:cNvSpPr>
            <a:spLocks noGrp="1"/>
          </p:cNvSpPr>
          <p:nvPr>
            <p:ph idx="1"/>
          </p:nvPr>
        </p:nvSpPr>
        <p:spPr/>
        <p:txBody>
          <a:bodyPr vert="horz" lIns="91440" tIns="45720" rIns="91440" bIns="45720" rtlCol="0" anchor="t">
            <a:normAutofit/>
          </a:bodyPr>
          <a:lstStyle/>
          <a:p>
            <a:r>
              <a:rPr lang="en-US"/>
              <a:t>1. Identificarea și tratarea valorilor </a:t>
            </a:r>
            <a:r>
              <a:rPr lang="en-US" dirty="0"/>
              <a:t>lipsă</a:t>
            </a:r>
            <a:endParaRPr lang="en-US"/>
          </a:p>
          <a:p>
            <a:r>
              <a:rPr lang="en-US"/>
              <a:t>Principalele tehnici de tratarea a valorilor lipsă sunt: renunțarea la instanțele ce conțin informații lipsă și înlocuirea informațiilor lipsă cu valoarea medie a atributului.</a:t>
            </a:r>
            <a:endParaRPr lang="en-US" dirty="0"/>
          </a:p>
          <a:p>
            <a:r>
              <a:rPr lang="en-US"/>
              <a:t>Setul de date utilizat nu conține nicio valoare lipsă.</a:t>
            </a:r>
            <a:endParaRPr lang="en-US" dirty="0"/>
          </a:p>
        </p:txBody>
      </p:sp>
      <p:pic>
        <p:nvPicPr>
          <p:cNvPr id="4" name="Picture 4">
            <a:extLst>
              <a:ext uri="{FF2B5EF4-FFF2-40B4-BE49-F238E27FC236}">
                <a16:creationId xmlns:a16="http://schemas.microsoft.com/office/drawing/2014/main" xmlns="" id="{0268A2A9-4FBB-49F9-A216-CC3231EC2CBC}"/>
              </a:ext>
            </a:extLst>
          </p:cNvPr>
          <p:cNvPicPr>
            <a:picLocks noChangeAspect="1"/>
          </p:cNvPicPr>
          <p:nvPr/>
        </p:nvPicPr>
        <p:blipFill>
          <a:blip r:embed="rId2"/>
          <a:stretch>
            <a:fillRect/>
          </a:stretch>
        </p:blipFill>
        <p:spPr>
          <a:xfrm>
            <a:off x="770626" y="4360238"/>
            <a:ext cx="11096444" cy="883601"/>
          </a:xfrm>
          <a:prstGeom prst="rect">
            <a:avLst/>
          </a:prstGeom>
        </p:spPr>
      </p:pic>
    </p:spTree>
    <p:extLst>
      <p:ext uri="{BB962C8B-B14F-4D97-AF65-F5344CB8AC3E}">
        <p14:creationId xmlns:p14="http://schemas.microsoft.com/office/powerpoint/2010/main" xmlns="" val="3892896798"/>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TC104033937[[fn=Vapor Trail]]</Template>
  <TotalTime>1</TotalTime>
  <Words>1423</Words>
  <Application>Microsoft Office PowerPoint</Application>
  <PresentationFormat>Custom</PresentationFormat>
  <Paragraphs>180</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Vapor Trail</vt:lpstr>
      <vt:lpstr>ANALIZA PREDICTIVĂ A MIGRĂRII CLIENȚILOR UNEI BĂNCI, FOLOSIND TEHNICI DATA MINING</vt:lpstr>
      <vt:lpstr>Cuprins</vt:lpstr>
      <vt:lpstr>Ipotezele de lucru inițiale</vt:lpstr>
      <vt:lpstr>Prezentarea setului  de date</vt:lpstr>
      <vt:lpstr>Analiza descriptivă univariată</vt:lpstr>
      <vt:lpstr>Analiza descriptivă univariată</vt:lpstr>
      <vt:lpstr>Analiza descriptivă multivariată</vt:lpstr>
      <vt:lpstr>Analiza descriptivă multivariată</vt:lpstr>
      <vt:lpstr>Preprocesarea și curățarea datelor</vt:lpstr>
      <vt:lpstr>Preprocesarea și curățarea datelor</vt:lpstr>
      <vt:lpstr>Transformarea setului de date</vt:lpstr>
      <vt:lpstr>Transformarea setului de date-echilibrarea setului de date</vt:lpstr>
      <vt:lpstr>Transformarea setului de date-echilibrarea setului de date</vt:lpstr>
      <vt:lpstr>Transformarea setului de date-echilibrarea setului de date</vt:lpstr>
      <vt:lpstr>REZULTATELE ANALIZEI REGRESIEI LOGISTICE</vt:lpstr>
      <vt:lpstr>Interpretarea coeficientilor</vt:lpstr>
      <vt:lpstr>EFECTELE MARGINALE </vt:lpstr>
      <vt:lpstr>Importanța atributelor</vt:lpstr>
      <vt:lpstr>Importanța atributelor</vt:lpstr>
      <vt:lpstr>Evaluarea modelului-pseudo r-square</vt:lpstr>
      <vt:lpstr>Evaluarea modelului-MATRICEA DE CONFUZIE</vt:lpstr>
      <vt:lpstr>Evaluarea modelului-curba roc</vt:lpstr>
      <vt:lpstr>REZULTATELE REȚELELOR NEURONALE ARTIFICIALE</vt:lpstr>
      <vt:lpstr>Importanța factorilor</vt:lpstr>
      <vt:lpstr>IMPORTANȚA PREDICTORILOR</vt:lpstr>
      <vt:lpstr>EVALUAREA MODELULUI-MATRICEA DE CONFUZIE</vt:lpstr>
      <vt:lpstr>Evaluarea modelului-curba roc</vt:lpstr>
      <vt:lpstr>REZULTATELE ARBORILOR DE DECIZIE</vt:lpstr>
      <vt:lpstr>ARBORI DE DECIZIE-PRUNING</vt:lpstr>
      <vt:lpstr>Regulile dacă-atunci</vt:lpstr>
      <vt:lpstr>Importanța predictorilor</vt:lpstr>
      <vt:lpstr>Importanța factorilor</vt:lpstr>
      <vt:lpstr>Parametrii de complexitate</vt:lpstr>
      <vt:lpstr>Evaluarea arborelui decizional-matricea de confuzie</vt:lpstr>
      <vt:lpstr>Evaluarea arborelui decizional-curba roc</vt:lpstr>
      <vt:lpstr>INDICATORII DE PERFORMANȚĂ AI CLASIFICATORILOR</vt:lpstr>
      <vt:lpstr>concluzii</vt:lpstr>
      <vt:lpstr>concluzii</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Пользователь Windows</cp:lastModifiedBy>
  <cp:revision>2812</cp:revision>
  <dcterms:created xsi:type="dcterms:W3CDTF">2020-05-26T13:41:11Z</dcterms:created>
  <dcterms:modified xsi:type="dcterms:W3CDTF">2020-07-04T18:30:50Z</dcterms:modified>
</cp:coreProperties>
</file>