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/>
          <p:nvPr/>
        </p:nvSpPr>
        <p:spPr>
          <a:xfrm>
            <a:off x="2267585" y="411480"/>
            <a:ext cx="4313555" cy="553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sz="3000" b="1">
                <a:solidFill>
                  <a:srgbClr val="1010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Parameters</a:t>
            </a:r>
            <a:endParaRPr lang="en-US" sz="3000" b="1">
              <a:solidFill>
                <a:srgbClr val="1010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1847850" y="1306195"/>
          <a:ext cx="5252720" cy="3502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3235"/>
                <a:gridCol w="2229485"/>
              </a:tblGrid>
              <a:tr h="28384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700" b="1">
                          <a:solidFill>
                            <a:srgbClr val="10101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</a:t>
                      </a:r>
                      <a:endParaRPr lang="en-US" sz="1700" b="1">
                        <a:solidFill>
                          <a:srgbClr val="10101C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700" b="1">
                          <a:solidFill>
                            <a:srgbClr val="10101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Values</a:t>
                      </a:r>
                      <a:endParaRPr lang="en-US" sz="1700" b="1">
                        <a:solidFill>
                          <a:srgbClr val="10101C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11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500">
                          <a:solidFill>
                            <a:srgbClr val="10101C"/>
                          </a:solidFill>
                          <a:latin typeface="Arial" panose="020B0604020202020204" pitchFamily="34" charset="0"/>
                          <a:ea typeface="Calibri" panose="020F0502020204030204" charset="0"/>
                          <a:cs typeface="Arial" panose="020B0604020202020204" pitchFamily="34" charset="0"/>
                        </a:rPr>
                        <a:t>Number of ONUs</a:t>
                      </a:r>
                      <a:endParaRPr lang="en-US" sz="1500">
                        <a:solidFill>
                          <a:srgbClr val="10101C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500">
                          <a:solidFill>
                            <a:srgbClr val="10101C"/>
                          </a:solidFill>
                          <a:latin typeface="Arial" panose="020B0604020202020204" pitchFamily="34" charset="0"/>
                          <a:ea typeface="Calibri" panose="020F0502020204030204" charset="0"/>
                          <a:cs typeface="Arial" panose="020B0604020202020204" pitchFamily="34" charset="0"/>
                        </a:rPr>
                        <a:t>around 16</a:t>
                      </a:r>
                      <a:endParaRPr lang="en-US" sz="1500">
                        <a:solidFill>
                          <a:srgbClr val="10101C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84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500">
                          <a:solidFill>
                            <a:srgbClr val="10101C"/>
                          </a:solidFill>
                          <a:latin typeface="Arial" panose="020B0604020202020204" pitchFamily="34" charset="0"/>
                          <a:ea typeface="Calibri" panose="020F0502020204030204" charset="0"/>
                          <a:cs typeface="Arial" panose="020B0604020202020204" pitchFamily="34" charset="0"/>
                        </a:rPr>
                        <a:t>Distance between ONU and OLT</a:t>
                      </a:r>
                      <a:endParaRPr lang="en-US" sz="1500">
                        <a:solidFill>
                          <a:srgbClr val="10101C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500">
                          <a:solidFill>
                            <a:srgbClr val="10101C"/>
                          </a:solidFill>
                          <a:latin typeface="Arial" panose="020B0604020202020204" pitchFamily="34" charset="0"/>
                          <a:ea typeface="Calibri" panose="020F0502020204030204" charset="0"/>
                          <a:cs typeface="Arial" panose="020B0604020202020204" pitchFamily="34" charset="0"/>
                        </a:rPr>
                        <a:t>20 km</a:t>
                      </a:r>
                      <a:endParaRPr lang="en-US" sz="1500">
                        <a:solidFill>
                          <a:srgbClr val="10101C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48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500">
                          <a:solidFill>
                            <a:srgbClr val="10101C"/>
                          </a:solidFill>
                          <a:latin typeface="Arial" panose="020B0604020202020204" pitchFamily="34" charset="0"/>
                          <a:ea typeface="Calibri" panose="020F0502020204030204" charset="0"/>
                          <a:cs typeface="Arial" panose="020B0604020202020204" pitchFamily="34" charset="0"/>
                        </a:rPr>
                        <a:t>Packet size</a:t>
                      </a:r>
                      <a:endParaRPr lang="en-US" sz="1500">
                        <a:solidFill>
                          <a:srgbClr val="10101C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500">
                          <a:solidFill>
                            <a:srgbClr val="10101C"/>
                          </a:solidFill>
                          <a:latin typeface="Arial" panose="020B0604020202020204" pitchFamily="34" charset="0"/>
                          <a:ea typeface="Calibri" panose="020F0502020204030204" charset="0"/>
                          <a:cs typeface="Arial" panose="020B0604020202020204" pitchFamily="34" charset="0"/>
                        </a:rPr>
                        <a:t>15000 byte</a:t>
                      </a:r>
                      <a:endParaRPr lang="en-US" sz="1500">
                        <a:solidFill>
                          <a:srgbClr val="10101C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48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500">
                          <a:solidFill>
                            <a:srgbClr val="10101C"/>
                          </a:solidFill>
                          <a:latin typeface="Arial" panose="020B0604020202020204" pitchFamily="34" charset="0"/>
                          <a:ea typeface="Calibri" panose="020F0502020204030204" charset="0"/>
                          <a:cs typeface="Arial" panose="020B0604020202020204" pitchFamily="34" charset="0"/>
                        </a:rPr>
                        <a:t>Ethernet overhead bits</a:t>
                      </a:r>
                      <a:endParaRPr lang="en-US" sz="1500">
                        <a:solidFill>
                          <a:srgbClr val="10101C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500">
                          <a:solidFill>
                            <a:srgbClr val="10101C"/>
                          </a:solidFill>
                          <a:latin typeface="Arial" panose="020B0604020202020204" pitchFamily="34" charset="0"/>
                          <a:ea typeface="Calibri" panose="020F0502020204030204" charset="0"/>
                          <a:cs typeface="Arial" panose="020B0604020202020204" pitchFamily="34" charset="0"/>
                        </a:rPr>
                        <a:t>304 bits</a:t>
                      </a:r>
                      <a:endParaRPr lang="en-US" sz="1500">
                        <a:solidFill>
                          <a:srgbClr val="10101C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84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500">
                          <a:solidFill>
                            <a:srgbClr val="10101C"/>
                          </a:solidFill>
                          <a:latin typeface="Arial" panose="020B0604020202020204" pitchFamily="34" charset="0"/>
                          <a:ea typeface="Calibri" panose="020F0502020204030204" charset="0"/>
                          <a:cs typeface="Arial" panose="020B0604020202020204" pitchFamily="34" charset="0"/>
                        </a:rPr>
                        <a:t>Upstream BW</a:t>
                      </a:r>
                      <a:endParaRPr lang="en-US" sz="1500">
                        <a:solidFill>
                          <a:srgbClr val="10101C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500">
                          <a:solidFill>
                            <a:srgbClr val="10101C"/>
                          </a:solidFill>
                          <a:latin typeface="Arial" panose="020B0604020202020204" pitchFamily="34" charset="0"/>
                          <a:ea typeface="Calibri" panose="020F0502020204030204" charset="0"/>
                          <a:cs typeface="Arial" panose="020B0604020202020204" pitchFamily="34" charset="0"/>
                        </a:rPr>
                        <a:t>1GBps</a:t>
                      </a:r>
                      <a:endParaRPr lang="en-US" sz="1500">
                        <a:solidFill>
                          <a:srgbClr val="10101C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11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500">
                          <a:solidFill>
                            <a:srgbClr val="10101C"/>
                          </a:solidFill>
                          <a:latin typeface="Arial" panose="020B0604020202020204" pitchFamily="34" charset="0"/>
                          <a:ea typeface="Calibri" panose="020F0502020204030204" charset="0"/>
                          <a:cs typeface="Arial" panose="020B0604020202020204" pitchFamily="34" charset="0"/>
                        </a:rPr>
                        <a:t>Max cycling time</a:t>
                      </a:r>
                      <a:endParaRPr lang="en-US" sz="1500">
                        <a:solidFill>
                          <a:srgbClr val="10101C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500">
                          <a:solidFill>
                            <a:srgbClr val="10101C"/>
                          </a:solidFill>
                          <a:latin typeface="Arial" panose="020B0604020202020204" pitchFamily="34" charset="0"/>
                          <a:ea typeface="Calibri" panose="020F0502020204030204" charset="0"/>
                          <a:cs typeface="Arial" panose="020B0604020202020204" pitchFamily="34" charset="0"/>
                        </a:rPr>
                        <a:t>2ms</a:t>
                      </a:r>
                      <a:endParaRPr lang="en-US" sz="1500">
                        <a:solidFill>
                          <a:srgbClr val="10101C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84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500">
                          <a:solidFill>
                            <a:srgbClr val="10101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Buffer size </a:t>
                      </a:r>
                      <a:endParaRPr lang="en-US" sz="1500">
                        <a:solidFill>
                          <a:srgbClr val="10101C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500">
                          <a:solidFill>
                            <a:srgbClr val="10101C"/>
                          </a:solidFill>
                          <a:latin typeface="Arial" panose="020B0604020202020204" pitchFamily="34" charset="0"/>
                          <a:ea typeface="Calibri" panose="020F0502020204030204" charset="0"/>
                          <a:cs typeface="Arial" panose="020B0604020202020204" pitchFamily="34" charset="0"/>
                        </a:rPr>
                        <a:t>10 Mbyte</a:t>
                      </a:r>
                      <a:endParaRPr lang="en-US" sz="1500">
                        <a:solidFill>
                          <a:srgbClr val="10101C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48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500">
                          <a:solidFill>
                            <a:srgbClr val="10101C"/>
                          </a:solidFill>
                          <a:latin typeface="Arial" panose="020B0604020202020204" pitchFamily="34" charset="0"/>
                          <a:ea typeface="Calibri" panose="020F0502020204030204" charset="0"/>
                          <a:cs typeface="Arial" panose="020B0604020202020204" pitchFamily="34" charset="0"/>
                        </a:rPr>
                        <a:t>Two way fiber delay</a:t>
                      </a:r>
                      <a:endParaRPr lang="en-US" sz="1500">
                        <a:solidFill>
                          <a:srgbClr val="10101C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500">
                          <a:solidFill>
                            <a:srgbClr val="10101C"/>
                          </a:solidFill>
                          <a:latin typeface="Arial" panose="020B0604020202020204" pitchFamily="34" charset="0"/>
                          <a:ea typeface="Calibri" panose="020F0502020204030204" charset="0"/>
                          <a:cs typeface="Arial" panose="020B0604020202020204" pitchFamily="34" charset="0"/>
                        </a:rPr>
                        <a:t>200 micro second</a:t>
                      </a:r>
                      <a:endParaRPr lang="en-US" sz="1500">
                        <a:solidFill>
                          <a:srgbClr val="10101C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48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500">
                          <a:solidFill>
                            <a:srgbClr val="10101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Guard time</a:t>
                      </a:r>
                      <a:endParaRPr lang="en-US" sz="1500">
                        <a:solidFill>
                          <a:srgbClr val="10101C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500">
                          <a:solidFill>
                            <a:srgbClr val="10101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micro second</a:t>
                      </a:r>
                      <a:endParaRPr lang="en-US" sz="1500">
                        <a:solidFill>
                          <a:srgbClr val="10101C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76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500">
                          <a:solidFill>
                            <a:srgbClr val="10101C"/>
                          </a:solidFill>
                          <a:latin typeface="Arial" panose="020B0604020202020204" pitchFamily="34" charset="0"/>
                          <a:ea typeface="Calibri" panose="020F0502020204030204" charset="0"/>
                          <a:cs typeface="Arial" panose="020B0604020202020204" pitchFamily="34" charset="0"/>
                        </a:rPr>
                        <a:t>Request message size</a:t>
                      </a:r>
                      <a:endParaRPr lang="en-US" sz="1500" baseline="-25000">
                        <a:solidFill>
                          <a:srgbClr val="10101C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500">
                          <a:solidFill>
                            <a:srgbClr val="10101C"/>
                          </a:solidFill>
                          <a:latin typeface="Arial" panose="020B0604020202020204" pitchFamily="34" charset="0"/>
                          <a:ea typeface="Calibri" panose="020F0502020204030204" charset="0"/>
                          <a:cs typeface="Arial" panose="020B0604020202020204" pitchFamily="34" charset="0"/>
                        </a:rPr>
                        <a:t>570 bit</a:t>
                      </a:r>
                      <a:endParaRPr lang="en-US" sz="1500">
                        <a:solidFill>
                          <a:srgbClr val="10101C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70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500">
                          <a:solidFill>
                            <a:srgbClr val="10101C"/>
                          </a:solidFill>
                          <a:latin typeface="Arial" panose="020B0604020202020204" pitchFamily="34" charset="0"/>
                          <a:ea typeface="Calibri" panose="020F0502020204030204" charset="0"/>
                          <a:cs typeface="Arial" panose="020B0604020202020204" pitchFamily="34" charset="0"/>
                        </a:rPr>
                        <a:t>Max transition window(packet)</a:t>
                      </a:r>
                      <a:endParaRPr lang="en-US" sz="1500">
                        <a:solidFill>
                          <a:srgbClr val="10101C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500">
                          <a:solidFill>
                            <a:srgbClr val="10101C"/>
                          </a:solidFill>
                          <a:latin typeface="Arial" panose="020B0604020202020204" pitchFamily="34" charset="0"/>
                          <a:ea typeface="Calibri" panose="020F0502020204030204" charset="0"/>
                          <a:cs typeface="Arial" panose="020B0604020202020204" pitchFamily="34" charset="0"/>
                        </a:rPr>
                        <a:t>10 for Maat&amp; S-Maat</a:t>
                      </a:r>
                      <a:endParaRPr lang="en-US" sz="1500">
                        <a:solidFill>
                          <a:srgbClr val="10101C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8748395" y="4735195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9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835150" y="255905"/>
            <a:ext cx="5415915" cy="583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sz="3200" b="1">
                <a:solidFill>
                  <a:srgbClr val="10101C"/>
                </a:solidFill>
                <a:latin typeface="Calibri" panose="020F0502020204030204" charset="0"/>
                <a:cs typeface="Calibri" panose="020F0502020204030204" charset="0"/>
              </a:rPr>
              <a:t>Throughput and Delay Analysis</a:t>
            </a:r>
            <a:endParaRPr lang="en-US" sz="3200" b="1">
              <a:solidFill>
                <a:srgbClr val="10101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676005" y="4587875"/>
            <a:ext cx="3810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10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1275715"/>
            <a:ext cx="3613785" cy="2675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705" y="1347470"/>
            <a:ext cx="3670300" cy="264731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859655" y="4281170"/>
            <a:ext cx="38322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Fig-2: Comparison of delays in different cycles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94970" y="4227830"/>
            <a:ext cx="4169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Fig-1: Comparison of throughput in different cycles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79145" y="267335"/>
            <a:ext cx="7978775" cy="583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3200" b="1">
                <a:solidFill>
                  <a:srgbClr val="10101C"/>
                </a:solidFill>
                <a:latin typeface="Calibri" panose="020F0502020204030204" charset="0"/>
                <a:cs typeface="Calibri" panose="020F0502020204030204" charset="0"/>
              </a:rPr>
              <a:t>Performance comparison in different method</a:t>
            </a:r>
            <a:endParaRPr lang="en-US" sz="3200" b="1">
              <a:solidFill>
                <a:srgbClr val="10101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259205" y="4353560"/>
            <a:ext cx="26657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Fig-3: Throughput comparison  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147945" y="4353560"/>
            <a:ext cx="21005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Fig-4:Delay Comparison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1419860"/>
            <a:ext cx="4185920" cy="2735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315" y="1511935"/>
            <a:ext cx="3930015" cy="264350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8686800" y="4701540"/>
            <a:ext cx="3810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11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546350" y="1675130"/>
            <a:ext cx="5763895" cy="3731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indent="0">
              <a:buFont typeface="Arial" panose="020B0604020202020204" pitchFamily="34" charset="0"/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Semi Dynamic BW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allocation process used.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Uses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Auction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process.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Demand of each user determined by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Dynamic BW allocation.</a:t>
            </a:r>
            <a:endParaRPr lang="en-US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Five cycle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used in every auction process.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Several steps used to improve BW in every auction cycle.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Font typeface="Arial" panose="020B0604020202020204" pitchFamily="34" charset="0"/>
              <a:buNone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Placeholder 3"/>
          <p:cNvSpPr/>
          <p:nvPr>
            <p:ph type="body" idx="1"/>
          </p:nvPr>
        </p:nvSpPr>
        <p:spPr>
          <a:xfrm>
            <a:off x="1907540" y="1347470"/>
            <a:ext cx="4688840" cy="2992120"/>
          </a:xfrm>
        </p:spPr>
        <p:txBody>
          <a:bodyPr/>
          <a:p>
            <a:pPr marL="342900" indent="-342900" algn="just">
              <a:lnSpc>
                <a:spcPct val="135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10101C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Bandwidth request is being predicted </a:t>
            </a:r>
            <a:endParaRPr lang="en-US" sz="2000" dirty="0" smtClean="0">
              <a:solidFill>
                <a:srgbClr val="10101C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342900" indent="-342900" algn="just">
              <a:lnSpc>
                <a:spcPct val="135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10101C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Differentiate highly loaded ONUs. </a:t>
            </a:r>
            <a:endParaRPr lang="en-US" sz="2000" dirty="0" smtClean="0">
              <a:solidFill>
                <a:srgbClr val="1010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35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10101C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Priority check of ONUs.</a:t>
            </a:r>
            <a:endParaRPr lang="en-US" sz="2000" dirty="0" smtClean="0">
              <a:solidFill>
                <a:srgbClr val="10101C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342900" indent="-342900" algn="just">
              <a:lnSpc>
                <a:spcPct val="135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10101C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Reduce overall end to end delay.</a:t>
            </a:r>
            <a:endParaRPr lang="en-US" sz="2000" dirty="0" smtClean="0">
              <a:solidFill>
                <a:srgbClr val="1010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35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10101C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Improve Network throughput.</a:t>
            </a:r>
            <a:endParaRPr lang="en-US" sz="2000" dirty="0" smtClean="0">
              <a:solidFill>
                <a:srgbClr val="1010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35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rgbClr val="1010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3347720" y="411480"/>
            <a:ext cx="2552065" cy="704850"/>
          </a:xfrm>
          <a:ln>
            <a:solidFill>
              <a:srgbClr val="10101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r>
              <a:rPr lang="en-US">
                <a:solidFill>
                  <a:srgbClr val="10101C"/>
                </a:solidFill>
              </a:rPr>
              <a:t>Advantages</a:t>
            </a:r>
            <a:endParaRPr lang="en-US">
              <a:solidFill>
                <a:srgbClr val="10101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814195" y="2558415"/>
            <a:ext cx="5977890" cy="2832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>
              <a:lnSpc>
                <a:spcPct val="11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10101C"/>
                </a:solidFill>
                <a:sym typeface="+mn-ea"/>
              </a:rPr>
              <a:t>future plan</a:t>
            </a:r>
            <a:endParaRPr lang="en-US" dirty="0" smtClean="0">
              <a:solidFill>
                <a:srgbClr val="10101C"/>
              </a:solidFill>
              <a:sym typeface="+mn-ea"/>
            </a:endParaRPr>
          </a:p>
          <a:p>
            <a:pPr marL="342900" indent="-342900" algn="just">
              <a:lnSpc>
                <a:spcPct val="11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10101C"/>
                </a:solidFill>
                <a:sym typeface="+mn-ea"/>
              </a:rPr>
              <a:t>Modification in</a:t>
            </a:r>
            <a:r>
              <a:rPr lang="en-US" dirty="0" smtClean="0">
                <a:sym typeface="+mn-ea"/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sym typeface="+mn-ea"/>
              </a:rPr>
              <a:t>DBA Algoritm</a:t>
            </a:r>
            <a:r>
              <a:rPr lang="en-US" dirty="0" smtClean="0">
                <a:sym typeface="+mn-ea"/>
              </a:rPr>
              <a:t>.</a:t>
            </a:r>
            <a:endParaRPr lang="en-US" dirty="0" smtClean="0"/>
          </a:p>
          <a:p>
            <a:pPr marL="342900" indent="-342900" algn="just">
              <a:lnSpc>
                <a:spcPct val="110000"/>
              </a:lnSpc>
              <a:buClr>
                <a:schemeClr val="accent5">
                  <a:lumMod val="50000"/>
                </a:schemeClr>
              </a:buClr>
              <a:buFont typeface="Wingdings" panose="05000000000000000000" charset="0"/>
              <a:buChar char="§"/>
            </a:pPr>
            <a:r>
              <a:rPr lang="en-US" dirty="0" smtClean="0">
                <a:solidFill>
                  <a:srgbClr val="10101C"/>
                </a:solidFill>
                <a:sym typeface="+mn-ea"/>
              </a:rPr>
              <a:t> Use software (MATLAB, Google Colab IDE)  for performance analysis of</a:t>
            </a:r>
            <a:endParaRPr lang="en-US" dirty="0" smtClean="0">
              <a:solidFill>
                <a:srgbClr val="10101C"/>
              </a:solidFill>
            </a:endParaRPr>
          </a:p>
          <a:p>
            <a:pPr marL="800100" lvl="1" indent="-342900" algn="just">
              <a:lnSpc>
                <a:spcPct val="11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0101C"/>
                </a:solidFill>
                <a:sym typeface="+mn-ea"/>
              </a:rPr>
              <a:t>Requested Window.</a:t>
            </a:r>
            <a:endParaRPr lang="en-US" dirty="0" smtClean="0">
              <a:solidFill>
                <a:srgbClr val="10101C"/>
              </a:solidFill>
            </a:endParaRPr>
          </a:p>
          <a:p>
            <a:pPr marL="800100" lvl="1" indent="-342900" algn="just">
              <a:lnSpc>
                <a:spcPct val="11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101C"/>
                </a:solidFill>
                <a:sym typeface="+mn-ea"/>
              </a:rPr>
              <a:t>Bandwidth Requirement of each ONU.</a:t>
            </a:r>
            <a:endParaRPr lang="en-US" dirty="0">
              <a:solidFill>
                <a:srgbClr val="10101C"/>
              </a:solidFill>
            </a:endParaRPr>
          </a:p>
          <a:p>
            <a:pPr marL="800100" lvl="1" indent="-342900" algn="just">
              <a:lnSpc>
                <a:spcPct val="11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101C"/>
                </a:solidFill>
                <a:sym typeface="+mn-ea"/>
              </a:rPr>
              <a:t>Prediction of highly Loaded ONUs.</a:t>
            </a:r>
            <a:endParaRPr lang="en-US" dirty="0">
              <a:solidFill>
                <a:srgbClr val="10101C"/>
              </a:solidFill>
            </a:endParaRPr>
          </a:p>
          <a:p>
            <a:pPr marL="800100" lvl="1" indent="-342900" algn="just">
              <a:lnSpc>
                <a:spcPct val="11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101C"/>
                </a:solidFill>
                <a:sym typeface="+mn-ea"/>
              </a:rPr>
              <a:t>System Throughputs and </a:t>
            </a:r>
            <a:r>
              <a:rPr lang="en-US" dirty="0" smtClean="0">
                <a:solidFill>
                  <a:srgbClr val="10101C"/>
                </a:solidFill>
                <a:sym typeface="+mn-ea"/>
              </a:rPr>
              <a:t>Improvements</a:t>
            </a:r>
            <a:endParaRPr lang="en-US" dirty="0">
              <a:solidFill>
                <a:srgbClr val="10101C"/>
              </a:solidFill>
            </a:endParaRPr>
          </a:p>
          <a:p>
            <a:pPr lvl="1" algn="just">
              <a:lnSpc>
                <a:spcPct val="11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1164</Words>
  <Application>WPS Presentation</Application>
  <PresentationFormat>Widescreen</PresentationFormat>
  <Paragraphs>94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Advantages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6</cp:revision>
  <dcterms:created xsi:type="dcterms:W3CDTF">2022-09-04T04:06:00Z</dcterms:created>
  <dcterms:modified xsi:type="dcterms:W3CDTF">2022-09-04T11:48:52Z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308FFE438DC744ABACA68D36B126CC98</vt:lpwstr>
  </property>
  <property fmtid="{D5CDD505-2E9C-101B-9397-08002B2CF9AE}" pid="3" name="KSOProductBuildVer">
    <vt:lpwstr>1033-11.2.0.11306</vt:lpwstr>
  </property>
</Properties>
</file>