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3"/>
    <p:sldId id="366" r:id="rId5"/>
    <p:sldId id="258" r:id="rId6"/>
    <p:sldId id="302" r:id="rId7"/>
    <p:sldId id="346" r:id="rId8"/>
    <p:sldId id="259" r:id="rId9"/>
    <p:sldId id="260" r:id="rId10"/>
    <p:sldId id="262" r:id="rId11"/>
    <p:sldId id="348" r:id="rId12"/>
    <p:sldId id="349" r:id="rId13"/>
    <p:sldId id="350" r:id="rId14"/>
    <p:sldId id="367" r:id="rId15"/>
    <p:sldId id="351" r:id="rId16"/>
    <p:sldId id="357" r:id="rId17"/>
    <p:sldId id="358" r:id="rId18"/>
    <p:sldId id="359" r:id="rId19"/>
    <p:sldId id="360" r:id="rId20"/>
    <p:sldId id="363" r:id="rId21"/>
    <p:sldId id="364" r:id="rId22"/>
    <p:sldId id="365" r:id="rId23"/>
    <p:sldId id="369" r:id="rId24"/>
    <p:sldId id="370" r:id="rId25"/>
  </p:sldIdLst>
  <p:sldSz cx="9144000" cy="5143500"/>
  <p:notesSz cx="6858000" cy="9144000"/>
  <p:embeddedFontLst>
    <p:embeddedFont>
      <p:font typeface="SimSun" panose="02010600030101010101" pitchFamily="2" charset="-122"/>
      <p:regular r:id="rId29"/>
    </p:embeddedFont>
    <p:embeddedFont>
      <p:font typeface="Hammersmith One" panose="020B0704020202020204"/>
      <p:bold r:id="rId30"/>
      <p:boldItalic r:id="rId31"/>
    </p:embeddedFont>
    <p:embeddedFont>
      <p:font typeface="Roboto" panose="020B0704020202020204"/>
      <p:bold r:id="rId32"/>
      <p:boldItalic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  <p:embeddedFont>
      <p:font typeface="Kulim Park"/>
      <p:regular r:id="rId38"/>
    </p:embeddedFont>
    <p:embeddedFont>
      <p:font typeface="Tahoma" panose="020B0604030504040204"/>
      <p:regular r:id="rId39"/>
      <p:bold r:id="rId40"/>
    </p:embeddedFont>
    <p:embeddedFont>
      <p:font typeface="Lucida Sans Unicode" panose="020B0602030504020204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13.fntdata"/><Relationship Id="rId40" Type="http://schemas.openxmlformats.org/officeDocument/2006/relationships/font" Target="fonts/font1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1.fntdata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e1d838b627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e1d838b627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e1d838b627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e1d838b627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e1d838b627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e1d838b627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207fd22f2_0_250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207fd22f2_0_250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e1d838b627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e1d838b627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28725" y="930025"/>
            <a:ext cx="4047900" cy="244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-1317762" y="-879200"/>
            <a:ext cx="2397300" cy="2397300"/>
          </a:xfrm>
          <a:prstGeom prst="ellipse">
            <a:avLst/>
          </a:prstGeom>
          <a:noFill/>
          <a:ln w="9525" cap="flat" cmpd="sng">
            <a:solidFill>
              <a:srgbClr val="496D1C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-2556519" y="2365250"/>
            <a:ext cx="7755000" cy="4477500"/>
          </a:xfrm>
          <a:prstGeom prst="straightConnector1">
            <a:avLst/>
          </a:prstGeom>
          <a:noFill/>
          <a:ln w="9525" cap="flat" cmpd="sng">
            <a:solidFill>
              <a:srgbClr val="496D1C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3613800" y="-2052200"/>
            <a:ext cx="7755000" cy="4477500"/>
          </a:xfrm>
          <a:prstGeom prst="straightConnector1">
            <a:avLst/>
          </a:prstGeom>
          <a:noFill/>
          <a:ln w="9525" cap="flat" cmpd="sng">
            <a:solidFill>
              <a:srgbClr val="496D1C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583400" y="2067250"/>
            <a:ext cx="63600" cy="1225089"/>
            <a:chOff x="334775" y="2437450"/>
            <a:chExt cx="63600" cy="1225089"/>
          </a:xfrm>
        </p:grpSpPr>
        <p:sp>
          <p:nvSpPr>
            <p:cNvPr id="14" name="Google Shape;14;p2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873500" y="1611875"/>
            <a:ext cx="53970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cxnSp>
        <p:nvCxnSpPr>
          <p:cNvPr id="120" name="Google Shape;120;p11"/>
          <p:cNvCxnSpPr/>
          <p:nvPr/>
        </p:nvCxnSpPr>
        <p:spPr>
          <a:xfrm rot="10800000" flipH="1">
            <a:off x="-706750" y="3569450"/>
            <a:ext cx="2575800" cy="148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1"/>
          <p:cNvCxnSpPr/>
          <p:nvPr/>
        </p:nvCxnSpPr>
        <p:spPr>
          <a:xfrm rot="10800000">
            <a:off x="-249025" y="2970625"/>
            <a:ext cx="2575800" cy="148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1"/>
          <p:cNvCxnSpPr/>
          <p:nvPr/>
        </p:nvCxnSpPr>
        <p:spPr>
          <a:xfrm rot="10800000">
            <a:off x="3175125" y="-613250"/>
            <a:ext cx="2575800" cy="148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23" name="Google Shape;123;p11"/>
          <p:cNvSpPr/>
          <p:nvPr/>
        </p:nvSpPr>
        <p:spPr>
          <a:xfrm>
            <a:off x="7604150" y="-613250"/>
            <a:ext cx="2305500" cy="2305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4" name="Google Shape;124;p11"/>
          <p:cNvGrpSpPr/>
          <p:nvPr/>
        </p:nvGrpSpPr>
        <p:grpSpPr>
          <a:xfrm rot="-5400000">
            <a:off x="1168300" y="6277"/>
            <a:ext cx="63600" cy="1225089"/>
            <a:chOff x="334775" y="2437450"/>
            <a:chExt cx="63600" cy="1225089"/>
          </a:xfrm>
        </p:grpSpPr>
        <p:sp>
          <p:nvSpPr>
            <p:cNvPr id="125" name="Google Shape;125;p11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BLANK_1_1_1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subTitle" idx="1"/>
          </p:nvPr>
        </p:nvSpPr>
        <p:spPr>
          <a:xfrm>
            <a:off x="719974" y="2164894"/>
            <a:ext cx="2754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type="subTitle" idx="2"/>
          </p:nvPr>
        </p:nvSpPr>
        <p:spPr>
          <a:xfrm>
            <a:off x="4587224" y="2164894"/>
            <a:ext cx="2754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type="subTitle" idx="3"/>
          </p:nvPr>
        </p:nvSpPr>
        <p:spPr>
          <a:xfrm>
            <a:off x="719974" y="3834945"/>
            <a:ext cx="2754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type="subTitle" idx="4"/>
          </p:nvPr>
        </p:nvSpPr>
        <p:spPr>
          <a:xfrm>
            <a:off x="4587224" y="3834945"/>
            <a:ext cx="2754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type="title" idx="5" hasCustomPrompt="1"/>
          </p:nvPr>
        </p:nvSpPr>
        <p:spPr>
          <a:xfrm flipH="1">
            <a:off x="719647" y="1090775"/>
            <a:ext cx="989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type="title" idx="6" hasCustomPrompt="1"/>
          </p:nvPr>
        </p:nvSpPr>
        <p:spPr>
          <a:xfrm>
            <a:off x="719970" y="2757886"/>
            <a:ext cx="989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type="title" idx="7" hasCustomPrompt="1"/>
          </p:nvPr>
        </p:nvSpPr>
        <p:spPr>
          <a:xfrm>
            <a:off x="4587221" y="1090775"/>
            <a:ext cx="989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type="title" idx="8" hasCustomPrompt="1"/>
          </p:nvPr>
        </p:nvSpPr>
        <p:spPr>
          <a:xfrm>
            <a:off x="4587221" y="2747237"/>
            <a:ext cx="989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/>
          <p:nvPr/>
        </p:nvSpPr>
        <p:spPr>
          <a:xfrm>
            <a:off x="8101913" y="2054450"/>
            <a:ext cx="2397300" cy="2397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43" name="Google Shape;143;p13"/>
          <p:cNvCxnSpPr/>
          <p:nvPr/>
        </p:nvCxnSpPr>
        <p:spPr>
          <a:xfrm rot="10800000">
            <a:off x="3005750" y="-1795200"/>
            <a:ext cx="4730700" cy="27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3"/>
          <p:cNvCxnSpPr/>
          <p:nvPr/>
        </p:nvCxnSpPr>
        <p:spPr>
          <a:xfrm rot="10800000" flipH="1">
            <a:off x="-4411600" y="-1262900"/>
            <a:ext cx="7755000" cy="4477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145" name="Google Shape;145;p13"/>
          <p:cNvGrpSpPr/>
          <p:nvPr/>
        </p:nvGrpSpPr>
        <p:grpSpPr>
          <a:xfrm>
            <a:off x="8564442" y="583925"/>
            <a:ext cx="63600" cy="1225089"/>
            <a:chOff x="334775" y="2437450"/>
            <a:chExt cx="63600" cy="1225089"/>
          </a:xfrm>
        </p:grpSpPr>
        <p:sp>
          <p:nvSpPr>
            <p:cNvPr id="146" name="Google Shape;146;p13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CUSTOM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1542700" y="2728254"/>
            <a:ext cx="605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type="subTitle" idx="1"/>
          </p:nvPr>
        </p:nvSpPr>
        <p:spPr>
          <a:xfrm>
            <a:off x="1859100" y="1630013"/>
            <a:ext cx="54258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/>
          <p:nvPr/>
        </p:nvSpPr>
        <p:spPr>
          <a:xfrm>
            <a:off x="-766762" y="4005425"/>
            <a:ext cx="2397300" cy="2397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6" name="Google Shape;156;p14"/>
          <p:cNvGrpSpPr/>
          <p:nvPr/>
        </p:nvGrpSpPr>
        <p:grpSpPr>
          <a:xfrm>
            <a:off x="583400" y="2067250"/>
            <a:ext cx="63600" cy="1225089"/>
            <a:chOff x="334775" y="2437450"/>
            <a:chExt cx="63600" cy="1225089"/>
          </a:xfrm>
        </p:grpSpPr>
        <p:sp>
          <p:nvSpPr>
            <p:cNvPr id="157" name="Google Shape;157;p14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63" name="Google Shape;163;p14"/>
          <p:cNvCxnSpPr/>
          <p:nvPr/>
        </p:nvCxnSpPr>
        <p:spPr>
          <a:xfrm rot="10800000" flipH="1">
            <a:off x="-540750" y="-181625"/>
            <a:ext cx="3143700" cy="18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4"/>
          <p:cNvCxnSpPr/>
          <p:nvPr/>
        </p:nvCxnSpPr>
        <p:spPr>
          <a:xfrm rot="10800000">
            <a:off x="0" y="-919925"/>
            <a:ext cx="2371200" cy="136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4"/>
          <p:cNvCxnSpPr/>
          <p:nvPr/>
        </p:nvCxnSpPr>
        <p:spPr>
          <a:xfrm rot="10800000">
            <a:off x="6166350" y="-542600"/>
            <a:ext cx="4831500" cy="278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4"/>
          <p:cNvCxnSpPr/>
          <p:nvPr/>
        </p:nvCxnSpPr>
        <p:spPr>
          <a:xfrm rot="10800000" flipH="1">
            <a:off x="7847800" y="2246800"/>
            <a:ext cx="3143700" cy="18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">
  <p:cSld name="CUSTOM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subTitle" idx="1"/>
          </p:nvPr>
        </p:nvSpPr>
        <p:spPr>
          <a:xfrm>
            <a:off x="4396325" y="2913763"/>
            <a:ext cx="38118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5"/>
          <p:cNvSpPr txBox="1"/>
          <p:nvPr>
            <p:ph type="title"/>
          </p:nvPr>
        </p:nvSpPr>
        <p:spPr>
          <a:xfrm>
            <a:off x="4396325" y="1315038"/>
            <a:ext cx="3474300" cy="16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15"/>
          <p:cNvSpPr/>
          <p:nvPr/>
        </p:nvSpPr>
        <p:spPr>
          <a:xfrm>
            <a:off x="2351823" y="346125"/>
            <a:ext cx="2044500" cy="2044500"/>
          </a:xfrm>
          <a:prstGeom prst="ellipse">
            <a:avLst/>
          </a:prstGeom>
          <a:noFill/>
          <a:ln w="9525" cap="flat" cmpd="sng">
            <a:solidFill>
              <a:srgbClr val="496D1C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71" name="Google Shape;171;p15"/>
          <p:cNvCxnSpPr/>
          <p:nvPr/>
        </p:nvCxnSpPr>
        <p:spPr>
          <a:xfrm rot="10800000">
            <a:off x="-707351" y="3348075"/>
            <a:ext cx="6934500" cy="4003800"/>
          </a:xfrm>
          <a:prstGeom prst="straightConnector1">
            <a:avLst/>
          </a:prstGeom>
          <a:noFill/>
          <a:ln w="9525" cap="flat" cmpd="sng">
            <a:solidFill>
              <a:srgbClr val="496D1C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5"/>
          <p:cNvCxnSpPr/>
          <p:nvPr/>
        </p:nvCxnSpPr>
        <p:spPr>
          <a:xfrm rot="10800000" flipH="1">
            <a:off x="7377050" y="-356400"/>
            <a:ext cx="2542800" cy="1467900"/>
          </a:xfrm>
          <a:prstGeom prst="straightConnector1">
            <a:avLst/>
          </a:prstGeom>
          <a:noFill/>
          <a:ln w="9525" cap="flat" cmpd="sng">
            <a:solidFill>
              <a:srgbClr val="496D1C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173" name="Google Shape;173;p15"/>
          <p:cNvGrpSpPr/>
          <p:nvPr/>
        </p:nvGrpSpPr>
        <p:grpSpPr>
          <a:xfrm>
            <a:off x="583400" y="2067250"/>
            <a:ext cx="63600" cy="1225089"/>
            <a:chOff x="334775" y="2437450"/>
            <a:chExt cx="63600" cy="1225089"/>
          </a:xfrm>
        </p:grpSpPr>
        <p:sp>
          <p:nvSpPr>
            <p:cNvPr id="174" name="Google Shape;174;p15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1">
  <p:cSld name="TITLE_AND_BODY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type="body" idx="1"/>
          </p:nvPr>
        </p:nvSpPr>
        <p:spPr>
          <a:xfrm>
            <a:off x="720000" y="1381075"/>
            <a:ext cx="7704000" cy="21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183" name="Google Shape;183;p16"/>
          <p:cNvCxnSpPr/>
          <p:nvPr/>
        </p:nvCxnSpPr>
        <p:spPr>
          <a:xfrm rot="10800000">
            <a:off x="-1965500" y="2506625"/>
            <a:ext cx="4831500" cy="278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6"/>
          <p:cNvCxnSpPr/>
          <p:nvPr/>
        </p:nvCxnSpPr>
        <p:spPr>
          <a:xfrm rot="10800000" flipH="1">
            <a:off x="-284050" y="4493950"/>
            <a:ext cx="3143700" cy="18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185" name="Google Shape;185;p16"/>
          <p:cNvGrpSpPr/>
          <p:nvPr/>
        </p:nvGrpSpPr>
        <p:grpSpPr>
          <a:xfrm>
            <a:off x="8557624" y="583925"/>
            <a:ext cx="63600" cy="1225089"/>
            <a:chOff x="334775" y="2437450"/>
            <a:chExt cx="63600" cy="1225089"/>
          </a:xfrm>
        </p:grpSpPr>
        <p:sp>
          <p:nvSpPr>
            <p:cNvPr id="186" name="Google Shape;186;p16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2">
  <p:cSld name="CUSTOM_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subTitle" idx="1"/>
          </p:nvPr>
        </p:nvSpPr>
        <p:spPr>
          <a:xfrm>
            <a:off x="1429450" y="2412571"/>
            <a:ext cx="2847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7"/>
          <p:cNvSpPr txBox="1"/>
          <p:nvPr>
            <p:ph type="title"/>
          </p:nvPr>
        </p:nvSpPr>
        <p:spPr>
          <a:xfrm>
            <a:off x="2260725" y="1816229"/>
            <a:ext cx="2016600" cy="60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95" name="Google Shape;195;p17"/>
          <p:cNvCxnSpPr/>
          <p:nvPr/>
        </p:nvCxnSpPr>
        <p:spPr>
          <a:xfrm rot="10800000" flipH="1">
            <a:off x="6640775" y="-661475"/>
            <a:ext cx="4715100" cy="2722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7"/>
          <p:cNvCxnSpPr/>
          <p:nvPr/>
        </p:nvCxnSpPr>
        <p:spPr>
          <a:xfrm rot="10800000">
            <a:off x="3854900" y="-1218575"/>
            <a:ext cx="4730700" cy="27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97" name="Google Shape;197;p17"/>
          <p:cNvSpPr/>
          <p:nvPr/>
        </p:nvSpPr>
        <p:spPr>
          <a:xfrm>
            <a:off x="-732026" y="3768825"/>
            <a:ext cx="2701800" cy="2701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8" name="Google Shape;198;p17"/>
          <p:cNvGrpSpPr/>
          <p:nvPr/>
        </p:nvGrpSpPr>
        <p:grpSpPr>
          <a:xfrm>
            <a:off x="8557242" y="3340989"/>
            <a:ext cx="63600" cy="1225089"/>
            <a:chOff x="334775" y="2437450"/>
            <a:chExt cx="63600" cy="1225089"/>
          </a:xfrm>
        </p:grpSpPr>
        <p:sp>
          <p:nvSpPr>
            <p:cNvPr id="199" name="Google Shape;199;p17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1">
  <p:cSld name="CUSTOM_4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7" name="Google Shape;207;p18"/>
          <p:cNvCxnSpPr/>
          <p:nvPr/>
        </p:nvCxnSpPr>
        <p:spPr>
          <a:xfrm rot="10800000">
            <a:off x="-2519301" y="2502325"/>
            <a:ext cx="9027000" cy="5211900"/>
          </a:xfrm>
          <a:prstGeom prst="straightConnector1">
            <a:avLst/>
          </a:prstGeom>
          <a:noFill/>
          <a:ln w="9525" cap="flat" cmpd="sng">
            <a:solidFill>
              <a:srgbClr val="496D1C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08" name="Google Shape;208;p18"/>
          <p:cNvSpPr/>
          <p:nvPr/>
        </p:nvSpPr>
        <p:spPr>
          <a:xfrm>
            <a:off x="7773088" y="-1273950"/>
            <a:ext cx="2397300" cy="2397300"/>
          </a:xfrm>
          <a:prstGeom prst="ellipse">
            <a:avLst/>
          </a:prstGeom>
          <a:noFill/>
          <a:ln w="9525" cap="flat" cmpd="sng">
            <a:solidFill>
              <a:srgbClr val="496D1C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2">
  <p:cSld name="CUSTOM_4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11" name="Google Shape;211;p19"/>
          <p:cNvCxnSpPr/>
          <p:nvPr/>
        </p:nvCxnSpPr>
        <p:spPr>
          <a:xfrm rot="10800000" flipH="1">
            <a:off x="-1648250" y="4098700"/>
            <a:ext cx="2575800" cy="148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9"/>
          <p:cNvCxnSpPr/>
          <p:nvPr/>
        </p:nvCxnSpPr>
        <p:spPr>
          <a:xfrm rot="10800000">
            <a:off x="-1190525" y="3499875"/>
            <a:ext cx="2575800" cy="148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3" name="Google Shape;213;p19"/>
          <p:cNvSpPr/>
          <p:nvPr/>
        </p:nvSpPr>
        <p:spPr>
          <a:xfrm>
            <a:off x="7693350" y="-1431650"/>
            <a:ext cx="2305500" cy="2305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4" name="Google Shape;214;p19"/>
          <p:cNvGrpSpPr/>
          <p:nvPr/>
        </p:nvGrpSpPr>
        <p:grpSpPr>
          <a:xfrm>
            <a:off x="583400" y="2067250"/>
            <a:ext cx="63600" cy="1225089"/>
            <a:chOff x="334775" y="2437450"/>
            <a:chExt cx="63600" cy="1225089"/>
          </a:xfrm>
        </p:grpSpPr>
        <p:sp>
          <p:nvSpPr>
            <p:cNvPr id="215" name="Google Shape;215;p19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">
  <p:cSld name="BLANK_1_1_1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subTitle" idx="1"/>
          </p:nvPr>
        </p:nvSpPr>
        <p:spPr>
          <a:xfrm>
            <a:off x="939350" y="3118569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0"/>
          <p:cNvSpPr txBox="1"/>
          <p:nvPr>
            <p:ph type="subTitle" idx="2"/>
          </p:nvPr>
        </p:nvSpPr>
        <p:spPr>
          <a:xfrm>
            <a:off x="3403794" y="3118569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0"/>
          <p:cNvSpPr txBox="1"/>
          <p:nvPr>
            <p:ph type="subTitle" idx="3"/>
          </p:nvPr>
        </p:nvSpPr>
        <p:spPr>
          <a:xfrm>
            <a:off x="5868238" y="3118569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" name="Google Shape;226;p20"/>
          <p:cNvSpPr/>
          <p:nvPr/>
        </p:nvSpPr>
        <p:spPr>
          <a:xfrm>
            <a:off x="-1154887" y="-871875"/>
            <a:ext cx="2397300" cy="2397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27" name="Google Shape;227;p20"/>
          <p:cNvCxnSpPr/>
          <p:nvPr/>
        </p:nvCxnSpPr>
        <p:spPr>
          <a:xfrm rot="10800000" flipH="1">
            <a:off x="6361100" y="3338200"/>
            <a:ext cx="4730700" cy="27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0"/>
          <p:cNvCxnSpPr/>
          <p:nvPr/>
        </p:nvCxnSpPr>
        <p:spPr>
          <a:xfrm rot="10800000">
            <a:off x="-1965500" y="2506625"/>
            <a:ext cx="4831500" cy="278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0"/>
          <p:cNvCxnSpPr/>
          <p:nvPr/>
        </p:nvCxnSpPr>
        <p:spPr>
          <a:xfrm rot="10800000" flipH="1">
            <a:off x="-284050" y="4493950"/>
            <a:ext cx="3143700" cy="18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230" name="Google Shape;230;p20"/>
          <p:cNvGrpSpPr/>
          <p:nvPr/>
        </p:nvGrpSpPr>
        <p:grpSpPr>
          <a:xfrm>
            <a:off x="8557585" y="571500"/>
            <a:ext cx="63600" cy="1225089"/>
            <a:chOff x="334775" y="2437450"/>
            <a:chExt cx="63600" cy="1225089"/>
          </a:xfrm>
        </p:grpSpPr>
        <p:sp>
          <p:nvSpPr>
            <p:cNvPr id="231" name="Google Shape;231;p20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512850" y="2038997"/>
            <a:ext cx="4839300" cy="132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type="title" idx="2" hasCustomPrompt="1"/>
          </p:nvPr>
        </p:nvSpPr>
        <p:spPr>
          <a:xfrm>
            <a:off x="6662225" y="792450"/>
            <a:ext cx="1689900" cy="1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23" name="Google Shape;23;p3"/>
          <p:cNvCxnSpPr/>
          <p:nvPr/>
        </p:nvCxnSpPr>
        <p:spPr>
          <a:xfrm rot="10800000" flipH="1">
            <a:off x="-3860500" y="-240650"/>
            <a:ext cx="7755000" cy="4477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4" name="Google Shape;24;p3"/>
          <p:cNvSpPr/>
          <p:nvPr/>
        </p:nvSpPr>
        <p:spPr>
          <a:xfrm>
            <a:off x="-272445" y="3281050"/>
            <a:ext cx="2417100" cy="2417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5" name="Google Shape;25;p3"/>
          <p:cNvCxnSpPr/>
          <p:nvPr/>
        </p:nvCxnSpPr>
        <p:spPr>
          <a:xfrm rot="10800000">
            <a:off x="-3451025" y="-483200"/>
            <a:ext cx="4730700" cy="27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26" name="Google Shape;26;p3"/>
          <p:cNvGrpSpPr/>
          <p:nvPr/>
        </p:nvGrpSpPr>
        <p:grpSpPr>
          <a:xfrm rot="5400000">
            <a:off x="7475375" y="3586225"/>
            <a:ext cx="63600" cy="1225089"/>
            <a:chOff x="334775" y="2437450"/>
            <a:chExt cx="63600" cy="1225089"/>
          </a:xfrm>
        </p:grpSpPr>
        <p:sp>
          <p:nvSpPr>
            <p:cNvPr id="27" name="Google Shape;27;p3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four columns">
  <p:cSld name="BLANK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subTitle" idx="1"/>
          </p:nvPr>
        </p:nvSpPr>
        <p:spPr>
          <a:xfrm>
            <a:off x="710425" y="1923900"/>
            <a:ext cx="2095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1"/>
          <p:cNvSpPr txBox="1"/>
          <p:nvPr>
            <p:ph type="subTitle" idx="2"/>
          </p:nvPr>
        </p:nvSpPr>
        <p:spPr>
          <a:xfrm>
            <a:off x="3232425" y="1923900"/>
            <a:ext cx="2095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1"/>
          <p:cNvSpPr txBox="1"/>
          <p:nvPr>
            <p:ph type="subTitle" idx="3"/>
          </p:nvPr>
        </p:nvSpPr>
        <p:spPr>
          <a:xfrm>
            <a:off x="710425" y="3365350"/>
            <a:ext cx="2095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1"/>
          <p:cNvSpPr txBox="1"/>
          <p:nvPr>
            <p:ph type="subTitle" idx="4"/>
          </p:nvPr>
        </p:nvSpPr>
        <p:spPr>
          <a:xfrm>
            <a:off x="3232425" y="3365350"/>
            <a:ext cx="2095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43" name="Google Shape;243;p21"/>
          <p:cNvCxnSpPr/>
          <p:nvPr/>
        </p:nvCxnSpPr>
        <p:spPr>
          <a:xfrm rot="10800000" flipH="1">
            <a:off x="6361100" y="3338200"/>
            <a:ext cx="4730700" cy="27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1"/>
          <p:cNvCxnSpPr/>
          <p:nvPr/>
        </p:nvCxnSpPr>
        <p:spPr>
          <a:xfrm rot="10800000">
            <a:off x="-1965500" y="2506625"/>
            <a:ext cx="4831500" cy="278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1"/>
          <p:cNvCxnSpPr/>
          <p:nvPr/>
        </p:nvCxnSpPr>
        <p:spPr>
          <a:xfrm rot="10800000" flipH="1">
            <a:off x="-284050" y="4493950"/>
            <a:ext cx="3143700" cy="18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246" name="Google Shape;246;p21"/>
          <p:cNvGrpSpPr/>
          <p:nvPr/>
        </p:nvGrpSpPr>
        <p:grpSpPr>
          <a:xfrm>
            <a:off x="8557585" y="571500"/>
            <a:ext cx="63600" cy="1225089"/>
            <a:chOff x="334775" y="2437450"/>
            <a:chExt cx="63600" cy="1225089"/>
          </a:xfrm>
        </p:grpSpPr>
        <p:sp>
          <p:nvSpPr>
            <p:cNvPr id="247" name="Google Shape;247;p21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six columns">
  <p:cSld name="BLANK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subTitle" idx="1"/>
          </p:nvPr>
        </p:nvSpPr>
        <p:spPr>
          <a:xfrm>
            <a:off x="796175" y="21340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type="subTitle" idx="2"/>
          </p:nvPr>
        </p:nvSpPr>
        <p:spPr>
          <a:xfrm>
            <a:off x="3419244" y="21340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type="subTitle" idx="3"/>
          </p:nvPr>
        </p:nvSpPr>
        <p:spPr>
          <a:xfrm>
            <a:off x="796175" y="3491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2"/>
          <p:cNvSpPr txBox="1"/>
          <p:nvPr>
            <p:ph type="subTitle" idx="4"/>
          </p:nvPr>
        </p:nvSpPr>
        <p:spPr>
          <a:xfrm>
            <a:off x="3419244" y="3491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2"/>
          <p:cNvSpPr txBox="1"/>
          <p:nvPr>
            <p:ph type="subTitle" idx="5"/>
          </p:nvPr>
        </p:nvSpPr>
        <p:spPr>
          <a:xfrm>
            <a:off x="6042320" y="21340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2"/>
          <p:cNvSpPr txBox="1"/>
          <p:nvPr>
            <p:ph type="subTitle" idx="6"/>
          </p:nvPr>
        </p:nvSpPr>
        <p:spPr>
          <a:xfrm>
            <a:off x="6042320" y="3491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61" name="Google Shape;261;p22"/>
          <p:cNvCxnSpPr/>
          <p:nvPr/>
        </p:nvCxnSpPr>
        <p:spPr>
          <a:xfrm rot="10800000" flipH="1">
            <a:off x="-820625" y="-1459775"/>
            <a:ext cx="4715100" cy="2722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2" name="Google Shape;262;p22"/>
          <p:cNvSpPr/>
          <p:nvPr/>
        </p:nvSpPr>
        <p:spPr>
          <a:xfrm>
            <a:off x="7278025" y="-1251425"/>
            <a:ext cx="2305500" cy="2305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63" name="Google Shape;263;p22"/>
          <p:cNvCxnSpPr/>
          <p:nvPr/>
        </p:nvCxnSpPr>
        <p:spPr>
          <a:xfrm rot="10800000">
            <a:off x="-765875" y="-842225"/>
            <a:ext cx="2575800" cy="148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2"/>
          <p:cNvCxnSpPr/>
          <p:nvPr/>
        </p:nvCxnSpPr>
        <p:spPr>
          <a:xfrm rot="10800000" flipH="1">
            <a:off x="7142875" y="3872775"/>
            <a:ext cx="2575800" cy="148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umbers and text">
  <p:cSld name="BLANK_1_1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 hasCustomPrompt="1"/>
          </p:nvPr>
        </p:nvSpPr>
        <p:spPr>
          <a:xfrm>
            <a:off x="2027950" y="962112"/>
            <a:ext cx="5088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7" name="Google Shape;267;p23"/>
          <p:cNvSpPr txBox="1"/>
          <p:nvPr>
            <p:ph type="title" idx="2" hasCustomPrompt="1"/>
          </p:nvPr>
        </p:nvSpPr>
        <p:spPr>
          <a:xfrm>
            <a:off x="2027950" y="2812492"/>
            <a:ext cx="5088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8" name="Google Shape;268;p23"/>
          <p:cNvSpPr/>
          <p:nvPr/>
        </p:nvSpPr>
        <p:spPr>
          <a:xfrm>
            <a:off x="-439525" y="-978325"/>
            <a:ext cx="2305500" cy="2305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69" name="Google Shape;269;p23"/>
          <p:cNvCxnSpPr/>
          <p:nvPr/>
        </p:nvCxnSpPr>
        <p:spPr>
          <a:xfrm rot="10800000" flipH="1">
            <a:off x="7830550" y="2795750"/>
            <a:ext cx="2575800" cy="148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3"/>
          <p:cNvCxnSpPr/>
          <p:nvPr/>
        </p:nvCxnSpPr>
        <p:spPr>
          <a:xfrm rot="10800000">
            <a:off x="7964925" y="2795750"/>
            <a:ext cx="2575800" cy="148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s">
  <p:cSld name="BLANK_1_1_1_1_1_1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ctrTitle"/>
          </p:nvPr>
        </p:nvSpPr>
        <p:spPr>
          <a:xfrm>
            <a:off x="4460736" y="499475"/>
            <a:ext cx="3273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type="subTitle" idx="1"/>
          </p:nvPr>
        </p:nvSpPr>
        <p:spPr>
          <a:xfrm>
            <a:off x="4473130" y="1458000"/>
            <a:ext cx="27195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type="subTitle" idx="2"/>
          </p:nvPr>
        </p:nvSpPr>
        <p:spPr>
          <a:xfrm>
            <a:off x="4473120" y="4176868"/>
            <a:ext cx="35595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4481425" y="3366601"/>
            <a:ext cx="3534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</a:rPr>
              <a:t>CREDITS: This presentation template was created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  <a:hlinkClick r:id="rId2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</a:rPr>
              <a:t>, including icons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  <a:hlinkClick r:id="rId3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</a:rPr>
              <a:t> and infographics &amp; images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  <a:hlinkClick r:id="rId4"/>
              </a:rPr>
              <a:t>Freepik</a:t>
            </a:r>
            <a:endParaRPr sz="1200" b="1">
              <a:solidFill>
                <a:schemeClr val="lt1"/>
              </a:solidFill>
              <a:highlight>
                <a:srgbClr val="DFDEFC"/>
              </a:highlight>
              <a:latin typeface="Roboto" panose="020B0704020202020204"/>
              <a:ea typeface="Roboto" panose="020B0704020202020204"/>
              <a:cs typeface="Roboto" panose="020B0704020202020204"/>
              <a:sym typeface="Roboto" panose="020B0704020202020204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-502587" y="-1239275"/>
            <a:ext cx="2397300" cy="2397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7" name="Google Shape;277;p24"/>
          <p:cNvCxnSpPr/>
          <p:nvPr/>
        </p:nvCxnSpPr>
        <p:spPr>
          <a:xfrm rot="10800000" flipH="1">
            <a:off x="6361100" y="3338200"/>
            <a:ext cx="4730700" cy="27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24"/>
          <p:cNvCxnSpPr/>
          <p:nvPr/>
        </p:nvCxnSpPr>
        <p:spPr>
          <a:xfrm rot="10800000">
            <a:off x="-2632800" y="2349175"/>
            <a:ext cx="4831500" cy="278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24"/>
          <p:cNvCxnSpPr/>
          <p:nvPr/>
        </p:nvCxnSpPr>
        <p:spPr>
          <a:xfrm rot="10800000" flipH="1">
            <a:off x="-951350" y="4336500"/>
            <a:ext cx="3143700" cy="18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280" name="Google Shape;280;p24"/>
          <p:cNvGrpSpPr/>
          <p:nvPr/>
        </p:nvGrpSpPr>
        <p:grpSpPr>
          <a:xfrm>
            <a:off x="8557585" y="571500"/>
            <a:ext cx="63600" cy="1225089"/>
            <a:chOff x="334775" y="2437450"/>
            <a:chExt cx="63600" cy="1225089"/>
          </a:xfrm>
        </p:grpSpPr>
        <p:sp>
          <p:nvSpPr>
            <p:cNvPr id="281" name="Google Shape;281;p24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BLANK_1_1_1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/>
          <p:nvPr/>
        </p:nvSpPr>
        <p:spPr>
          <a:xfrm>
            <a:off x="-439525" y="-978325"/>
            <a:ext cx="2305500" cy="2305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89" name="Google Shape;289;p25"/>
          <p:cNvCxnSpPr/>
          <p:nvPr/>
        </p:nvCxnSpPr>
        <p:spPr>
          <a:xfrm rot="10800000" flipH="1">
            <a:off x="7830550" y="2795750"/>
            <a:ext cx="2575800" cy="148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5"/>
          <p:cNvCxnSpPr/>
          <p:nvPr/>
        </p:nvCxnSpPr>
        <p:spPr>
          <a:xfrm rot="10800000">
            <a:off x="7964925" y="2795750"/>
            <a:ext cx="2575800" cy="148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291" name="Google Shape;291;p25"/>
          <p:cNvGrpSpPr/>
          <p:nvPr/>
        </p:nvGrpSpPr>
        <p:grpSpPr>
          <a:xfrm>
            <a:off x="583400" y="2067250"/>
            <a:ext cx="63600" cy="1225089"/>
            <a:chOff x="334775" y="2437450"/>
            <a:chExt cx="63600" cy="1225089"/>
          </a:xfrm>
        </p:grpSpPr>
        <p:sp>
          <p:nvSpPr>
            <p:cNvPr id="292" name="Google Shape;292;p25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BLANK_1_1_1_1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/>
          <p:nvPr/>
        </p:nvSpPr>
        <p:spPr>
          <a:xfrm flipH="1">
            <a:off x="7883888" y="-871875"/>
            <a:ext cx="2397300" cy="2397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00" name="Google Shape;300;p26"/>
          <p:cNvCxnSpPr/>
          <p:nvPr/>
        </p:nvCxnSpPr>
        <p:spPr>
          <a:xfrm rot="10800000">
            <a:off x="-1965500" y="3338200"/>
            <a:ext cx="4730700" cy="27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26"/>
          <p:cNvCxnSpPr/>
          <p:nvPr/>
        </p:nvCxnSpPr>
        <p:spPr>
          <a:xfrm rot="10800000" flipH="1">
            <a:off x="6260300" y="2506625"/>
            <a:ext cx="4831500" cy="278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6"/>
          <p:cNvCxnSpPr/>
          <p:nvPr/>
        </p:nvCxnSpPr>
        <p:spPr>
          <a:xfrm rot="10800000">
            <a:off x="6266650" y="4493950"/>
            <a:ext cx="3143700" cy="18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303" name="Google Shape;303;p26"/>
          <p:cNvGrpSpPr/>
          <p:nvPr/>
        </p:nvGrpSpPr>
        <p:grpSpPr>
          <a:xfrm rot="-5400000">
            <a:off x="1168300" y="6277"/>
            <a:ext cx="63600" cy="1225089"/>
            <a:chOff x="334775" y="2437450"/>
            <a:chExt cx="63600" cy="1225089"/>
          </a:xfrm>
        </p:grpSpPr>
        <p:sp>
          <p:nvSpPr>
            <p:cNvPr id="304" name="Google Shape;304;p26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matchingName="Title and body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5766213" y="-1608175"/>
            <a:ext cx="2397300" cy="2397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showMasterSp="0" matchingName="Title and two columns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subTitle" idx="1"/>
          </p:nvPr>
        </p:nvSpPr>
        <p:spPr>
          <a:xfrm>
            <a:off x="636890" y="2537646"/>
            <a:ext cx="269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ubTitle" idx="2"/>
          </p:nvPr>
        </p:nvSpPr>
        <p:spPr>
          <a:xfrm>
            <a:off x="5815810" y="2537647"/>
            <a:ext cx="269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1" name="Google Shape;41;p5"/>
          <p:cNvCxnSpPr/>
          <p:nvPr/>
        </p:nvCxnSpPr>
        <p:spPr>
          <a:xfrm rot="10800000">
            <a:off x="-2281050" y="2104263"/>
            <a:ext cx="4831500" cy="278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42" name="Google Shape;42;p5"/>
          <p:cNvCxnSpPr/>
          <p:nvPr/>
        </p:nvCxnSpPr>
        <p:spPr>
          <a:xfrm rot="10800000" flipH="1">
            <a:off x="-599600" y="4091588"/>
            <a:ext cx="3143700" cy="18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43" name="Google Shape;43;p5"/>
          <p:cNvCxnSpPr/>
          <p:nvPr/>
        </p:nvCxnSpPr>
        <p:spPr>
          <a:xfrm rot="10800000">
            <a:off x="3378975" y="-2119725"/>
            <a:ext cx="4831500" cy="278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Google Shape;44;p5"/>
          <p:cNvSpPr/>
          <p:nvPr/>
        </p:nvSpPr>
        <p:spPr>
          <a:xfrm>
            <a:off x="7069438" y="-889475"/>
            <a:ext cx="2397300" cy="2397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" name="Google Shape;45;p5"/>
          <p:cNvGrpSpPr/>
          <p:nvPr/>
        </p:nvGrpSpPr>
        <p:grpSpPr>
          <a:xfrm rot="-5400000">
            <a:off x="1168300" y="6277"/>
            <a:ext cx="63600" cy="1225089"/>
            <a:chOff x="334775" y="2437450"/>
            <a:chExt cx="63600" cy="1225089"/>
          </a:xfrm>
        </p:grpSpPr>
        <p:sp>
          <p:nvSpPr>
            <p:cNvPr id="46" name="Google Shape;46;p5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0" matchingName="Title 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6577738" y="-1379575"/>
            <a:ext cx="2397300" cy="2397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5" name="Google Shape;55;p6"/>
          <p:cNvCxnSpPr/>
          <p:nvPr/>
        </p:nvCxnSpPr>
        <p:spPr>
          <a:xfrm rot="10800000">
            <a:off x="-1287425" y="3679338"/>
            <a:ext cx="2734800" cy="157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6" name="Google Shape;56;p6"/>
          <p:cNvCxnSpPr/>
          <p:nvPr/>
        </p:nvCxnSpPr>
        <p:spPr>
          <a:xfrm rot="10800000">
            <a:off x="7479550" y="-12"/>
            <a:ext cx="2734800" cy="157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57" name="Google Shape;57;p6"/>
          <p:cNvGrpSpPr/>
          <p:nvPr/>
        </p:nvGrpSpPr>
        <p:grpSpPr>
          <a:xfrm rot="-5400000">
            <a:off x="1151788" y="3916372"/>
            <a:ext cx="63600" cy="1225089"/>
            <a:chOff x="334775" y="2437450"/>
            <a:chExt cx="63600" cy="1225089"/>
          </a:xfrm>
        </p:grpSpPr>
        <p:sp>
          <p:nvSpPr>
            <p:cNvPr id="58" name="Google Shape;58;p6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body" idx="1"/>
          </p:nvPr>
        </p:nvSpPr>
        <p:spPr>
          <a:xfrm>
            <a:off x="720000" y="1416225"/>
            <a:ext cx="4857000" cy="29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/>
          <p:nvPr/>
        </p:nvSpPr>
        <p:spPr>
          <a:xfrm>
            <a:off x="6978177" y="-310550"/>
            <a:ext cx="1700100" cy="1700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8" name="Google Shape;68;p7"/>
          <p:cNvCxnSpPr/>
          <p:nvPr/>
        </p:nvCxnSpPr>
        <p:spPr>
          <a:xfrm rot="10800000" flipH="1">
            <a:off x="-896825" y="-1459775"/>
            <a:ext cx="4715100" cy="2722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9" name="Google Shape;69;p7"/>
          <p:cNvCxnSpPr/>
          <p:nvPr/>
        </p:nvCxnSpPr>
        <p:spPr>
          <a:xfrm rot="10800000">
            <a:off x="-4086900" y="-2016875"/>
            <a:ext cx="4730700" cy="27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70" name="Google Shape;70;p7"/>
          <p:cNvGrpSpPr/>
          <p:nvPr/>
        </p:nvGrpSpPr>
        <p:grpSpPr>
          <a:xfrm rot="-5400000">
            <a:off x="1151788" y="3916372"/>
            <a:ext cx="63600" cy="1225089"/>
            <a:chOff x="334775" y="2437450"/>
            <a:chExt cx="63600" cy="1225089"/>
          </a:xfrm>
        </p:grpSpPr>
        <p:sp>
          <p:nvSpPr>
            <p:cNvPr id="71" name="Google Shape;71;p7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3886400" y="1607850"/>
            <a:ext cx="4198500" cy="19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79" name="Google Shape;79;p8"/>
          <p:cNvCxnSpPr/>
          <p:nvPr/>
        </p:nvCxnSpPr>
        <p:spPr>
          <a:xfrm rot="10800000">
            <a:off x="0" y="-919925"/>
            <a:ext cx="2371200" cy="136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80" name="Google Shape;80;p8"/>
          <p:cNvCxnSpPr/>
          <p:nvPr/>
        </p:nvCxnSpPr>
        <p:spPr>
          <a:xfrm rot="10800000" flipH="1">
            <a:off x="-540750" y="-181625"/>
            <a:ext cx="3143700" cy="18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81" name="Google Shape;81;p8"/>
          <p:cNvSpPr/>
          <p:nvPr/>
        </p:nvSpPr>
        <p:spPr>
          <a:xfrm>
            <a:off x="-349675" y="2746200"/>
            <a:ext cx="2397300" cy="2397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2" name="Google Shape;82;p8"/>
          <p:cNvCxnSpPr/>
          <p:nvPr/>
        </p:nvCxnSpPr>
        <p:spPr>
          <a:xfrm rot="10800000" flipH="1">
            <a:off x="5411375" y="2822500"/>
            <a:ext cx="4715100" cy="2722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83" name="Google Shape;83;p8"/>
          <p:cNvGrpSpPr/>
          <p:nvPr/>
        </p:nvGrpSpPr>
        <p:grpSpPr>
          <a:xfrm rot="-5400000">
            <a:off x="7973275" y="2873"/>
            <a:ext cx="63600" cy="1225089"/>
            <a:chOff x="334775" y="2437450"/>
            <a:chExt cx="63600" cy="1225089"/>
          </a:xfrm>
        </p:grpSpPr>
        <p:sp>
          <p:nvSpPr>
            <p:cNvPr id="84" name="Google Shape;84;p8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894675" y="1395441"/>
            <a:ext cx="6071400" cy="106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9"/>
          <p:cNvSpPr txBox="1"/>
          <p:nvPr>
            <p:ph type="subTitle" idx="1"/>
          </p:nvPr>
        </p:nvSpPr>
        <p:spPr>
          <a:xfrm>
            <a:off x="894675" y="2358177"/>
            <a:ext cx="54258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3" name="Google Shape;93;p9"/>
          <p:cNvCxnSpPr/>
          <p:nvPr/>
        </p:nvCxnSpPr>
        <p:spPr>
          <a:xfrm rot="10800000" flipH="1">
            <a:off x="8120600" y="-821650"/>
            <a:ext cx="4730700" cy="27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94" name="Google Shape;94;p9"/>
          <p:cNvCxnSpPr/>
          <p:nvPr/>
        </p:nvCxnSpPr>
        <p:spPr>
          <a:xfrm rot="10800000">
            <a:off x="-1333250" y="2435875"/>
            <a:ext cx="4831500" cy="278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95" name="Google Shape;95;p9"/>
          <p:cNvCxnSpPr/>
          <p:nvPr/>
        </p:nvCxnSpPr>
        <p:spPr>
          <a:xfrm rot="10800000" flipH="1">
            <a:off x="348200" y="4575600"/>
            <a:ext cx="3143700" cy="18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96" name="Google Shape;96;p9"/>
          <p:cNvGrpSpPr/>
          <p:nvPr/>
        </p:nvGrpSpPr>
        <p:grpSpPr>
          <a:xfrm rot="-5400000">
            <a:off x="7973275" y="2873"/>
            <a:ext cx="63600" cy="1225089"/>
            <a:chOff x="334775" y="2437450"/>
            <a:chExt cx="63600" cy="1225089"/>
          </a:xfrm>
        </p:grpSpPr>
        <p:sp>
          <p:nvSpPr>
            <p:cNvPr id="97" name="Google Shape;97;p9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348188" y="-1215750"/>
            <a:ext cx="2397300" cy="2397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04" name="Google Shape;104;p9"/>
          <p:cNvCxnSpPr/>
          <p:nvPr/>
        </p:nvCxnSpPr>
        <p:spPr>
          <a:xfrm rot="10800000">
            <a:off x="5943925" y="-102100"/>
            <a:ext cx="7755000" cy="4477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3729675" y="3290850"/>
            <a:ext cx="4794600" cy="108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7" name="Google Shape;107;p10"/>
          <p:cNvCxnSpPr/>
          <p:nvPr/>
        </p:nvCxnSpPr>
        <p:spPr>
          <a:xfrm rot="10800000" flipH="1">
            <a:off x="-540750" y="-181625"/>
            <a:ext cx="3143700" cy="1815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/>
          <p:cNvCxnSpPr/>
          <p:nvPr/>
        </p:nvCxnSpPr>
        <p:spPr>
          <a:xfrm rot="10800000">
            <a:off x="7021475" y="-250075"/>
            <a:ext cx="2371200" cy="13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0"/>
          <p:cNvCxnSpPr/>
          <p:nvPr/>
        </p:nvCxnSpPr>
        <p:spPr>
          <a:xfrm rot="10800000">
            <a:off x="152400" y="-767525"/>
            <a:ext cx="2371200" cy="13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10" name="Google Shape;110;p10"/>
          <p:cNvSpPr/>
          <p:nvPr/>
        </p:nvSpPr>
        <p:spPr>
          <a:xfrm>
            <a:off x="-485437" y="3114200"/>
            <a:ext cx="2397300" cy="2397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0"/>
          <p:cNvGrpSpPr/>
          <p:nvPr/>
        </p:nvGrpSpPr>
        <p:grpSpPr>
          <a:xfrm rot="10800000">
            <a:off x="8502933" y="1421663"/>
            <a:ext cx="63600" cy="1225089"/>
            <a:chOff x="334775" y="2437450"/>
            <a:chExt cx="63600" cy="1225089"/>
          </a:xfrm>
        </p:grpSpPr>
        <p:sp>
          <p:nvSpPr>
            <p:cNvPr id="112" name="Google Shape;112;p10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 panose="020B0704020202020204"/>
              <a:buNone/>
              <a:defRPr sz="3000">
                <a:solidFill>
                  <a:schemeClr val="lt1"/>
                </a:solidFill>
                <a:latin typeface="Hammersmith One" panose="020B0704020202020204"/>
                <a:ea typeface="Hammersmith One" panose="020B0704020202020204"/>
                <a:cs typeface="Hammersmith One" panose="020B0704020202020204"/>
                <a:sym typeface="Hammersmith One" panose="020B07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 panose="020B0704020202020204"/>
              <a:buNone/>
              <a:defRPr sz="3000">
                <a:solidFill>
                  <a:schemeClr val="lt1"/>
                </a:solidFill>
                <a:latin typeface="Hammersmith One" panose="020B0704020202020204"/>
                <a:ea typeface="Hammersmith One" panose="020B0704020202020204"/>
                <a:cs typeface="Hammersmith One" panose="020B0704020202020204"/>
                <a:sym typeface="Hammersmith One" panose="020B07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 panose="020B0704020202020204"/>
              <a:buNone/>
              <a:defRPr sz="3000">
                <a:solidFill>
                  <a:schemeClr val="lt1"/>
                </a:solidFill>
                <a:latin typeface="Hammersmith One" panose="020B0704020202020204"/>
                <a:ea typeface="Hammersmith One" panose="020B0704020202020204"/>
                <a:cs typeface="Hammersmith One" panose="020B0704020202020204"/>
                <a:sym typeface="Hammersmith One" panose="020B07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 panose="020B0704020202020204"/>
              <a:buNone/>
              <a:defRPr sz="3000">
                <a:solidFill>
                  <a:schemeClr val="lt1"/>
                </a:solidFill>
                <a:latin typeface="Hammersmith One" panose="020B0704020202020204"/>
                <a:ea typeface="Hammersmith One" panose="020B0704020202020204"/>
                <a:cs typeface="Hammersmith One" panose="020B0704020202020204"/>
                <a:sym typeface="Hammersmith One" panose="020B07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 panose="020B0704020202020204"/>
              <a:buNone/>
              <a:defRPr sz="3000">
                <a:solidFill>
                  <a:schemeClr val="lt1"/>
                </a:solidFill>
                <a:latin typeface="Hammersmith One" panose="020B0704020202020204"/>
                <a:ea typeface="Hammersmith One" panose="020B0704020202020204"/>
                <a:cs typeface="Hammersmith One" panose="020B0704020202020204"/>
                <a:sym typeface="Hammersmith One" panose="020B07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 panose="020B0704020202020204"/>
              <a:buNone/>
              <a:defRPr sz="3000">
                <a:solidFill>
                  <a:schemeClr val="lt1"/>
                </a:solidFill>
                <a:latin typeface="Hammersmith One" panose="020B0704020202020204"/>
                <a:ea typeface="Hammersmith One" panose="020B0704020202020204"/>
                <a:cs typeface="Hammersmith One" panose="020B0704020202020204"/>
                <a:sym typeface="Hammersmith One" panose="020B07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 panose="020B0704020202020204"/>
              <a:buNone/>
              <a:defRPr sz="3000">
                <a:solidFill>
                  <a:schemeClr val="lt1"/>
                </a:solidFill>
                <a:latin typeface="Hammersmith One" panose="020B0704020202020204"/>
                <a:ea typeface="Hammersmith One" panose="020B0704020202020204"/>
                <a:cs typeface="Hammersmith One" panose="020B0704020202020204"/>
                <a:sym typeface="Hammersmith One" panose="020B07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 panose="020B0704020202020204"/>
              <a:buNone/>
              <a:defRPr sz="3000">
                <a:solidFill>
                  <a:schemeClr val="lt1"/>
                </a:solidFill>
                <a:latin typeface="Hammersmith One" panose="020B0704020202020204"/>
                <a:ea typeface="Hammersmith One" panose="020B0704020202020204"/>
                <a:cs typeface="Hammersmith One" panose="020B0704020202020204"/>
                <a:sym typeface="Hammersmith One" panose="020B07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 panose="020B0704020202020204"/>
              <a:buNone/>
              <a:defRPr sz="3000">
                <a:solidFill>
                  <a:schemeClr val="lt1"/>
                </a:solidFill>
                <a:latin typeface="Hammersmith One" panose="020B0704020202020204"/>
                <a:ea typeface="Hammersmith One" panose="020B0704020202020204"/>
                <a:cs typeface="Hammersmith One" panose="020B0704020202020204"/>
                <a:sym typeface="Hammersmith One" panose="020B07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B0704020202020204"/>
              <a:buChar char="●"/>
              <a:defRPr>
                <a:solidFill>
                  <a:schemeClr val="lt1"/>
                </a:solid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B0704020202020204"/>
              <a:buChar char="○"/>
              <a:defRPr>
                <a:solidFill>
                  <a:schemeClr val="lt1"/>
                </a:solid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B0704020202020204"/>
              <a:buChar char="■"/>
              <a:defRPr>
                <a:solidFill>
                  <a:schemeClr val="lt1"/>
                </a:solid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B0704020202020204"/>
              <a:buChar char="●"/>
              <a:defRPr>
                <a:solidFill>
                  <a:schemeClr val="lt1"/>
                </a:solid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B0704020202020204"/>
              <a:buChar char="○"/>
              <a:defRPr>
                <a:solidFill>
                  <a:schemeClr val="lt1"/>
                </a:solid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B0704020202020204"/>
              <a:buChar char="■"/>
              <a:defRPr>
                <a:solidFill>
                  <a:schemeClr val="lt1"/>
                </a:solid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B0704020202020204"/>
              <a:buChar char="●"/>
              <a:defRPr>
                <a:solidFill>
                  <a:schemeClr val="lt1"/>
                </a:solid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B0704020202020204"/>
              <a:buChar char="○"/>
              <a:defRPr>
                <a:solidFill>
                  <a:schemeClr val="lt1"/>
                </a:solid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 panose="020B0704020202020204"/>
              <a:buChar char="■"/>
              <a:defRPr>
                <a:solidFill>
                  <a:schemeClr val="lt1"/>
                </a:solidFill>
                <a:latin typeface="Roboto" panose="020B0704020202020204"/>
                <a:ea typeface="Roboto" panose="020B0704020202020204"/>
                <a:cs typeface="Roboto" panose="020B0704020202020204"/>
                <a:sym typeface="Roboto" panose="020B07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66725" y="411480"/>
            <a:ext cx="84105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Flexible Wavelength and Dynamic Bandwidth Allocation for NG-EPONs</a:t>
            </a:r>
            <a:endParaRPr lang="en-US" sz="32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7360" y="1551940"/>
            <a:ext cx="64617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rgbClr val="10101C"/>
                </a:solidFill>
                <a:latin typeface="Calibri" panose="020F0502020204030204" charset="0"/>
                <a:ea typeface="Kulim Park"/>
                <a:cs typeface="Calibri" panose="020F0502020204030204" charset="0"/>
                <a:sym typeface="Kulim Park"/>
              </a:rPr>
              <a:t>Source:  Optical Society of America(2018) 1943-0620/18/060643-10</a:t>
            </a:r>
            <a:r>
              <a:rPr lang="en-US" b="1">
                <a:solidFill>
                  <a:srgbClr val="10101C"/>
                </a:solidFill>
                <a:latin typeface="Calibri" panose="020F0502020204030204" charset="0"/>
                <a:ea typeface="Kulim Park"/>
                <a:cs typeface="Calibri" panose="020F0502020204030204" charset="0"/>
                <a:sym typeface="Kulim Park"/>
              </a:rPr>
              <a:t>                                                    </a:t>
            </a:r>
            <a:endParaRPr lang="en-US" b="1">
              <a:solidFill>
                <a:srgbClr val="10101C"/>
              </a:solidFill>
              <a:latin typeface="Calibri" panose="020F0502020204030204" charset="0"/>
              <a:ea typeface="Kulim Park"/>
              <a:cs typeface="Calibri" panose="020F0502020204030204" charset="0"/>
              <a:sym typeface="Kulim Park"/>
            </a:endParaRPr>
          </a:p>
          <a:p>
            <a:pPr algn="l"/>
            <a:r>
              <a:rPr lang="en-US" b="1">
                <a:solidFill>
                  <a:srgbClr val="10101C"/>
                </a:solidFill>
                <a:latin typeface="Calibri" panose="020F0502020204030204" charset="0"/>
                <a:ea typeface="Kulim Park"/>
                <a:cs typeface="Calibri" panose="020F0502020204030204" charset="0"/>
                <a:sym typeface="Kulim Park"/>
              </a:rPr>
              <a:t>                                                                    </a:t>
            </a:r>
            <a:endParaRPr lang="en-US" b="1">
              <a:solidFill>
                <a:srgbClr val="10101C"/>
              </a:solidFill>
              <a:latin typeface="Calibri" panose="020F0502020204030204" charset="0"/>
              <a:ea typeface="Kulim Park"/>
              <a:cs typeface="Calibri" panose="020F0502020204030204" charset="0"/>
              <a:sym typeface="Kulim Park"/>
            </a:endParaRPr>
          </a:p>
          <a:p>
            <a:pPr algn="l"/>
            <a:r>
              <a:rPr lang="en-US" b="1">
                <a:solidFill>
                  <a:srgbClr val="10101C"/>
                </a:solidFill>
                <a:latin typeface="Calibri" panose="020F0502020204030204" charset="0"/>
                <a:ea typeface="Kulim Park"/>
                <a:cs typeface="Calibri" panose="020F0502020204030204" charset="0"/>
                <a:sym typeface="Kulim Park"/>
              </a:rPr>
              <a:t>                                                                   Course No: ECE-4130</a:t>
            </a:r>
            <a:endParaRPr lang="en-US" b="1">
              <a:solidFill>
                <a:srgbClr val="10101C"/>
              </a:solidFill>
              <a:latin typeface="Calibri" panose="020F0502020204030204" charset="0"/>
              <a:ea typeface="Kulim Park"/>
              <a:cs typeface="Calibri" panose="020F0502020204030204" charset="0"/>
              <a:sym typeface="Kulim Park"/>
            </a:endParaRPr>
          </a:p>
          <a:p>
            <a:pPr algn="l"/>
            <a:r>
              <a:rPr lang="en-US" b="1">
                <a:solidFill>
                  <a:srgbClr val="10101C"/>
                </a:solidFill>
                <a:latin typeface="Calibri" panose="020F0502020204030204" charset="0"/>
                <a:ea typeface="Kulim Park"/>
                <a:cs typeface="Calibri" panose="020F0502020204030204" charset="0"/>
                <a:sym typeface="Kulim Park"/>
              </a:rPr>
              <a:t>                                                                  Course Name: Seminar</a:t>
            </a:r>
            <a:endParaRPr lang="en-US" b="1">
              <a:solidFill>
                <a:srgbClr val="10101C"/>
              </a:solidFill>
              <a:latin typeface="Calibri" panose="020F0502020204030204" charset="0"/>
              <a:ea typeface="Kulim Park"/>
              <a:cs typeface="Calibri" panose="020F0502020204030204" charset="0"/>
              <a:sym typeface="Kulim Park"/>
            </a:endParaRPr>
          </a:p>
          <a:p>
            <a:pPr algn="l"/>
            <a:r>
              <a:rPr lang="en-US" b="1">
                <a:solidFill>
                  <a:srgbClr val="10101C"/>
                </a:solidFill>
                <a:latin typeface="Calibri" panose="020F0502020204030204" charset="0"/>
                <a:ea typeface="Kulim Park"/>
                <a:cs typeface="Calibri" panose="020F0502020204030204" charset="0"/>
                <a:sym typeface="Kulim Park"/>
              </a:rPr>
              <a:t> </a:t>
            </a:r>
            <a:endParaRPr lang="en-US" b="1">
              <a:solidFill>
                <a:srgbClr val="10101C"/>
              </a:solidFill>
              <a:latin typeface="Calibri" panose="020F0502020204030204" charset="0"/>
              <a:ea typeface="Kulim Park"/>
              <a:cs typeface="Calibri" panose="020F0502020204030204" charset="0"/>
              <a:sym typeface="Kulim Park"/>
            </a:endParaRPr>
          </a:p>
          <a:p>
            <a:endParaRPr lang="en-US" b="1">
              <a:solidFill>
                <a:srgbClr val="10101C"/>
              </a:solidFill>
              <a:latin typeface="Calibri" panose="020F0502020204030204" charset="0"/>
              <a:ea typeface="Kulim Park"/>
              <a:cs typeface="Calibri" panose="020F0502020204030204" charset="0"/>
              <a:sym typeface="Kulim Park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9115" y="2787650"/>
            <a:ext cx="2646045" cy="1445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0000"/>
              </a:lnSpc>
            </a:pPr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          Authors:</a:t>
            </a: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90000"/>
              </a:lnSpc>
            </a:pPr>
            <a:r>
              <a:rPr lang="en-US" sz="1600"/>
              <a:t>Syed Baqar Hussain</a:t>
            </a:r>
            <a:endParaRPr lang="en-US" sz="1600"/>
          </a:p>
          <a:p>
            <a:pPr algn="l">
              <a:lnSpc>
                <a:spcPct val="90000"/>
              </a:lnSpc>
            </a:pPr>
            <a:r>
              <a:rPr lang="en-US" sz="1600"/>
              <a:t>Weisheng Hu</a:t>
            </a:r>
            <a:endParaRPr lang="en-US" sz="1600"/>
          </a:p>
          <a:p>
            <a:pPr algn="l">
              <a:lnSpc>
                <a:spcPct val="90000"/>
              </a:lnSpc>
            </a:pPr>
            <a:r>
              <a:rPr lang="en-US" sz="1600"/>
              <a:t>Haiyun Xin</a:t>
            </a:r>
            <a:endParaRPr lang="en-US" sz="1600"/>
          </a:p>
          <a:p>
            <a:pPr algn="l">
              <a:lnSpc>
                <a:spcPct val="90000"/>
              </a:lnSpc>
            </a:pPr>
            <a:r>
              <a:rPr lang="en-US" sz="1600"/>
              <a:t>Ahmed Mohammed Mikaeil</a:t>
            </a:r>
            <a:endParaRPr lang="en-US" sz="1600"/>
          </a:p>
          <a:p>
            <a:pPr algn="l">
              <a:lnSpc>
                <a:spcPct val="90000"/>
              </a:lnSpc>
            </a:pPr>
            <a:r>
              <a:rPr lang="en-US" sz="1600"/>
              <a:t>Amber Sultan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5939790" y="2999740"/>
            <a:ext cx="2244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latin typeface="Calibri" panose="020F0502020204030204" charset="0"/>
                <a:cs typeface="Calibri" panose="020F0502020204030204" charset="0"/>
                <a:sym typeface="+mn-ea"/>
              </a:rPr>
              <a:t>Presented by:</a:t>
            </a:r>
            <a:endParaRPr lang="en-US" altLang="en-GB" sz="18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latin typeface="Calibri" panose="020F0502020204030204" charset="0"/>
                <a:cs typeface="Calibri" panose="020F0502020204030204" charset="0"/>
                <a:sym typeface="+mn-ea"/>
              </a:rPr>
              <a:t>Simina Mannan Trisha</a:t>
            </a:r>
            <a:endParaRPr lang="en-US" altLang="en-GB" sz="18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latin typeface="Calibri" panose="020F0502020204030204" charset="0"/>
                <a:cs typeface="Calibri" panose="020F0502020204030204" charset="0"/>
                <a:sym typeface="+mn-ea"/>
              </a:rPr>
              <a:t>Roll No:1709043</a:t>
            </a:r>
            <a:endParaRPr lang="en-US" altLang="en-GB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1063625" y="555625"/>
            <a:ext cx="7162800" cy="7048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Comparision of FW-DBA and WF-DBA(1)</a:t>
            </a:r>
            <a:endParaRPr lang="en-US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550670"/>
            <a:ext cx="7391400" cy="2042160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</p:spPr>
      </p:pic>
      <p:sp>
        <p:nvSpPr>
          <p:cNvPr id="5" name="Text Box 4"/>
          <p:cNvSpPr txBox="1"/>
          <p:nvPr/>
        </p:nvSpPr>
        <p:spPr>
          <a:xfrm>
            <a:off x="2306320" y="3867785"/>
            <a:ext cx="4531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Fig-5:  Working of FW-DBA with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α=1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531860" y="458787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10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840740" y="483870"/>
            <a:ext cx="7315200" cy="7391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Comparision of FW-DBA and WF-DBA(2)</a:t>
            </a:r>
            <a:br>
              <a:rPr lang="en-US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20" y="1615440"/>
            <a:ext cx="7299960" cy="1912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771775" y="3867785"/>
            <a:ext cx="30092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Fig-6: Working of WF-DBA with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α=1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565515" y="460184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" name="Table 8"/>
          <p:cNvGraphicFramePr/>
          <p:nvPr/>
        </p:nvGraphicFramePr>
        <p:xfrm>
          <a:off x="1847850" y="1306195"/>
          <a:ext cx="5252720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3235"/>
                <a:gridCol w="2229485"/>
              </a:tblGrid>
              <a:tr h="2838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 b="1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Parameter</a:t>
                      </a:r>
                      <a:endParaRPr lang="en-US" sz="1600" b="1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 b="1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Values</a:t>
                      </a:r>
                      <a:endParaRPr lang="en-US" sz="1600" b="1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Number of wavelengths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Data rate per wavelength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25Gb/s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Number of ONUs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32,64,128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Buffer size of each ONU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Infinite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Ethernet Packet Size distribution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64-1518 bytes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Control Message(MPCP)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64 bytes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Inter-frame gap in upstream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12 bytes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Frame preamble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 bytes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Guard time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 micro second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RTT</a:t>
                      </a:r>
                      <a:r>
                        <a:rPr lang="en-US" baseline="-25000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endParaRPr lang="en-US" baseline="-25000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100 micro sec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alpha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solidFill>
                            <a:srgbClr val="10101C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1,3</a:t>
                      </a:r>
                      <a:endParaRPr lang="en-US">
                        <a:solidFill>
                          <a:srgbClr val="10101C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1847850" y="4412297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43530" y="483870"/>
            <a:ext cx="3799840" cy="553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sz="30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Simulation Parameters</a:t>
            </a:r>
            <a:endParaRPr lang="en-US" sz="30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604250" y="471868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12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2555240" y="483870"/>
            <a:ext cx="3946525" cy="603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  Average Packet delay</a:t>
            </a:r>
            <a:endParaRPr lang="en-US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369060"/>
            <a:ext cx="2775585" cy="2352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20" y="1369060"/>
            <a:ext cx="2742565" cy="2352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60" y="1380490"/>
            <a:ext cx="2653030" cy="23387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068830" y="4180205"/>
            <a:ext cx="5570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Fig-7: Average packet delay: (a) N = 32, (b) N = 64, and (c) N = 128.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512175" y="462470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13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2117090" y="411480"/>
            <a:ext cx="5750560" cy="6407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sz="32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Flexibility to assign wavelengths</a:t>
            </a:r>
            <a:endParaRPr lang="en-US" sz="32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347470"/>
            <a:ext cx="2857500" cy="2649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330" y="1347470"/>
            <a:ext cx="2980055" cy="2622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347470"/>
            <a:ext cx="2586990" cy="2635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99160" y="4300220"/>
            <a:ext cx="7311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Fig- 8: Average number of wavelengths used per grant: (a) N = 32, (b) N = 64, (c) N = 128.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531860" y="460692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14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2915285" y="411480"/>
            <a:ext cx="3136900" cy="6902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sz="32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Grant Utilization</a:t>
            </a:r>
            <a:endParaRPr lang="en-US" sz="32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420495"/>
            <a:ext cx="2722880" cy="2492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65" y="1420495"/>
            <a:ext cx="2640965" cy="249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1457960"/>
            <a:ext cx="2442210" cy="24180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267585" y="4300220"/>
            <a:ext cx="51047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Fig:9- Grant utilization: (a) N = 32, (b) N = 64, and (d) N = 128.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676005" y="460692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15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3419475" y="411480"/>
            <a:ext cx="2527300" cy="6254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sz="32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Jitter Analysis</a:t>
            </a:r>
            <a:endParaRPr lang="en-US" sz="32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275715"/>
            <a:ext cx="2829560" cy="2399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306195"/>
            <a:ext cx="2701925" cy="2402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1348105"/>
            <a:ext cx="2473325" cy="23609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411730" y="4156075"/>
            <a:ext cx="5034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Fig-10: Jitter analysis: (a) N = 32, (b) N = 64, and (c) N = 128.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476615" y="458787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16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1546860" y="411480"/>
            <a:ext cx="6191885" cy="5765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sz="32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Frame Resequencing delay analysis</a:t>
            </a:r>
            <a:endParaRPr lang="en-US" sz="32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347470"/>
            <a:ext cx="2620645" cy="253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330" y="1343660"/>
            <a:ext cx="2760980" cy="2541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80" y="1366520"/>
            <a:ext cx="2743835" cy="25184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835150" y="4227830"/>
            <a:ext cx="6064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Fig-11: Frame resequencing delay: (a) N = 32, (b) N = 64, and (c) N = 128.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88350" y="453453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17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720090" y="1416050"/>
            <a:ext cx="6957060" cy="2992120"/>
          </a:xfrm>
        </p:spPr>
        <p:txBody>
          <a:bodyPr/>
          <a:p>
            <a:pPr>
              <a:lnSpc>
                <a:spcPct val="145000"/>
              </a:lnSpc>
            </a:pPr>
            <a:r>
              <a:rPr lang="en-US" sz="2000"/>
              <a:t>Lower average packet delay is obtained </a:t>
            </a:r>
            <a:endParaRPr lang="en-US" sz="2000"/>
          </a:p>
          <a:p>
            <a:pPr>
              <a:lnSpc>
                <a:spcPct val="145000"/>
              </a:lnSpc>
            </a:pPr>
            <a:r>
              <a:rPr lang="en-US" sz="2000"/>
              <a:t>better utilization and data transmission rate achieved </a:t>
            </a:r>
            <a:endParaRPr lang="en-US" sz="2000"/>
          </a:p>
          <a:p>
            <a:pPr>
              <a:lnSpc>
                <a:spcPct val="145000"/>
              </a:lnSpc>
            </a:pPr>
            <a:r>
              <a:rPr lang="en-US" sz="2000"/>
              <a:t> able to as_x0002_sign a flexible number of wavelengths to every ONU .</a:t>
            </a:r>
            <a:endParaRPr lang="en-US" sz="2000"/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3851910" y="483870"/>
            <a:ext cx="2205990" cy="603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sz="32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Conclusion</a:t>
            </a:r>
            <a:endParaRPr lang="en-US" sz="32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8350" y="4443730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18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755015" y="987425"/>
            <a:ext cx="8059420" cy="2992120"/>
          </a:xfrm>
        </p:spPr>
        <p:txBody>
          <a:bodyPr/>
          <a:p>
            <a:pPr marL="139700" indent="0" algn="just">
              <a:buNone/>
            </a:pPr>
            <a:r>
              <a:rPr lang="en-US" sz="1000"/>
              <a:t>[1] “Cisco Visual Networking Index: Forecast and Methodology, 2016–2021,” Cisco White Paper, June 2017. Available: https://www.cisco.com/c/dam/en/us/solutions/collateral/service_x0002_provider/visual-networking-index vni/complete-white-paper_x0002_c11-481360.pdf.</a:t>
            </a:r>
            <a:endParaRPr lang="en-US" sz="1000"/>
          </a:p>
          <a:p>
            <a:pPr marL="139700" indent="0" algn="just">
              <a:buNone/>
            </a:pPr>
            <a:r>
              <a:rPr lang="en-US" sz="1000"/>
              <a:t>[2] “OnePON: addressing the alphabet soup of PON,” 2016 [Online]. Available: http://www.cablelabs.com/onepon_x0002_addressing-the-alphabet-soup-of-pon/.</a:t>
            </a:r>
            <a:endParaRPr lang="en-US" sz="1000"/>
          </a:p>
          <a:p>
            <a:pPr marL="139700" indent="0" algn="just">
              <a:buNone/>
            </a:pPr>
            <a:r>
              <a:rPr lang="en-US" sz="1000"/>
              <a:t>[3] T. Pfeiffer, “Next generation mobile fronthaul and midhaul architectures,” J. Opt. Commun. Netw., vol. 7, no. 11,</a:t>
            </a:r>
            <a:endParaRPr lang="en-US" sz="1000"/>
          </a:p>
          <a:p>
            <a:pPr marL="139700" indent="0" algn="just">
              <a:buNone/>
            </a:pPr>
            <a:r>
              <a:rPr lang="en-US" sz="1000"/>
              <a:t>pp. B38–B45, 2015.</a:t>
            </a:r>
            <a:endParaRPr lang="en-US" sz="1000"/>
          </a:p>
          <a:p>
            <a:pPr marL="139700" indent="0" algn="just">
              <a:buNone/>
            </a:pPr>
            <a:r>
              <a:rPr lang="en-US" sz="1000"/>
              <a:t>[4] L. Peterson, A. Al-Shabibi, T. Anshutz, S. Baker, A. Bavier, S.Das, J. Hart, G. Palukar, and W. Snow, “Central office re_x0002_architected as a data center,” IEEE Commun. Magazine, vol. 54, no. 10, pp. 96–101, 2016.</a:t>
            </a:r>
            <a:endParaRPr lang="en-US" sz="1000"/>
          </a:p>
          <a:p>
            <a:pPr marL="139700" indent="0" algn="just">
              <a:buNone/>
            </a:pPr>
            <a:r>
              <a:rPr lang="en-US" sz="1000"/>
              <a:t>[5] J. Li and J. Chen, “Passive optical network based mobile backhaul enabling ultra-low latency for communications among base stations,” J. Opt. Commun. Netw., vol. 9, no. 10, pp. 855–863, 2017.</a:t>
            </a:r>
            <a:endParaRPr lang="en-US" sz="1000"/>
          </a:p>
          <a:p>
            <a:pPr marL="139700" indent="0" algn="just">
              <a:buNone/>
            </a:pPr>
            <a:r>
              <a:rPr lang="en-US" sz="1000"/>
              <a:t>[6] R. Mijumbi, J. Serrat, J. L. Gorricho, N. Bouten, F. De Turck, and R. Boutaba, “Network function virtualization State-of-the-art and research challenges,” IEEE Commun.Surv. Tutorials, vol. 18, no. 1, pp. 236–262, 2016.</a:t>
            </a:r>
            <a:endParaRPr lang="en-US" sz="1000"/>
          </a:p>
          <a:p>
            <a:pPr marL="139700" indent="0" algn="just">
              <a:buNone/>
            </a:pPr>
            <a:r>
              <a:rPr lang="en-US" sz="1000"/>
              <a:t>[7] A. S. Thyagaturu, A. Mercian, M. P. McGarry, M. Reisslein, and W. Kellerer, “Software defined optical networks</a:t>
            </a:r>
            <a:endParaRPr lang="en-US" sz="1000"/>
          </a:p>
          <a:p>
            <a:pPr marL="139700" indent="0" algn="just">
              <a:buNone/>
            </a:pPr>
            <a:r>
              <a:rPr lang="en-US" sz="1000"/>
              <a:t>(SDONs): a comprehensive survey,” IEEE Commun. Surv.Tutorials, vol. 18, no. 4, pp. 2738–2786, 2016.</a:t>
            </a:r>
            <a:endParaRPr lang="en-US" sz="1000"/>
          </a:p>
          <a:p>
            <a:pPr marL="139700" indent="0" algn="just">
              <a:buNone/>
            </a:pPr>
            <a:r>
              <a:rPr lang="en-US" sz="1000"/>
              <a:t>[8] http://www.ieee802.org/3/ca/.</a:t>
            </a:r>
            <a:endParaRPr lang="en-US" sz="1000"/>
          </a:p>
          <a:p>
            <a:pPr marL="139700" indent="0" algn="just">
              <a:buNone/>
            </a:pPr>
            <a:r>
              <a:rPr lang="en-US" sz="1000">
                <a:sym typeface="+mn-ea"/>
              </a:rPr>
              <a:t>[9] G. Kramer, B. Mukherjee, and G. Pesavento, “Ethernet PON (ePON): design and analysis of an optical access network,”Photon. Netw. Commun., vol. 3, no. 3, pp. 307–319, 2001.</a:t>
            </a:r>
            <a:endParaRPr lang="en-US" sz="1000"/>
          </a:p>
          <a:p>
            <a:pPr marL="139700" indent="0" algn="just">
              <a:buNone/>
            </a:pPr>
            <a:r>
              <a:rPr lang="en-US" sz="1000">
                <a:sym typeface="+mn-ea"/>
              </a:rPr>
              <a:t>[10] G. Kramer and G. Pesavento, “Ethernet passive optical net_x0002_work (EPON): building a next-generation optical access net_x0002_work,” IEEE Commun. Mag., vol. 40, no. 2, pp. 66–73, 2002.</a:t>
            </a:r>
            <a:endParaRPr lang="en-US" sz="1000"/>
          </a:p>
          <a:p>
            <a:pPr marL="139700" indent="0" algn="just">
              <a:buNone/>
            </a:pPr>
            <a:r>
              <a:rPr lang="en-US" sz="1000">
                <a:sym typeface="+mn-ea"/>
              </a:rPr>
              <a:t>[11] IEEE, “Ethernet in the first mile task force,” IEEE 802.3ah Standards.</a:t>
            </a:r>
            <a:endParaRPr lang="en-US" sz="1000"/>
          </a:p>
          <a:p>
            <a:pPr marL="139700" indent="0" algn="just">
              <a:buNone/>
            </a:pPr>
            <a:endParaRPr lang="en-US" sz="1000"/>
          </a:p>
          <a:p>
            <a:pPr marL="139700" indent="0" algn="just">
              <a:buNone/>
            </a:pPr>
            <a:endParaRPr lang="en-US" sz="1000"/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3375025" y="339725"/>
            <a:ext cx="2393315" cy="56070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b="1">
                <a:solidFill>
                  <a:srgbClr val="10101C"/>
                </a:solidFill>
              </a:rPr>
              <a:t>References:</a:t>
            </a:r>
            <a:endParaRPr lang="en-US" b="1">
              <a:solidFill>
                <a:srgbClr val="10101C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435975" y="467804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19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31750" y="0"/>
            <a:ext cx="2654935" cy="51384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94970" y="2067560"/>
            <a:ext cx="201612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sz="3200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Overviews:</a:t>
            </a:r>
            <a:endParaRPr lang="en-US" sz="3200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2896235" y="771525"/>
            <a:ext cx="5490845" cy="3676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Basics about NG-EPON.</a:t>
            </a:r>
            <a:endParaRPr lang="en-US" sz="22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About FW-DBA model.</a:t>
            </a:r>
            <a:endParaRPr lang="en-US" sz="22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Objectives.</a:t>
            </a:r>
            <a:endParaRPr lang="en-US" sz="22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How FW-DBA works.</a:t>
            </a:r>
            <a:endParaRPr lang="en-US" sz="22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Comparison of FW-DBA and WF-DBA model.</a:t>
            </a:r>
            <a:endParaRPr lang="en-US" sz="22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Simulation parameters.</a:t>
            </a:r>
            <a:endParaRPr lang="en-US" sz="22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Performance Evaluation.</a:t>
            </a:r>
            <a:endParaRPr lang="en-US" sz="22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Conclusion</a:t>
            </a:r>
            <a:endParaRPr lang="en-US" sz="22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359775" y="460946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683260" y="802005"/>
            <a:ext cx="7950200" cy="3805555"/>
          </a:xfrm>
        </p:spPr>
        <p:txBody>
          <a:bodyPr/>
          <a:p>
            <a:pPr marL="139700" indent="0" algn="just">
              <a:buNone/>
            </a:pPr>
            <a:r>
              <a:rPr lang="en-US" sz="1000">
                <a:sym typeface="+mn-ea"/>
              </a:rPr>
              <a:t>[12] IEEE 802.3 Ethernet Working Group, “IEEE 802.3 industry connections feasibility assessment for next generation of EPON,” in IEEE 802.3 Plenary Meeting, Mar. 2015.</a:t>
            </a:r>
            <a:endParaRPr lang="en-US" sz="1000"/>
          </a:p>
          <a:p>
            <a:pPr marL="139700" indent="0" algn="just">
              <a:buNone/>
            </a:pPr>
            <a:r>
              <a:rPr lang="en-US" sz="1000">
                <a:sym typeface="+mn-ea"/>
              </a:rPr>
              <a:t>[13] G. Kramer, “A proposal for channel bonding at MAC control sublayer,” in IEEE 802.3ca 100G-EPON Task Force, 2016.</a:t>
            </a:r>
            <a:endParaRPr lang="en-US" sz="1000"/>
          </a:p>
          <a:p>
            <a:pPr marL="139700" indent="0" algn="just">
              <a:buNone/>
            </a:pPr>
            <a:r>
              <a:rPr lang="en-US" sz="1000">
                <a:sym typeface="+mn-ea"/>
              </a:rPr>
              <a:t>[14] G. Kramer, “MPCP+: a proposal for channel bonding at MAC control sublayer,” in IEEE Interim Meeting 100G EPON, Macau, China, 2016.</a:t>
            </a:r>
            <a:endParaRPr lang="en-US" sz="1000"/>
          </a:p>
          <a:p>
            <a:pPr marL="139700" indent="0" algn="just">
              <a:buNone/>
            </a:pPr>
            <a:r>
              <a:rPr lang="en-US" sz="1000">
                <a:sym typeface="+mn-ea"/>
              </a:rPr>
              <a:t>[15] L. Zhang, Y. Luo, B. Gao, X. Liu, F. Effenberger, and N. Ansari, “Channel bonding design for 100 Gb/s PON based on FEC code word alignment,” in Optical Fiber Communications Conf. and Exhibition (OFC), 2017.</a:t>
            </a:r>
            <a:endParaRPr lang="en-US" sz="1000"/>
          </a:p>
          <a:p>
            <a:pPr marL="139700" indent="0">
              <a:buNone/>
            </a:pPr>
            <a:r>
              <a:rPr lang="en-US" sz="1000"/>
              <a:t>[16] V. Houtsma, D. van Veen, and E. Harstead, “Recent progress on standardization of next-generation 25, 50, and 100G EPON,” J. Lightwave Technol., vol. 35, no. 6, pp. 1228–1234, 2017</a:t>
            </a:r>
            <a:endParaRPr lang="en-US" sz="1000"/>
          </a:p>
          <a:p>
            <a:pPr marL="139700" indent="0">
              <a:buNone/>
            </a:pPr>
            <a:r>
              <a:rPr lang="en-US" sz="1000"/>
              <a:t>[17] K. Taguchi, K. Asaka, M. Fujiwara, S. Kaneko, T. Yoshida, Y.Fujita, H. Iwamura, M. Kashima, S. Furusawa, M. Sarashina, H. Tamai, A. Suzuki, T. Mukojima, S. Kimura, K. Suzuki, and A. Otaka, “Field trial of long-reach and high-splitting tunable TWDM-PON,” J. Lightwave Technol., vol. 34, no. 1, pp. 213–221, Jan. 2016.</a:t>
            </a:r>
            <a:endParaRPr lang="en-US" sz="1000"/>
          </a:p>
          <a:p>
            <a:pPr marL="139700" indent="0">
              <a:buNone/>
            </a:pPr>
            <a:r>
              <a:rPr lang="en-US" sz="1000"/>
              <a:t>[18] D. Chitimalla, K. Kondepu, L. Valcarenghi, M. Tornatore, and B. Mukherjee, “5G fronthaul-latency and jitter studies of CPRI over ethernet,” J. Opt. Commun. Netw., vol. 9, no. 2, pp. 172–182, 2017. </a:t>
            </a:r>
            <a:endParaRPr lang="en-US" sz="1000"/>
          </a:p>
          <a:p>
            <a:pPr marL="139700" indent="0">
              <a:buNone/>
            </a:pPr>
            <a:r>
              <a:rPr lang="en-US" sz="1000"/>
              <a:t>[19] S. B. Hussain, W. Hu, H. Xin, and A. M. Mikaeil, “Low-latency dynamic wavelength and bandwidth allocation algorithm for NG-EPON,” J. Opt. Commun. Netw., vol. 9, no. 12, pp. 1108–1115, 2017. </a:t>
            </a:r>
            <a:endParaRPr lang="en-US" sz="1000"/>
          </a:p>
          <a:p>
            <a:pPr marL="139700" indent="0">
              <a:buNone/>
            </a:pPr>
            <a:r>
              <a:rPr lang="en-US" sz="1000"/>
              <a:t>[20] L. Wang, X. Wang, M. Tornatore, H. S. Chung, H. H. Lee, S. Park, and B. Mukherjee, “Dynamic bandwidth and wavelength allocation scheme for next-generation wavelength_x0002_agile EPON,” J. Opt. Commun. Netw., vol. 9, no. 3, pp. B33–B42, 2017. </a:t>
            </a:r>
            <a:endParaRPr lang="en-US" sz="1000"/>
          </a:p>
          <a:p>
            <a:pPr marL="139700" indent="0">
              <a:buNone/>
            </a:pPr>
            <a:r>
              <a:rPr lang="en-US" sz="1000"/>
              <a:t>[21] K. Kanonakis and I. Tomkos, “Improving the efficiency of online upstream scheduling and wavelength assignment in hybrid WDM/TDMA EPON networks,” IEEE J. Sel. Areas Commun., vol. 28, no. 6, pp. 838–848, 2010.</a:t>
            </a:r>
            <a:endParaRPr lang="en-US" sz="1000"/>
          </a:p>
          <a:p>
            <a:pPr marL="139700" indent="0">
              <a:buNone/>
            </a:pPr>
            <a:r>
              <a:rPr lang="en-US" sz="1000"/>
              <a:t>[22] M. P. McGarry and M. Reisslein, “Investigation of the DBA algorithm design space for EPONs,” J. Lightwave Technol., vol. 30, no. 14, pp. 2271–2280, 2012. </a:t>
            </a:r>
            <a:endParaRPr lang="en-US" sz="1000"/>
          </a:p>
          <a:p>
            <a:pPr marL="139700" indent="0">
              <a:buNone/>
            </a:pPr>
            <a:endParaRPr lang="en-US" sz="1000"/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3563620" y="123825"/>
            <a:ext cx="2854960" cy="6254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b="1">
                <a:solidFill>
                  <a:srgbClr val="10101C"/>
                </a:solidFill>
              </a:rPr>
              <a:t>References(2):</a:t>
            </a:r>
            <a:endParaRPr lang="en-US" b="1">
              <a:solidFill>
                <a:srgbClr val="10101C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604250" y="466026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20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683260" y="915670"/>
            <a:ext cx="8108950" cy="2992120"/>
          </a:xfrm>
        </p:spPr>
        <p:txBody>
          <a:bodyPr/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[23] F. Usmani, S. M. H. Zaidi, A. Awais, and M. Y. A. Raja, “Efficient dynamic bandwidth allocation schemes in long_x0002_reach passive optical networks—A survey,” in 11th Annual High-Capacity Optical Networks and Emerging/Enabling “Technologies (HONET), 2014. 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[24] G. Kramer, B. Mukherjee, and G. Pesavento, “IPACT a dynamic protocol for an Ethernet PON (EPON),” IEEE Commun. Mag., vol. 40, no. 2, pp. 74–80, 2002. 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[25] C. A. Kyriakopoulos and G. I. Papadimitriou, “Bandwidth efficiency in the next generation access architecture XG-PON,” in 8th Int. Conf. on Ubiquitous and Future Networks (ICUFN), IEEE, 2016, pp. 833–838. 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[26] A. M. Mikaeil, W. Hu, T. Ye, and S. B. Hussain, “Performance evaluation of XG-PON based mobile front-haul transport in cloud-RAN architecture,” J. Opt. Commun. Netw., vol. 9, no. 11, pp. 984–994, 2017. 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[27] C. Knittle, “IEEE 100G-EPON,” in Optical Fiber Communication Conf., 2016. 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[28] Z. Vujicic, A. Shahpari, B. Neto, N. Pavlovic, A. Almeida, A. Tavares, M. Ribeiro, S. Ziaie, R. Ferreira, R. Bastos, and A. Teixeira,“Considerations on performance, cost and power consumption of candidate 100G EPON architectures,” in 18th Int. Conf. Transparent Optical Networks (ICTON), 2016. 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[29] G. Kramer, Ethernet Passive Optical Networks, McGraw-Hil Professional, 2005. 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[30]A. Mercian, M. P. McGarry, and M. Reisslein, “Offline and online multi-thread polling in long-reach PONs: a critical evaluation,” J. Lightwave Technol., vol. 31, no. 12, pp. 2018–2028, 2013. 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[31] A. Buttaboni, M. De Andrade, and M. Tornatore, “A multi_x0002_threaded dynamic bandwidth and wavelength allocation scheme with void filling for long reach WDM/TDM PONs,” J. Lightwave Technol., vol. 31, no. 8, pp. 1149–1157, 2013. 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[32] A. Helmy, H. Fathallah, and H. Mouftah, “Interleaved polling versus multi-thread polling for bandwidth allocation in long-reach PONs,” J. Opt. Commun. Netw., vol. 4, no. 3, pp. 210–218, 2012.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[33] R. G. Gallager, Information Theory and Reliable Communication, Wiley, 1968, pp. 344–354. 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[34] W. Wang, G. Wei, and W. Hu, “A fair and flexible dynamic wavelength and bandwidth allocation algorithm for IEEE 100G-EPON,” in 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19th Int. Conf. Transparent Optical Networks (ICTON), 2017, pp. 1–4. 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  <a:p>
            <a:pPr marL="139700" indent="0">
              <a:buNone/>
            </a:pP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  </a:t>
            </a:r>
            <a:endParaRPr lang="en-US" sz="1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3275330" y="195580"/>
            <a:ext cx="2502535" cy="6489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References(3):</a:t>
            </a:r>
            <a:endParaRPr lang="en-US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531860" y="466026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21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8890"/>
            <a:ext cx="9122410" cy="5134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>
            <a:off x="6942170" y="3327489"/>
            <a:ext cx="31262" cy="39513"/>
          </a:xfrm>
          <a:custGeom>
            <a:avLst/>
            <a:gdLst/>
            <a:ahLst/>
            <a:cxnLst/>
            <a:rect l="l" t="t" r="r" b="b"/>
            <a:pathLst>
              <a:path w="466" h="589" extrusionOk="0">
                <a:moveTo>
                  <a:pt x="0" y="1"/>
                </a:moveTo>
                <a:lnTo>
                  <a:pt x="0" y="1"/>
                </a:lnTo>
                <a:cubicBezTo>
                  <a:pt x="49" y="172"/>
                  <a:pt x="123" y="393"/>
                  <a:pt x="172" y="589"/>
                </a:cubicBezTo>
                <a:cubicBezTo>
                  <a:pt x="270" y="393"/>
                  <a:pt x="368" y="246"/>
                  <a:pt x="466" y="99"/>
                </a:cubicBezTo>
                <a:lnTo>
                  <a:pt x="0" y="1"/>
                </a:lnTo>
                <a:close/>
              </a:path>
            </a:pathLst>
          </a:custGeom>
          <a:solidFill>
            <a:srgbClr val="A5A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Text Box 9"/>
          <p:cNvSpPr txBox="1"/>
          <p:nvPr/>
        </p:nvSpPr>
        <p:spPr>
          <a:xfrm>
            <a:off x="2699385" y="1059815"/>
            <a:ext cx="310070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200" b="1" spc="2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What</a:t>
            </a:r>
            <a:r>
              <a:rPr sz="3200" b="1" spc="3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3200" b="1" spc="1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is</a:t>
            </a:r>
            <a:r>
              <a:rPr sz="3200" b="1" spc="36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3200" b="1" spc="2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EPON?</a:t>
            </a:r>
            <a:endParaRPr sz="32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sz="32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1505" y="1924050"/>
            <a:ext cx="7980680" cy="2872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5080" algn="l">
              <a:lnSpc>
                <a:spcPct val="107000"/>
              </a:lnSpc>
              <a:spcBef>
                <a:spcPts val="90"/>
              </a:spcBef>
              <a:tabLst>
                <a:tab pos="1791335" algn="l"/>
                <a:tab pos="1995170" algn="l"/>
                <a:tab pos="3009265" algn="l"/>
                <a:tab pos="3877945" algn="l"/>
                <a:tab pos="4940935" algn="l"/>
                <a:tab pos="5362575" algn="l"/>
                <a:tab pos="6272530" algn="l"/>
                <a:tab pos="6769100" algn="l"/>
                <a:tab pos="7409815" algn="l"/>
                <a:tab pos="9264015" algn="l"/>
              </a:tabLst>
            </a:pPr>
            <a:r>
              <a:rPr sz="2000" spc="10" dirty="0">
                <a:solidFill>
                  <a:schemeClr val="tx1"/>
                </a:solidFill>
                <a:sym typeface="+mn-ea"/>
              </a:rPr>
              <a:t>•</a:t>
            </a:r>
            <a:r>
              <a:rPr sz="2000" spc="75" dirty="0">
                <a:solidFill>
                  <a:schemeClr val="tx1"/>
                </a:solidFill>
                <a:sym typeface="+mn-ea"/>
              </a:rPr>
              <a:t> </a:t>
            </a:r>
            <a:r>
              <a:rPr sz="2000" b="1" spc="1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EPON</a:t>
            </a:r>
            <a:r>
              <a:rPr lang="en-US" sz="2000" b="1" spc="1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2000" spc="14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(Ethernet</a:t>
            </a:r>
            <a:r>
              <a:rPr lang="en-US" sz="2000" spc="14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z="2000" spc="8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Passive</a:t>
            </a:r>
            <a:r>
              <a:rPr lang="en-US" sz="2000" spc="8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z="2000" spc="3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Optical</a:t>
            </a:r>
            <a:r>
              <a:rPr lang="en-US" sz="2000" spc="3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z="2000" spc="114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Network)</a:t>
            </a:r>
            <a:r>
              <a:rPr lang="en-US" sz="2000" spc="114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endParaRPr lang="en-US" sz="2000" spc="114" dirty="0">
              <a:solidFill>
                <a:schemeClr val="tx1"/>
              </a:solidFill>
              <a:latin typeface="Lucida Sans Unicode" panose="020B0602030504020204"/>
              <a:cs typeface="Lucida Sans Unicode" panose="020B0602030504020204"/>
              <a:sym typeface="+mn-ea"/>
            </a:endParaRPr>
          </a:p>
          <a:p>
            <a:pPr marL="342900" marR="5080" indent="-342900" algn="l">
              <a:lnSpc>
                <a:spcPct val="107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791335" algn="l"/>
                <a:tab pos="1995170" algn="l"/>
                <a:tab pos="3009265" algn="l"/>
                <a:tab pos="3877945" algn="l"/>
                <a:tab pos="4940935" algn="l"/>
                <a:tab pos="5362575" algn="l"/>
                <a:tab pos="6272530" algn="l"/>
                <a:tab pos="6769100" algn="l"/>
                <a:tab pos="7409815" algn="l"/>
                <a:tab pos="9264015" algn="l"/>
              </a:tabLst>
            </a:pPr>
            <a:r>
              <a:rPr sz="2000" spc="114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provides </a:t>
            </a:r>
            <a:r>
              <a:rPr sz="2000" spc="12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z="2000" spc="40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I</a:t>
            </a:r>
            <a:r>
              <a:rPr sz="2000" spc="9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n</a:t>
            </a:r>
            <a:r>
              <a:rPr sz="2000" spc="8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t</a:t>
            </a:r>
            <a:r>
              <a:rPr sz="2000" spc="11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e</a:t>
            </a:r>
            <a:r>
              <a:rPr sz="2000" spc="6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r</a:t>
            </a:r>
            <a:r>
              <a:rPr sz="2000" spc="9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n</a:t>
            </a:r>
            <a:r>
              <a:rPr sz="2000" spc="11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e</a:t>
            </a:r>
            <a:r>
              <a:rPr sz="2000" spc="8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t</a:t>
            </a:r>
            <a:r>
              <a:rPr sz="2000" spc="10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,</a:t>
            </a:r>
            <a:r>
              <a:rPr lang="en-US" sz="2000" spc="10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z="2000" spc="22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v</a:t>
            </a:r>
            <a:r>
              <a:rPr sz="2000" spc="3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o</a:t>
            </a:r>
            <a:r>
              <a:rPr sz="2000" spc="-5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i</a:t>
            </a:r>
            <a:r>
              <a:rPr sz="2000" spc="8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c</a:t>
            </a:r>
            <a:r>
              <a:rPr sz="2000" spc="11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e</a:t>
            </a:r>
            <a:r>
              <a:rPr sz="2000" spc="10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,</a:t>
            </a:r>
            <a:r>
              <a:rPr lang="en-US" sz="2000" spc="10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z="2000" spc="22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v</a:t>
            </a:r>
            <a:r>
              <a:rPr sz="2000" spc="-5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i</a:t>
            </a:r>
            <a:r>
              <a:rPr sz="2000" spc="6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d</a:t>
            </a:r>
            <a:r>
              <a:rPr sz="2000" spc="11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e</a:t>
            </a:r>
            <a:r>
              <a:rPr sz="2000" spc="-4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o</a:t>
            </a:r>
            <a:r>
              <a:rPr lang="en-US" sz="2000" spc="-4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z="2000" spc="12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a</a:t>
            </a:r>
            <a:r>
              <a:rPr sz="2000" spc="8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cc</a:t>
            </a:r>
            <a:r>
              <a:rPr sz="2000" spc="11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e</a:t>
            </a:r>
            <a:r>
              <a:rPr sz="2000" spc="1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s</a:t>
            </a:r>
            <a:r>
              <a:rPr sz="2000" spc="-2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s</a:t>
            </a:r>
            <a:r>
              <a:rPr lang="en-US" sz="2000" spc="-2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 by </a:t>
            </a:r>
            <a:r>
              <a:rPr sz="2000" b="1" spc="17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E</a:t>
            </a:r>
            <a:r>
              <a:rPr sz="2000" b="1" spc="1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t</a:t>
            </a:r>
            <a:r>
              <a:rPr sz="2000" b="1" spc="18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h</a:t>
            </a:r>
            <a:r>
              <a:rPr sz="2000" b="1" spc="1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e</a:t>
            </a:r>
            <a:r>
              <a:rPr sz="2000" b="1" spc="15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r</a:t>
            </a:r>
            <a:r>
              <a:rPr sz="2000" b="1" spc="18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n</a:t>
            </a:r>
            <a:r>
              <a:rPr sz="2000" b="1" spc="1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e</a:t>
            </a:r>
            <a:r>
              <a:rPr sz="2000" b="1" spc="4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t</a:t>
            </a:r>
            <a:r>
              <a:rPr lang="en-US" sz="2000" b="1" spc="4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2000" b="1" spc="2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p</a:t>
            </a:r>
            <a:r>
              <a:rPr sz="2000" b="1" spc="14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a</a:t>
            </a:r>
            <a:r>
              <a:rPr sz="2000" b="1" spc="12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c</a:t>
            </a:r>
            <a:r>
              <a:rPr sz="2000" b="1" spc="13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k</a:t>
            </a:r>
            <a:r>
              <a:rPr sz="2000" b="1" spc="1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e</a:t>
            </a:r>
            <a:r>
              <a:rPr sz="2000" b="1" spc="1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t</a:t>
            </a:r>
            <a:r>
              <a:rPr sz="2000" b="1" spc="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s</a:t>
            </a:r>
            <a:r>
              <a:rPr lang="en-US" sz="2000" b="1" spc="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endParaRPr lang="en-US" sz="2000" b="1" spc="110" dirty="0">
              <a:solidFill>
                <a:schemeClr val="tx1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 marL="342900" marR="5080" indent="-342900" algn="l">
              <a:lnSpc>
                <a:spcPct val="107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791335" algn="l"/>
                <a:tab pos="1995170" algn="l"/>
                <a:tab pos="3009265" algn="l"/>
                <a:tab pos="3877945" algn="l"/>
                <a:tab pos="4940935" algn="l"/>
                <a:tab pos="5362575" algn="l"/>
                <a:tab pos="6272530" algn="l"/>
                <a:tab pos="6769100" algn="l"/>
                <a:tab pos="7409815" algn="l"/>
                <a:tab pos="9264015" algn="l"/>
              </a:tabLst>
            </a:pPr>
            <a:r>
              <a:rPr lang="en-US" sz="2000" spc="5" dirty="0">
                <a:solidFill>
                  <a:schemeClr val="tx1"/>
                </a:solidFill>
                <a:sym typeface="+mn-ea"/>
              </a:rPr>
              <a:t>use </a:t>
            </a:r>
            <a:r>
              <a:rPr lang="en-US" sz="2000" b="1" spc="5" dirty="0">
                <a:solidFill>
                  <a:schemeClr val="tx1"/>
                </a:solidFill>
                <a:sym typeface="+mn-ea"/>
              </a:rPr>
              <a:t>Ethernet</a:t>
            </a:r>
            <a:r>
              <a:rPr lang="en-US" sz="2000" spc="5" dirty="0">
                <a:solidFill>
                  <a:schemeClr val="tx1"/>
                </a:solidFill>
                <a:sym typeface="+mn-ea"/>
              </a:rPr>
              <a:t> than </a:t>
            </a:r>
            <a:r>
              <a:rPr lang="en-US" sz="2000" b="1" spc="5" dirty="0">
                <a:solidFill>
                  <a:schemeClr val="tx1"/>
                </a:solidFill>
                <a:sym typeface="+mn-ea"/>
              </a:rPr>
              <a:t>ATM</a:t>
            </a:r>
            <a:r>
              <a:rPr lang="en-US" sz="2000" spc="5" dirty="0">
                <a:solidFill>
                  <a:schemeClr val="tx1"/>
                </a:solidFill>
                <a:sym typeface="+mn-ea"/>
              </a:rPr>
              <a:t> cells</a:t>
            </a:r>
            <a:endParaRPr sz="2000" spc="5" dirty="0">
              <a:solidFill>
                <a:schemeClr val="tx1"/>
              </a:solidFill>
              <a:sym typeface="+mn-ea"/>
            </a:endParaRPr>
          </a:p>
          <a:p>
            <a:pPr marR="5080" algn="l">
              <a:lnSpc>
                <a:spcPct val="107000"/>
              </a:lnSpc>
              <a:spcBef>
                <a:spcPts val="90"/>
              </a:spcBef>
              <a:tabLst>
                <a:tab pos="1791335" algn="l"/>
                <a:tab pos="1995170" algn="l"/>
                <a:tab pos="3009265" algn="l"/>
                <a:tab pos="3877945" algn="l"/>
                <a:tab pos="4940935" algn="l"/>
                <a:tab pos="5362575" algn="l"/>
                <a:tab pos="6272530" algn="l"/>
                <a:tab pos="6769100" algn="l"/>
                <a:tab pos="7409815" algn="l"/>
                <a:tab pos="9264015" algn="l"/>
              </a:tabLst>
            </a:pPr>
            <a:r>
              <a:rPr sz="2000" spc="5" dirty="0">
                <a:solidFill>
                  <a:schemeClr val="tx1"/>
                </a:solidFill>
                <a:sym typeface="+mn-ea"/>
              </a:rPr>
              <a:t>•</a:t>
            </a:r>
            <a:r>
              <a:rPr sz="2000" spc="65" dirty="0">
                <a:solidFill>
                  <a:schemeClr val="tx1"/>
                </a:solidFill>
                <a:sym typeface="+mn-ea"/>
              </a:rPr>
              <a:t> </a:t>
            </a:r>
            <a:r>
              <a:rPr sz="2000" b="1" spc="1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Point-to-multipoint</a:t>
            </a:r>
            <a:r>
              <a:rPr lang="en-US" sz="2000" b="1" spc="1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2000" b="1" spc="14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technology</a:t>
            </a:r>
            <a:endParaRPr sz="200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R="332740" algn="l">
              <a:lnSpc>
                <a:spcPct val="107000"/>
              </a:lnSpc>
              <a:spcBef>
                <a:spcPts val="900"/>
              </a:spcBef>
              <a:tabLst>
                <a:tab pos="1966595" algn="l"/>
                <a:tab pos="5504180" algn="l"/>
                <a:tab pos="6369050" algn="l"/>
                <a:tab pos="8992235" algn="l"/>
              </a:tabLst>
            </a:pPr>
            <a:r>
              <a:rPr sz="2000" spc="10" dirty="0">
                <a:solidFill>
                  <a:schemeClr val="tx1"/>
                </a:solidFill>
                <a:sym typeface="+mn-ea"/>
              </a:rPr>
              <a:t>•</a:t>
            </a:r>
            <a:r>
              <a:rPr sz="2000" spc="75" dirty="0">
                <a:solidFill>
                  <a:schemeClr val="tx1"/>
                </a:solidFill>
                <a:sym typeface="+mn-ea"/>
              </a:rPr>
              <a:t> </a:t>
            </a:r>
            <a:r>
              <a:rPr sz="2000" spc="7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Delivers</a:t>
            </a:r>
            <a:r>
              <a:rPr lang="en-US" sz="2000" spc="7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z="2000" b="1" spc="13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1</a:t>
            </a:r>
            <a:r>
              <a:rPr sz="2000" b="1" spc="3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2000" b="1" spc="18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Gbps</a:t>
            </a:r>
            <a:r>
              <a:rPr sz="2000" b="1" spc="37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2000" b="1" spc="17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upstream</a:t>
            </a:r>
            <a:r>
              <a:rPr lang="en-US" sz="2000" b="1" spc="17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2000" b="1" spc="14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and</a:t>
            </a:r>
            <a:r>
              <a:rPr lang="en-US" sz="2000" b="1" spc="14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2000" b="1" spc="17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downstream</a:t>
            </a:r>
            <a:r>
              <a:rPr lang="en-US" sz="2000" b="1" spc="17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lang="en-US" sz="2000" spc="24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in             </a:t>
            </a:r>
            <a:r>
              <a:rPr sz="2000" b="1" spc="15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FTTH </a:t>
            </a:r>
            <a:r>
              <a:rPr sz="2000" b="1" spc="-85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z="2000" b="1" spc="5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and</a:t>
            </a:r>
            <a:r>
              <a:rPr lang="en-US" sz="2000" b="1" spc="5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z="2000" b="1" spc="175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FTTP</a:t>
            </a:r>
            <a:endParaRPr sz="2000" b="1">
              <a:solidFill>
                <a:schemeClr val="tx1"/>
              </a:solidFill>
              <a:latin typeface="Lucida Sans Unicode" panose="020B0602030504020204"/>
              <a:cs typeface="Lucida Sans Unicode" panose="020B0602030504020204"/>
            </a:endParaRPr>
          </a:p>
          <a:p>
            <a:pPr algn="l">
              <a:lnSpc>
                <a:spcPct val="107000"/>
              </a:lnSpc>
            </a:pPr>
            <a:endParaRPr lang="en-US" sz="2000" b="1">
              <a:solidFill>
                <a:schemeClr val="tx1"/>
              </a:solidFill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77020" cy="100076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458835" y="461327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39340" y="1203960"/>
            <a:ext cx="38671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200" b="1" spc="235" dirty="0">
                <a:solidFill>
                  <a:srgbClr val="412F23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What</a:t>
            </a:r>
            <a:r>
              <a:rPr sz="3200" b="1" spc="240" dirty="0">
                <a:solidFill>
                  <a:srgbClr val="412F23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3200" b="1" spc="170" dirty="0">
                <a:solidFill>
                  <a:srgbClr val="412F23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is</a:t>
            </a:r>
            <a:r>
              <a:rPr sz="3200" b="1" spc="280" dirty="0">
                <a:solidFill>
                  <a:srgbClr val="412F23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NG-EPON?</a:t>
            </a:r>
            <a:endParaRPr sz="3200" b="1" spc="280" dirty="0">
              <a:solidFill>
                <a:srgbClr val="412F23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sz="32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9115" y="2139950"/>
            <a:ext cx="8262620" cy="2480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127635">
              <a:lnSpc>
                <a:spcPct val="116000"/>
              </a:lnSpc>
              <a:spcBef>
                <a:spcPts val="90"/>
              </a:spcBef>
              <a:tabLst>
                <a:tab pos="1440815" algn="l"/>
                <a:tab pos="3091180" algn="l"/>
                <a:tab pos="3774440" algn="l"/>
                <a:tab pos="5631815" algn="l"/>
                <a:tab pos="5651500" algn="l"/>
                <a:tab pos="7241540" algn="l"/>
                <a:tab pos="7981950" algn="l"/>
                <a:tab pos="8765540" algn="l"/>
              </a:tabLst>
            </a:pPr>
            <a:r>
              <a:rPr sz="2200" spc="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•</a:t>
            </a:r>
            <a:r>
              <a:rPr sz="2200" spc="6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</a:t>
            </a:r>
            <a:r>
              <a:rPr sz="2200" b="1" spc="16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b="1" spc="204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sz="2200" b="1" spc="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lang="en-US" sz="2200" b="1" spc="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9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</a:t>
            </a:r>
            <a:r>
              <a:rPr sz="2200" b="1" spc="16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b="1" spc="1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</a:t>
            </a:r>
            <a:r>
              <a:rPr sz="2200" b="1" spc="16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b="1" spc="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sz="2200" b="1" spc="1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200" b="1" spc="1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b="1" spc="14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sz="2200" b="1" spc="1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</a:t>
            </a:r>
            <a:r>
              <a:rPr sz="2200" b="1" spc="1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</a:t>
            </a:r>
            <a:r>
              <a:rPr lang="en-US" sz="2200" b="1" spc="1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b="1" spc="1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b="1" spc="1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</a:t>
            </a:r>
            <a:r>
              <a:rPr sz="2200" b="1" spc="16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b="1" spc="1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sz="2200" b="1" spc="1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</a:t>
            </a:r>
            <a:r>
              <a:rPr sz="2200" b="1" spc="16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b="1" spc="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lang="en-US" sz="2200" b="1" spc="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200" b="1" spc="1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200" b="1" spc="1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ss</a:t>
            </a:r>
            <a:r>
              <a:rPr sz="2200" b="1" spc="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sz="2200" b="1" spc="204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v</a:t>
            </a:r>
            <a:r>
              <a:rPr sz="2200" b="1" spc="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lang="en-US" sz="2200" b="1" spc="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</a:t>
            </a:r>
            <a:r>
              <a:rPr sz="2200" b="1" spc="2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200" b="1" spc="1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b="1" spc="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sz="2200" b="1" spc="1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</a:t>
            </a:r>
            <a:r>
              <a:rPr sz="2200" b="1" spc="1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200" b="1" spc="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</a:t>
            </a:r>
            <a:r>
              <a:rPr lang="en-US" sz="2200" b="1" spc="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</a:t>
            </a:r>
            <a:r>
              <a:rPr sz="2200" b="1" spc="16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b="1" spc="1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b="1" spc="1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</a:t>
            </a:r>
            <a:r>
              <a:rPr sz="2200" b="1" spc="1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</a:t>
            </a:r>
            <a:r>
              <a:rPr sz="2200" b="1" spc="1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sz="2200" b="1" spc="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k </a:t>
            </a:r>
            <a:r>
              <a:rPr sz="2200" b="1" spc="1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(NG-EPON)</a:t>
            </a:r>
            <a:r>
              <a:rPr lang="en-US" sz="2200" b="1" spc="1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 sz="2200" b="1" spc="17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marR="127635" indent="-342900">
              <a:lnSpc>
                <a:spcPct val="116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440815" algn="l"/>
                <a:tab pos="3091180" algn="l"/>
                <a:tab pos="3774440" algn="l"/>
                <a:tab pos="5631815" algn="l"/>
                <a:tab pos="5651500" algn="l"/>
                <a:tab pos="7241540" algn="l"/>
                <a:tab pos="7981950" algn="l"/>
                <a:tab pos="8765540" algn="l"/>
              </a:tabLst>
            </a:pPr>
            <a:r>
              <a:rPr sz="2200" spc="6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future</a:t>
            </a:r>
            <a:r>
              <a:rPr lang="en-US" sz="2200" spc="6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prospective</a:t>
            </a:r>
            <a:r>
              <a:rPr lang="en-US" sz="2200" spc="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1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200" spc="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cc</a:t>
            </a:r>
            <a:r>
              <a:rPr sz="2200" spc="114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spc="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sz="22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lang="en-US" sz="22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spc="1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spc="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</a:t>
            </a:r>
            <a:r>
              <a:rPr sz="2200" spc="9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hn</a:t>
            </a:r>
            <a:r>
              <a:rPr sz="2200" spc="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</a:t>
            </a:r>
            <a:r>
              <a:rPr sz="22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</a:t>
            </a:r>
            <a:r>
              <a:rPr sz="2200" spc="1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</a:t>
            </a:r>
            <a:r>
              <a:rPr sz="2200" spc="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</a:t>
            </a:r>
            <a:r>
              <a:rPr sz="2200" spc="1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y</a:t>
            </a:r>
            <a:r>
              <a:rPr lang="en-US" sz="2200" spc="1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 sz="2200" spc="13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marR="127635" indent="-342900">
              <a:lnSpc>
                <a:spcPct val="116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440815" algn="l"/>
                <a:tab pos="3091180" algn="l"/>
                <a:tab pos="3774440" algn="l"/>
                <a:tab pos="5631815" algn="l"/>
                <a:tab pos="5651500" algn="l"/>
                <a:tab pos="7241540" algn="l"/>
                <a:tab pos="7981950" algn="l"/>
                <a:tab pos="8765540" algn="l"/>
              </a:tabLst>
            </a:pPr>
            <a:r>
              <a:rPr lang="en-US" sz="2200" spc="1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possible to achieve </a:t>
            </a:r>
            <a:r>
              <a:rPr lang="en-US" sz="2200" b="1" spc="1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100 Gbps</a:t>
            </a:r>
            <a:r>
              <a:rPr lang="en-US" sz="2200" spc="1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data rate.</a:t>
            </a:r>
            <a:endParaRPr lang="en-US" sz="2200" spc="13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marR="127635" indent="0">
              <a:lnSpc>
                <a:spcPct val="116000"/>
              </a:lnSpc>
              <a:spcBef>
                <a:spcPts val="90"/>
              </a:spcBef>
              <a:buFont typeface="Arial" panose="020B0604020202020204" pitchFamily="34" charset="0"/>
              <a:buNone/>
              <a:tabLst>
                <a:tab pos="1440815" algn="l"/>
                <a:tab pos="3091180" algn="l"/>
                <a:tab pos="3774440" algn="l"/>
                <a:tab pos="5631815" algn="l"/>
                <a:tab pos="5651500" algn="l"/>
                <a:tab pos="7241540" algn="l"/>
                <a:tab pos="7981950" algn="l"/>
                <a:tab pos="8765540" algn="l"/>
              </a:tabLst>
            </a:pPr>
            <a:r>
              <a:rPr sz="2200" spc="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•</a:t>
            </a:r>
            <a:r>
              <a:rPr sz="2200" spc="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9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Supports</a:t>
            </a:r>
            <a:r>
              <a:rPr lang="en-US" sz="2200" spc="9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four</a:t>
            </a:r>
            <a:r>
              <a:rPr lang="en-US" sz="2200" b="1" spc="1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wavelength</a:t>
            </a:r>
            <a:r>
              <a:rPr lang="en-US" sz="2200" b="1" spc="1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channels</a:t>
            </a:r>
            <a:r>
              <a:rPr lang="en-US" sz="2200" b="1" spc="1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200" spc="1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with</a:t>
            </a:r>
            <a:r>
              <a:rPr sz="2200" spc="3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4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data</a:t>
            </a:r>
            <a:r>
              <a:rPr lang="en-US" sz="2200" b="1" spc="14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rate</a:t>
            </a:r>
            <a:r>
              <a:rPr lang="en-US" sz="2200" b="1" spc="1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of</a:t>
            </a:r>
            <a:r>
              <a:rPr lang="en-US" sz="2200" b="1" spc="1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25Gbps</a:t>
            </a:r>
            <a:r>
              <a:rPr lang="en-US" sz="2200" b="1" spc="1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200" spc="1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each.</a:t>
            </a:r>
            <a:endParaRPr lang="en-US" sz="2200" spc="18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70035" cy="108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2" name="Text Box 1"/>
          <p:cNvSpPr txBox="1"/>
          <p:nvPr/>
        </p:nvSpPr>
        <p:spPr>
          <a:xfrm>
            <a:off x="8460105" y="466026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323215" y="1347470"/>
            <a:ext cx="8162290" cy="2992120"/>
          </a:xfrm>
        </p:spPr>
        <p:txBody>
          <a:bodyPr/>
          <a:p>
            <a:pPr>
              <a:lnSpc>
                <a:spcPct val="100000"/>
              </a:lnSpc>
              <a:spcBef>
                <a:spcPts val="1495"/>
              </a:spcBef>
              <a:tabLst>
                <a:tab pos="1841500" algn="l"/>
                <a:tab pos="3985260" algn="l"/>
                <a:tab pos="6328410" algn="l"/>
              </a:tabLst>
            </a:pPr>
            <a:r>
              <a:rPr lang="en-US" sz="2200" b="1" spc="1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Flexible Wavelength and </a:t>
            </a:r>
            <a:r>
              <a:rPr sz="2200" b="1" spc="1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Dynamic</a:t>
            </a:r>
            <a:r>
              <a:rPr sz="2200" b="1" spc="3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3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Bandwidth</a:t>
            </a:r>
            <a:r>
              <a:rPr lang="en-US" sz="2200" b="1" spc="13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Allocation</a:t>
            </a:r>
            <a:endParaRPr sz="2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R="85725">
              <a:lnSpc>
                <a:spcPct val="114000"/>
              </a:lnSpc>
              <a:spcBef>
                <a:spcPts val="1000"/>
              </a:spcBef>
              <a:tabLst>
                <a:tab pos="1461135" algn="l"/>
                <a:tab pos="1690370" algn="l"/>
                <a:tab pos="2030730" algn="l"/>
                <a:tab pos="2614930" algn="l"/>
                <a:tab pos="3517900" algn="l"/>
                <a:tab pos="3737610" algn="l"/>
                <a:tab pos="4058920" algn="l"/>
                <a:tab pos="4757420" algn="l"/>
                <a:tab pos="5175250" algn="l"/>
                <a:tab pos="5350510" algn="l"/>
                <a:tab pos="5875020" algn="l"/>
                <a:tab pos="6452870" algn="l"/>
                <a:tab pos="6853555" algn="l"/>
              </a:tabLst>
            </a:pPr>
            <a:r>
              <a:rPr lang="en-US" sz="2200" b="1" spc="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FW-</a:t>
            </a:r>
            <a:r>
              <a:rPr sz="2200" b="1" spc="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DBA</a:t>
            </a:r>
            <a:r>
              <a:rPr sz="2200" spc="3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is</a:t>
            </a:r>
            <a:r>
              <a:rPr sz="2200" spc="30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200" spc="2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3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centralized	</a:t>
            </a:r>
            <a:r>
              <a:rPr sz="2200" b="1" spc="1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facility</a:t>
            </a:r>
            <a:r>
              <a:rPr lang="en-US" sz="2200" b="1" spc="1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 sz="2200" b="1" spc="11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R="85725">
              <a:lnSpc>
                <a:spcPct val="114000"/>
              </a:lnSpc>
              <a:spcBef>
                <a:spcPts val="1000"/>
              </a:spcBef>
              <a:tabLst>
                <a:tab pos="1461135" algn="l"/>
                <a:tab pos="1690370" algn="l"/>
                <a:tab pos="2030730" algn="l"/>
                <a:tab pos="2614930" algn="l"/>
                <a:tab pos="3517900" algn="l"/>
                <a:tab pos="3737610" algn="l"/>
                <a:tab pos="4058920" algn="l"/>
                <a:tab pos="4757420" algn="l"/>
                <a:tab pos="5175250" algn="l"/>
                <a:tab pos="5350510" algn="l"/>
                <a:tab pos="5875020" algn="l"/>
                <a:tab pos="6452870" algn="l"/>
                <a:tab pos="6853555" algn="l"/>
              </a:tabLst>
            </a:pPr>
            <a:r>
              <a:rPr lang="en-US" sz="2200" b="1" spc="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OLT</a:t>
            </a:r>
            <a:r>
              <a:rPr lang="en-US" sz="2200" spc="1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supports to</a:t>
            </a:r>
            <a:r>
              <a:rPr sz="2200" spc="2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receive</a:t>
            </a:r>
            <a:r>
              <a:rPr sz="2200" spc="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200" spc="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BW</a:t>
            </a:r>
            <a:r>
              <a:rPr lang="en-US" sz="2200" spc="-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sz="2200" spc="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spc="-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q</a:t>
            </a:r>
            <a:r>
              <a:rPr sz="2200" spc="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</a:t>
            </a:r>
            <a:r>
              <a:rPr sz="2200" spc="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spc="4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sz="2200" spc="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spc="-3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lang="en-US" sz="2200" spc="-3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</a:t>
            </a:r>
            <a:r>
              <a:rPr sz="2200" spc="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sz="2200" spc="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</a:t>
            </a:r>
            <a:r>
              <a:rPr sz="2200" spc="6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</a:t>
            </a:r>
            <a:r>
              <a:rPr sz="2200" spc="3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-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sz="22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sz="2200" spc="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ff</a:t>
            </a:r>
            <a:r>
              <a:rPr sz="2200" spc="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spc="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sz="2200" spc="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spc="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</a:t>
            </a:r>
            <a:r>
              <a:rPr sz="2200" spc="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lang="en-US" sz="2200" spc="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</a:t>
            </a:r>
            <a:r>
              <a:rPr sz="2200" spc="9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</a:t>
            </a:r>
            <a:r>
              <a:rPr sz="2200" spc="13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</a:t>
            </a:r>
            <a:r>
              <a:rPr sz="2200" spc="4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lang="en-US" sz="2200" spc="4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r>
              <a:rPr lang="en-US" sz="2200" spc="10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 sz="2200" spc="10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R="85725">
              <a:lnSpc>
                <a:spcPct val="114000"/>
              </a:lnSpc>
              <a:spcBef>
                <a:spcPts val="1000"/>
              </a:spcBef>
              <a:tabLst>
                <a:tab pos="1461135" algn="l"/>
                <a:tab pos="1690370" algn="l"/>
                <a:tab pos="2030730" algn="l"/>
                <a:tab pos="2614930" algn="l"/>
                <a:tab pos="3517900" algn="l"/>
                <a:tab pos="3737610" algn="l"/>
                <a:tab pos="4058920" algn="l"/>
                <a:tab pos="4757420" algn="l"/>
                <a:tab pos="5175250" algn="l"/>
                <a:tab pos="5350510" algn="l"/>
                <a:tab pos="5875020" algn="l"/>
                <a:tab pos="6452870" algn="l"/>
                <a:tab pos="6853555" algn="l"/>
              </a:tabLst>
            </a:pPr>
            <a:r>
              <a:rPr lang="en-US" sz="2200" b="1" spc="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flexibily</a:t>
            </a:r>
            <a:r>
              <a:rPr lang="en-US" sz="2200" spc="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assign wavelengths.</a:t>
            </a:r>
            <a:endParaRPr lang="en-US" sz="2200" spc="7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R="85725">
              <a:lnSpc>
                <a:spcPct val="114000"/>
              </a:lnSpc>
              <a:spcBef>
                <a:spcPts val="1000"/>
              </a:spcBef>
              <a:tabLst>
                <a:tab pos="1461135" algn="l"/>
                <a:tab pos="1690370" algn="l"/>
                <a:tab pos="2030730" algn="l"/>
                <a:tab pos="2614930" algn="l"/>
                <a:tab pos="3517900" algn="l"/>
                <a:tab pos="3737610" algn="l"/>
                <a:tab pos="4058920" algn="l"/>
                <a:tab pos="4757420" algn="l"/>
                <a:tab pos="5175250" algn="l"/>
                <a:tab pos="5350510" algn="l"/>
                <a:tab pos="5875020" algn="l"/>
                <a:tab pos="6452870" algn="l"/>
                <a:tab pos="6853555" algn="l"/>
              </a:tabLst>
            </a:pPr>
            <a:r>
              <a:rPr sz="2200" b="1" spc="1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Wavelength</a:t>
            </a:r>
            <a:r>
              <a:rPr lang="en-US" sz="2200" b="1" spc="1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3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Division</a:t>
            </a:r>
            <a:r>
              <a:rPr lang="en-US" sz="2200" b="1" spc="13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b="1" spc="1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Multiplex</a:t>
            </a:r>
            <a:r>
              <a:rPr lang="en-US" sz="2200" b="1" spc="1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ing </a:t>
            </a:r>
            <a:r>
              <a:rPr lang="en-US" sz="2200" spc="1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is</a:t>
            </a:r>
            <a:r>
              <a:rPr lang="en-US" sz="2200" b="1" spc="1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1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</a:t>
            </a:r>
            <a:r>
              <a:rPr sz="2200" spc="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</a:t>
            </a:r>
            <a:r>
              <a:rPr sz="22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</a:t>
            </a:r>
            <a:r>
              <a:rPr sz="2200" spc="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sz="2200" spc="-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2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</a:t>
            </a:r>
            <a:r>
              <a:rPr sz="2200" spc="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sz="22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sz="2200" spc="16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</a:t>
            </a:r>
            <a:r>
              <a:rPr sz="2200" spc="-4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</a:t>
            </a:r>
            <a:r>
              <a:rPr lang="en-US" sz="2200" spc="-4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spc="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spc="4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</a:t>
            </a:r>
            <a:r>
              <a:rPr sz="2200" spc="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hn</a:t>
            </a:r>
            <a:r>
              <a:rPr sz="22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sz="2200" spc="-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q</a:t>
            </a:r>
            <a:r>
              <a:rPr sz="2200" spc="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</a:t>
            </a:r>
            <a:r>
              <a:rPr sz="2200" spc="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  </a:t>
            </a:r>
            <a:r>
              <a:rPr sz="2200" spc="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for</a:t>
            </a:r>
            <a:r>
              <a:rPr sz="2200" spc="2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spc="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NG-EPON</a:t>
            </a:r>
            <a:r>
              <a:rPr lang="en-US" sz="2200" spc="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US" sz="2200" spc="5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59240" cy="10166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460105" y="466026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563620" y="267335"/>
            <a:ext cx="15925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FW-DBA</a:t>
            </a:r>
            <a:endParaRPr lang="en-US" sz="32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3"/>
          <p:cNvSpPr txBox="1"/>
          <p:nvPr>
            <p:ph type="title"/>
          </p:nvPr>
        </p:nvSpPr>
        <p:spPr>
          <a:xfrm>
            <a:off x="2411730" y="1351280"/>
            <a:ext cx="4300855" cy="589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tx1"/>
                </a:solidFill>
              </a:rPr>
              <a:t>OBJECTIVES</a:t>
            </a:r>
            <a:endParaRPr lang="en-GB" sz="4000">
              <a:solidFill>
                <a:schemeClr val="tx1"/>
              </a:solidFill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1796542" y="1151768"/>
            <a:ext cx="15520" cy="32931"/>
          </a:xfrm>
          <a:custGeom>
            <a:avLst/>
            <a:gdLst/>
            <a:ahLst/>
            <a:cxnLst/>
            <a:rect l="l" t="t" r="r" b="b"/>
            <a:pathLst>
              <a:path w="197" h="418" extrusionOk="0">
                <a:moveTo>
                  <a:pt x="74" y="1"/>
                </a:moveTo>
                <a:lnTo>
                  <a:pt x="74" y="1"/>
                </a:lnTo>
                <a:cubicBezTo>
                  <a:pt x="0" y="123"/>
                  <a:pt x="0" y="417"/>
                  <a:pt x="147" y="417"/>
                </a:cubicBezTo>
                <a:cubicBezTo>
                  <a:pt x="147" y="417"/>
                  <a:pt x="196" y="417"/>
                  <a:pt x="196" y="368"/>
                </a:cubicBezTo>
                <a:cubicBezTo>
                  <a:pt x="196" y="319"/>
                  <a:pt x="196" y="295"/>
                  <a:pt x="147" y="246"/>
                </a:cubicBezTo>
                <a:cubicBezTo>
                  <a:pt x="98" y="197"/>
                  <a:pt x="74" y="99"/>
                  <a:pt x="74" y="1"/>
                </a:cubicBezTo>
                <a:close/>
              </a:path>
            </a:pathLst>
          </a:custGeom>
          <a:solidFill>
            <a:srgbClr val="71A5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3" name="Google Shape;773;p33"/>
          <p:cNvSpPr/>
          <p:nvPr/>
        </p:nvSpPr>
        <p:spPr>
          <a:xfrm>
            <a:off x="1725165" y="1171070"/>
            <a:ext cx="21271" cy="28992"/>
          </a:xfrm>
          <a:custGeom>
            <a:avLst/>
            <a:gdLst/>
            <a:ahLst/>
            <a:cxnLst/>
            <a:rect l="l" t="t" r="r" b="b"/>
            <a:pathLst>
              <a:path w="270" h="368" extrusionOk="0">
                <a:moveTo>
                  <a:pt x="269" y="1"/>
                </a:moveTo>
                <a:lnTo>
                  <a:pt x="269" y="1"/>
                </a:lnTo>
                <a:cubicBezTo>
                  <a:pt x="221" y="50"/>
                  <a:pt x="147" y="123"/>
                  <a:pt x="123" y="197"/>
                </a:cubicBezTo>
                <a:cubicBezTo>
                  <a:pt x="98" y="246"/>
                  <a:pt x="0" y="295"/>
                  <a:pt x="0" y="344"/>
                </a:cubicBezTo>
                <a:cubicBezTo>
                  <a:pt x="0" y="368"/>
                  <a:pt x="0" y="368"/>
                  <a:pt x="25" y="368"/>
                </a:cubicBezTo>
                <a:cubicBezTo>
                  <a:pt x="123" y="368"/>
                  <a:pt x="172" y="319"/>
                  <a:pt x="196" y="246"/>
                </a:cubicBezTo>
                <a:cubicBezTo>
                  <a:pt x="245" y="172"/>
                  <a:pt x="269" y="99"/>
                  <a:pt x="269" y="1"/>
                </a:cubicBezTo>
                <a:close/>
              </a:path>
            </a:pathLst>
          </a:custGeom>
          <a:solidFill>
            <a:srgbClr val="71A5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4" name="Google Shape;774;p33"/>
          <p:cNvSpPr/>
          <p:nvPr/>
        </p:nvSpPr>
        <p:spPr>
          <a:xfrm>
            <a:off x="1775271" y="1132466"/>
            <a:ext cx="15520" cy="34822"/>
          </a:xfrm>
          <a:custGeom>
            <a:avLst/>
            <a:gdLst/>
            <a:ahLst/>
            <a:cxnLst/>
            <a:rect l="l" t="t" r="r" b="b"/>
            <a:pathLst>
              <a:path w="197" h="442" extrusionOk="0">
                <a:moveTo>
                  <a:pt x="123" y="1"/>
                </a:moveTo>
                <a:cubicBezTo>
                  <a:pt x="99" y="99"/>
                  <a:pt x="99" y="172"/>
                  <a:pt x="50" y="221"/>
                </a:cubicBezTo>
                <a:cubicBezTo>
                  <a:pt x="50" y="270"/>
                  <a:pt x="1" y="344"/>
                  <a:pt x="25" y="417"/>
                </a:cubicBezTo>
                <a:lnTo>
                  <a:pt x="50" y="442"/>
                </a:lnTo>
                <a:cubicBezTo>
                  <a:pt x="123" y="417"/>
                  <a:pt x="148" y="319"/>
                  <a:pt x="148" y="221"/>
                </a:cubicBezTo>
                <a:cubicBezTo>
                  <a:pt x="197" y="172"/>
                  <a:pt x="197" y="74"/>
                  <a:pt x="123" y="1"/>
                </a:cubicBezTo>
                <a:close/>
              </a:path>
            </a:pathLst>
          </a:custGeom>
          <a:solidFill>
            <a:srgbClr val="71A5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1" name="Google Shape;781;p33"/>
          <p:cNvSpPr/>
          <p:nvPr/>
        </p:nvSpPr>
        <p:spPr>
          <a:xfrm>
            <a:off x="3078140" y="3151625"/>
            <a:ext cx="126203" cy="74226"/>
          </a:xfrm>
          <a:custGeom>
            <a:avLst/>
            <a:gdLst/>
            <a:ahLst/>
            <a:cxnLst/>
            <a:rect l="l" t="t" r="r" b="b"/>
            <a:pathLst>
              <a:path w="3307" h="1789" extrusionOk="0">
                <a:moveTo>
                  <a:pt x="1568" y="735"/>
                </a:moveTo>
                <a:cubicBezTo>
                  <a:pt x="686" y="1176"/>
                  <a:pt x="1" y="1617"/>
                  <a:pt x="50" y="1715"/>
                </a:cubicBezTo>
                <a:cubicBezTo>
                  <a:pt x="99" y="1788"/>
                  <a:pt x="833" y="1519"/>
                  <a:pt x="1764" y="1054"/>
                </a:cubicBezTo>
                <a:cubicBezTo>
                  <a:pt x="2645" y="613"/>
                  <a:pt x="3306" y="172"/>
                  <a:pt x="3282" y="99"/>
                </a:cubicBezTo>
                <a:cubicBezTo>
                  <a:pt x="3209" y="1"/>
                  <a:pt x="2449" y="294"/>
                  <a:pt x="1568" y="735"/>
                </a:cubicBezTo>
                <a:close/>
              </a:path>
            </a:pathLst>
          </a:custGeom>
          <a:solidFill>
            <a:srgbClr val="C29E4E">
              <a:alpha val="52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2" name="Google Shape;782;p33"/>
          <p:cNvSpPr/>
          <p:nvPr/>
        </p:nvSpPr>
        <p:spPr>
          <a:xfrm>
            <a:off x="3150235" y="3203271"/>
            <a:ext cx="84775" cy="50524"/>
          </a:xfrm>
          <a:custGeom>
            <a:avLst/>
            <a:gdLst/>
            <a:ahLst/>
            <a:cxnLst/>
            <a:rect l="l" t="t" r="r" b="b"/>
            <a:pathLst>
              <a:path w="3307" h="1813" extrusionOk="0">
                <a:moveTo>
                  <a:pt x="1568" y="735"/>
                </a:moveTo>
                <a:cubicBezTo>
                  <a:pt x="686" y="1200"/>
                  <a:pt x="0" y="1641"/>
                  <a:pt x="25" y="1714"/>
                </a:cubicBezTo>
                <a:cubicBezTo>
                  <a:pt x="98" y="1812"/>
                  <a:pt x="833" y="1543"/>
                  <a:pt x="1739" y="1078"/>
                </a:cubicBezTo>
                <a:cubicBezTo>
                  <a:pt x="2645" y="612"/>
                  <a:pt x="3306" y="196"/>
                  <a:pt x="3282" y="98"/>
                </a:cubicBezTo>
                <a:cubicBezTo>
                  <a:pt x="3208" y="0"/>
                  <a:pt x="2449" y="294"/>
                  <a:pt x="1568" y="735"/>
                </a:cubicBezTo>
                <a:close/>
              </a:path>
            </a:pathLst>
          </a:custGeom>
          <a:solidFill>
            <a:srgbClr val="C29E4E">
              <a:alpha val="52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3" name="Google Shape;783;p33"/>
          <p:cNvSpPr/>
          <p:nvPr/>
        </p:nvSpPr>
        <p:spPr>
          <a:xfrm>
            <a:off x="1427997" y="1273330"/>
            <a:ext cx="13629" cy="30962"/>
          </a:xfrm>
          <a:custGeom>
            <a:avLst/>
            <a:gdLst/>
            <a:ahLst/>
            <a:cxnLst/>
            <a:rect l="l" t="t" r="r" b="b"/>
            <a:pathLst>
              <a:path w="173" h="393" extrusionOk="0">
                <a:moveTo>
                  <a:pt x="74" y="1"/>
                </a:moveTo>
                <a:lnTo>
                  <a:pt x="74" y="1"/>
                </a:lnTo>
                <a:cubicBezTo>
                  <a:pt x="1" y="123"/>
                  <a:pt x="1" y="392"/>
                  <a:pt x="148" y="392"/>
                </a:cubicBezTo>
                <a:cubicBezTo>
                  <a:pt x="148" y="392"/>
                  <a:pt x="172" y="392"/>
                  <a:pt x="172" y="368"/>
                </a:cubicBezTo>
                <a:cubicBezTo>
                  <a:pt x="172" y="294"/>
                  <a:pt x="172" y="270"/>
                  <a:pt x="148" y="245"/>
                </a:cubicBezTo>
                <a:cubicBezTo>
                  <a:pt x="123" y="172"/>
                  <a:pt x="99" y="99"/>
                  <a:pt x="74" y="1"/>
                </a:cubicBezTo>
                <a:close/>
              </a:path>
            </a:pathLst>
          </a:custGeom>
          <a:solidFill>
            <a:srgbClr val="71A5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33"/>
          <p:cNvSpPr/>
          <p:nvPr/>
        </p:nvSpPr>
        <p:spPr>
          <a:xfrm>
            <a:off x="1408774" y="1252610"/>
            <a:ext cx="13551" cy="34270"/>
          </a:xfrm>
          <a:custGeom>
            <a:avLst/>
            <a:gdLst/>
            <a:ahLst/>
            <a:cxnLst/>
            <a:rect l="l" t="t" r="r" b="b"/>
            <a:pathLst>
              <a:path w="172" h="435" extrusionOk="0">
                <a:moveTo>
                  <a:pt x="113" y="0"/>
                </a:moveTo>
                <a:lnTo>
                  <a:pt x="113" y="0"/>
                </a:lnTo>
                <a:cubicBezTo>
                  <a:pt x="110" y="0"/>
                  <a:pt x="110" y="6"/>
                  <a:pt x="123" y="19"/>
                </a:cubicBezTo>
                <a:cubicBezTo>
                  <a:pt x="123" y="6"/>
                  <a:pt x="116" y="0"/>
                  <a:pt x="113" y="0"/>
                </a:cubicBezTo>
                <a:close/>
                <a:moveTo>
                  <a:pt x="123" y="19"/>
                </a:moveTo>
                <a:cubicBezTo>
                  <a:pt x="98" y="117"/>
                  <a:pt x="98" y="166"/>
                  <a:pt x="74" y="239"/>
                </a:cubicBezTo>
                <a:cubicBezTo>
                  <a:pt x="74" y="288"/>
                  <a:pt x="0" y="337"/>
                  <a:pt x="25" y="410"/>
                </a:cubicBezTo>
                <a:lnTo>
                  <a:pt x="74" y="435"/>
                </a:lnTo>
                <a:cubicBezTo>
                  <a:pt x="123" y="410"/>
                  <a:pt x="147" y="313"/>
                  <a:pt x="147" y="239"/>
                </a:cubicBezTo>
                <a:cubicBezTo>
                  <a:pt x="172" y="141"/>
                  <a:pt x="172" y="68"/>
                  <a:pt x="123" y="19"/>
                </a:cubicBezTo>
                <a:close/>
              </a:path>
            </a:pathLst>
          </a:custGeom>
          <a:solidFill>
            <a:srgbClr val="71A5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2" name="Google Shape;1192;p33"/>
          <p:cNvSpPr/>
          <p:nvPr/>
        </p:nvSpPr>
        <p:spPr>
          <a:xfrm rot="455927">
            <a:off x="3121963" y="3135351"/>
            <a:ext cx="98471" cy="75604"/>
          </a:xfrm>
          <a:custGeom>
            <a:avLst/>
            <a:gdLst/>
            <a:ahLst/>
            <a:cxnLst/>
            <a:rect l="l" t="t" r="r" b="b"/>
            <a:pathLst>
              <a:path w="3307" h="1813" extrusionOk="0">
                <a:moveTo>
                  <a:pt x="1568" y="735"/>
                </a:moveTo>
                <a:cubicBezTo>
                  <a:pt x="686" y="1200"/>
                  <a:pt x="1" y="1617"/>
                  <a:pt x="50" y="1715"/>
                </a:cubicBezTo>
                <a:cubicBezTo>
                  <a:pt x="99" y="1813"/>
                  <a:pt x="833" y="1519"/>
                  <a:pt x="1739" y="1078"/>
                </a:cubicBezTo>
                <a:cubicBezTo>
                  <a:pt x="2645" y="613"/>
                  <a:pt x="3307" y="172"/>
                  <a:pt x="3282" y="98"/>
                </a:cubicBezTo>
                <a:cubicBezTo>
                  <a:pt x="3233" y="1"/>
                  <a:pt x="2449" y="270"/>
                  <a:pt x="1568" y="735"/>
                </a:cubicBezTo>
                <a:close/>
              </a:path>
            </a:pathLst>
          </a:custGeom>
          <a:solidFill>
            <a:srgbClr val="C29E4E">
              <a:alpha val="52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1080770" y="2211705"/>
            <a:ext cx="6982460" cy="2290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charset="0"/>
                <a:cs typeface="Calibri" panose="020F0502020204030204" charset="0"/>
                <a:sym typeface="+mn-ea"/>
              </a:rPr>
              <a:t>To achieve improved delay performance.</a:t>
            </a:r>
            <a:endParaRPr lang="en-US" sz="220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charset="0"/>
                <a:cs typeface="Calibri" panose="020F0502020204030204" charset="0"/>
                <a:sym typeface="+mn-ea"/>
              </a:rPr>
              <a:t>To improve better transmission data rate.</a:t>
            </a:r>
            <a:endParaRPr lang="en-US" sz="220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charset="0"/>
                <a:cs typeface="Calibri" panose="020F0502020204030204" charset="0"/>
                <a:sym typeface="+mn-ea"/>
              </a:rPr>
              <a:t>To achieve flexibility to assign wavelength.</a:t>
            </a:r>
            <a:endParaRPr lang="en-US" sz="22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Compare the model performance with some previous models (WF-DBA, FF-DBA)</a:t>
            </a:r>
            <a:endParaRPr lang="en-US" sz="22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97340" cy="10801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519795" y="475043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6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35150" y="255905"/>
            <a:ext cx="558609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sz="32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How does FW-DBA model work:</a:t>
            </a:r>
            <a:endParaRPr lang="en-US" sz="32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255905" y="987425"/>
            <a:ext cx="8413115" cy="3923665"/>
          </a:xfrm>
          <a:custGeom>
            <a:avLst/>
            <a:gdLst/>
            <a:ahLst/>
            <a:cxnLst/>
            <a:rect l="l" t="t" r="r" b="b"/>
            <a:pathLst>
              <a:path w="12192000" h="4638675">
                <a:moveTo>
                  <a:pt x="0" y="4638674"/>
                </a:moveTo>
                <a:lnTo>
                  <a:pt x="12192000" y="4638674"/>
                </a:lnTo>
                <a:lnTo>
                  <a:pt x="12192000" y="0"/>
                </a:lnTo>
                <a:lnTo>
                  <a:pt x="0" y="0"/>
                </a:lnTo>
                <a:lnTo>
                  <a:pt x="0" y="463867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7"/>
          <p:cNvSpPr/>
          <p:nvPr/>
        </p:nvSpPr>
        <p:spPr>
          <a:xfrm>
            <a:off x="323215" y="1521460"/>
            <a:ext cx="1944370" cy="892175"/>
          </a:xfrm>
          <a:custGeom>
            <a:avLst/>
            <a:gdLst/>
            <a:ahLst/>
            <a:cxnLst/>
            <a:rect l="l" t="t" r="r" b="b"/>
            <a:pathLst>
              <a:path w="2562860" h="1543050">
                <a:moveTo>
                  <a:pt x="2407983" y="0"/>
                </a:moveTo>
                <a:lnTo>
                  <a:pt x="154304" y="0"/>
                </a:lnTo>
                <a:lnTo>
                  <a:pt x="105533" y="7854"/>
                </a:lnTo>
                <a:lnTo>
                  <a:pt x="63175" y="29736"/>
                </a:lnTo>
                <a:lnTo>
                  <a:pt x="29772" y="63121"/>
                </a:lnTo>
                <a:lnTo>
                  <a:pt x="7866" y="105485"/>
                </a:lnTo>
                <a:lnTo>
                  <a:pt x="0" y="154305"/>
                </a:lnTo>
                <a:lnTo>
                  <a:pt x="0" y="1388681"/>
                </a:lnTo>
                <a:lnTo>
                  <a:pt x="7866" y="1437452"/>
                </a:lnTo>
                <a:lnTo>
                  <a:pt x="29772" y="1479810"/>
                </a:lnTo>
                <a:lnTo>
                  <a:pt x="63175" y="1513213"/>
                </a:lnTo>
                <a:lnTo>
                  <a:pt x="105533" y="1535119"/>
                </a:lnTo>
                <a:lnTo>
                  <a:pt x="154304" y="1542986"/>
                </a:lnTo>
                <a:lnTo>
                  <a:pt x="2407983" y="1542986"/>
                </a:lnTo>
                <a:lnTo>
                  <a:pt x="2456754" y="1535119"/>
                </a:lnTo>
                <a:lnTo>
                  <a:pt x="2499112" y="1513213"/>
                </a:lnTo>
                <a:lnTo>
                  <a:pt x="2532515" y="1479810"/>
                </a:lnTo>
                <a:lnTo>
                  <a:pt x="2554421" y="1437452"/>
                </a:lnTo>
                <a:lnTo>
                  <a:pt x="2562288" y="1388681"/>
                </a:lnTo>
                <a:lnTo>
                  <a:pt x="2562288" y="154305"/>
                </a:lnTo>
                <a:lnTo>
                  <a:pt x="2554421" y="105485"/>
                </a:lnTo>
                <a:lnTo>
                  <a:pt x="2532515" y="63121"/>
                </a:lnTo>
                <a:lnTo>
                  <a:pt x="2499112" y="29736"/>
                </a:lnTo>
                <a:lnTo>
                  <a:pt x="2456754" y="7854"/>
                </a:lnTo>
                <a:lnTo>
                  <a:pt x="240798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p>
            <a:r>
              <a:rPr lang="en-US"/>
              <a:t>     </a:t>
            </a:r>
            <a:endParaRPr lang="en-US"/>
          </a:p>
          <a:p>
            <a:r>
              <a:rPr lang="en-US"/>
              <a:t>   </a:t>
            </a:r>
            <a:r>
              <a:rPr lang="en-US" sz="1800" b="1">
                <a:solidFill>
                  <a:srgbClr val="10101C"/>
                </a:solidFill>
              </a:rPr>
              <a:t>High Load offer</a:t>
            </a:r>
            <a:endParaRPr lang="en-US" sz="1800" b="1">
              <a:solidFill>
                <a:srgbClr val="10101C"/>
              </a:solidFill>
            </a:endParaRPr>
          </a:p>
        </p:txBody>
      </p:sp>
      <p:sp>
        <p:nvSpPr>
          <p:cNvPr id="10" name="object 8"/>
          <p:cNvSpPr/>
          <p:nvPr/>
        </p:nvSpPr>
        <p:spPr>
          <a:xfrm>
            <a:off x="3275330" y="2817495"/>
            <a:ext cx="2562860" cy="828040"/>
          </a:xfrm>
          <a:custGeom>
            <a:avLst/>
            <a:gdLst/>
            <a:ahLst/>
            <a:cxnLst/>
            <a:rect l="l" t="t" r="r" b="b"/>
            <a:pathLst>
              <a:path w="2562860" h="1543050">
                <a:moveTo>
                  <a:pt x="0" y="154305"/>
                </a:moveTo>
                <a:lnTo>
                  <a:pt x="7866" y="105485"/>
                </a:lnTo>
                <a:lnTo>
                  <a:pt x="29772" y="63121"/>
                </a:lnTo>
                <a:lnTo>
                  <a:pt x="63175" y="29736"/>
                </a:lnTo>
                <a:lnTo>
                  <a:pt x="105533" y="7854"/>
                </a:lnTo>
                <a:lnTo>
                  <a:pt x="154304" y="0"/>
                </a:lnTo>
                <a:lnTo>
                  <a:pt x="2407983" y="0"/>
                </a:lnTo>
                <a:lnTo>
                  <a:pt x="2456754" y="7854"/>
                </a:lnTo>
                <a:lnTo>
                  <a:pt x="2499112" y="29736"/>
                </a:lnTo>
                <a:lnTo>
                  <a:pt x="2532515" y="63121"/>
                </a:lnTo>
                <a:lnTo>
                  <a:pt x="2554421" y="105485"/>
                </a:lnTo>
                <a:lnTo>
                  <a:pt x="2562288" y="154305"/>
                </a:lnTo>
                <a:lnTo>
                  <a:pt x="2562288" y="1388681"/>
                </a:lnTo>
                <a:lnTo>
                  <a:pt x="2554421" y="1437452"/>
                </a:lnTo>
                <a:lnTo>
                  <a:pt x="2532515" y="1479810"/>
                </a:lnTo>
                <a:lnTo>
                  <a:pt x="2499112" y="1513213"/>
                </a:lnTo>
                <a:lnTo>
                  <a:pt x="2456754" y="1535119"/>
                </a:lnTo>
                <a:lnTo>
                  <a:pt x="2407983" y="1542986"/>
                </a:lnTo>
                <a:lnTo>
                  <a:pt x="154304" y="1542986"/>
                </a:lnTo>
                <a:lnTo>
                  <a:pt x="105533" y="1535119"/>
                </a:lnTo>
                <a:lnTo>
                  <a:pt x="63175" y="1513213"/>
                </a:lnTo>
                <a:lnTo>
                  <a:pt x="29772" y="1479810"/>
                </a:lnTo>
                <a:lnTo>
                  <a:pt x="7866" y="1437452"/>
                </a:lnTo>
                <a:lnTo>
                  <a:pt x="0" y="1388681"/>
                </a:lnTo>
                <a:lnTo>
                  <a:pt x="0" y="15430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p>
            <a:r>
              <a:rPr 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0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reported BW&gt; guard  	time</a:t>
            </a:r>
            <a:endParaRPr lang="en-US" sz="20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6155690" y="2784475"/>
            <a:ext cx="2167255" cy="829945"/>
          </a:xfrm>
          <a:custGeom>
            <a:avLst/>
            <a:gdLst/>
            <a:ahLst/>
            <a:cxnLst/>
            <a:rect l="l" t="t" r="r" b="b"/>
            <a:pathLst>
              <a:path w="2562860" h="1543050">
                <a:moveTo>
                  <a:pt x="0" y="154305"/>
                </a:moveTo>
                <a:lnTo>
                  <a:pt x="7866" y="105485"/>
                </a:lnTo>
                <a:lnTo>
                  <a:pt x="29772" y="63121"/>
                </a:lnTo>
                <a:lnTo>
                  <a:pt x="63175" y="29736"/>
                </a:lnTo>
                <a:lnTo>
                  <a:pt x="105533" y="7854"/>
                </a:lnTo>
                <a:lnTo>
                  <a:pt x="154304" y="0"/>
                </a:lnTo>
                <a:lnTo>
                  <a:pt x="2407983" y="0"/>
                </a:lnTo>
                <a:lnTo>
                  <a:pt x="2456754" y="7854"/>
                </a:lnTo>
                <a:lnTo>
                  <a:pt x="2499112" y="29736"/>
                </a:lnTo>
                <a:lnTo>
                  <a:pt x="2532515" y="63121"/>
                </a:lnTo>
                <a:lnTo>
                  <a:pt x="2554421" y="105485"/>
                </a:lnTo>
                <a:lnTo>
                  <a:pt x="2562288" y="154305"/>
                </a:lnTo>
                <a:lnTo>
                  <a:pt x="2562288" y="1388681"/>
                </a:lnTo>
                <a:lnTo>
                  <a:pt x="2554421" y="1437452"/>
                </a:lnTo>
                <a:lnTo>
                  <a:pt x="2532515" y="1479810"/>
                </a:lnTo>
                <a:lnTo>
                  <a:pt x="2499112" y="1513213"/>
                </a:lnTo>
                <a:lnTo>
                  <a:pt x="2456754" y="1535119"/>
                </a:lnTo>
                <a:lnTo>
                  <a:pt x="2407983" y="1542986"/>
                </a:lnTo>
                <a:lnTo>
                  <a:pt x="154304" y="1542986"/>
                </a:lnTo>
                <a:lnTo>
                  <a:pt x="105533" y="1535119"/>
                </a:lnTo>
                <a:lnTo>
                  <a:pt x="63175" y="1513213"/>
                </a:lnTo>
                <a:lnTo>
                  <a:pt x="29772" y="1479810"/>
                </a:lnTo>
                <a:lnTo>
                  <a:pt x="7866" y="1437452"/>
                </a:lnTo>
                <a:lnTo>
                  <a:pt x="0" y="1388681"/>
                </a:lnTo>
                <a:lnTo>
                  <a:pt x="0" y="15430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p>
            <a:r>
              <a:rPr 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0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guard time increase</a:t>
            </a:r>
            <a:endParaRPr lang="en-US" sz="20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2843530" y="1564005"/>
            <a:ext cx="2374900" cy="818515"/>
          </a:xfrm>
          <a:custGeom>
            <a:avLst/>
            <a:gdLst/>
            <a:ahLst/>
            <a:cxnLst/>
            <a:rect l="l" t="t" r="r" b="b"/>
            <a:pathLst>
              <a:path w="2562860" h="1543050">
                <a:moveTo>
                  <a:pt x="0" y="154305"/>
                </a:moveTo>
                <a:lnTo>
                  <a:pt x="7866" y="105485"/>
                </a:lnTo>
                <a:lnTo>
                  <a:pt x="29772" y="63121"/>
                </a:lnTo>
                <a:lnTo>
                  <a:pt x="63175" y="29736"/>
                </a:lnTo>
                <a:lnTo>
                  <a:pt x="105533" y="7854"/>
                </a:lnTo>
                <a:lnTo>
                  <a:pt x="154304" y="0"/>
                </a:lnTo>
                <a:lnTo>
                  <a:pt x="2407983" y="0"/>
                </a:lnTo>
                <a:lnTo>
                  <a:pt x="2456754" y="7854"/>
                </a:lnTo>
                <a:lnTo>
                  <a:pt x="2499112" y="29736"/>
                </a:lnTo>
                <a:lnTo>
                  <a:pt x="2532515" y="63121"/>
                </a:lnTo>
                <a:lnTo>
                  <a:pt x="2554421" y="105485"/>
                </a:lnTo>
                <a:lnTo>
                  <a:pt x="2562288" y="154305"/>
                </a:lnTo>
                <a:lnTo>
                  <a:pt x="2562288" y="1388681"/>
                </a:lnTo>
                <a:lnTo>
                  <a:pt x="2554421" y="1437452"/>
                </a:lnTo>
                <a:lnTo>
                  <a:pt x="2532515" y="1479810"/>
                </a:lnTo>
                <a:lnTo>
                  <a:pt x="2499112" y="1513213"/>
                </a:lnTo>
                <a:lnTo>
                  <a:pt x="2456754" y="1535119"/>
                </a:lnTo>
                <a:lnTo>
                  <a:pt x="2407983" y="1542986"/>
                </a:lnTo>
                <a:lnTo>
                  <a:pt x="154304" y="1542986"/>
                </a:lnTo>
                <a:lnTo>
                  <a:pt x="105533" y="1535119"/>
                </a:lnTo>
                <a:lnTo>
                  <a:pt x="63175" y="1513213"/>
                </a:lnTo>
                <a:lnTo>
                  <a:pt x="29772" y="1479810"/>
                </a:lnTo>
                <a:lnTo>
                  <a:pt x="7866" y="1437452"/>
                </a:lnTo>
                <a:lnTo>
                  <a:pt x="0" y="1388681"/>
                </a:lnTo>
                <a:lnTo>
                  <a:pt x="0" y="15430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p>
            <a:r>
              <a:rPr lang="en-US" sz="20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 TW on each    wavelength is high</a:t>
            </a:r>
            <a:endParaRPr lang="en-US" sz="20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object 8"/>
          <p:cNvSpPr/>
          <p:nvPr/>
        </p:nvSpPr>
        <p:spPr>
          <a:xfrm>
            <a:off x="5723890" y="1591945"/>
            <a:ext cx="2562860" cy="762635"/>
          </a:xfrm>
          <a:custGeom>
            <a:avLst/>
            <a:gdLst/>
            <a:ahLst/>
            <a:cxnLst/>
            <a:rect l="l" t="t" r="r" b="b"/>
            <a:pathLst>
              <a:path w="2562860" h="1543050">
                <a:moveTo>
                  <a:pt x="0" y="154305"/>
                </a:moveTo>
                <a:lnTo>
                  <a:pt x="7866" y="105485"/>
                </a:lnTo>
                <a:lnTo>
                  <a:pt x="29772" y="63121"/>
                </a:lnTo>
                <a:lnTo>
                  <a:pt x="63175" y="29736"/>
                </a:lnTo>
                <a:lnTo>
                  <a:pt x="105533" y="7854"/>
                </a:lnTo>
                <a:lnTo>
                  <a:pt x="154304" y="0"/>
                </a:lnTo>
                <a:lnTo>
                  <a:pt x="2407983" y="0"/>
                </a:lnTo>
                <a:lnTo>
                  <a:pt x="2456754" y="7854"/>
                </a:lnTo>
                <a:lnTo>
                  <a:pt x="2499112" y="29736"/>
                </a:lnTo>
                <a:lnTo>
                  <a:pt x="2532515" y="63121"/>
                </a:lnTo>
                <a:lnTo>
                  <a:pt x="2554421" y="105485"/>
                </a:lnTo>
                <a:lnTo>
                  <a:pt x="2562288" y="154305"/>
                </a:lnTo>
                <a:lnTo>
                  <a:pt x="2562288" y="1388681"/>
                </a:lnTo>
                <a:lnTo>
                  <a:pt x="2554421" y="1437452"/>
                </a:lnTo>
                <a:lnTo>
                  <a:pt x="2532515" y="1479810"/>
                </a:lnTo>
                <a:lnTo>
                  <a:pt x="2499112" y="1513213"/>
                </a:lnTo>
                <a:lnTo>
                  <a:pt x="2456754" y="1535119"/>
                </a:lnTo>
                <a:lnTo>
                  <a:pt x="2407983" y="1542986"/>
                </a:lnTo>
                <a:lnTo>
                  <a:pt x="154304" y="1542986"/>
                </a:lnTo>
                <a:lnTo>
                  <a:pt x="105533" y="1535119"/>
                </a:lnTo>
                <a:lnTo>
                  <a:pt x="63175" y="1513213"/>
                </a:lnTo>
                <a:lnTo>
                  <a:pt x="29772" y="1479810"/>
                </a:lnTo>
                <a:lnTo>
                  <a:pt x="7866" y="1437452"/>
                </a:lnTo>
                <a:lnTo>
                  <a:pt x="0" y="1388681"/>
                </a:lnTo>
                <a:lnTo>
                  <a:pt x="0" y="15430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p>
            <a:r>
              <a:rPr 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0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 TW&gt;grant overhead</a:t>
            </a:r>
            <a:endParaRPr lang="en-US" sz="20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323215" y="2817495"/>
            <a:ext cx="2562860" cy="796925"/>
          </a:xfrm>
          <a:custGeom>
            <a:avLst/>
            <a:gdLst/>
            <a:ahLst/>
            <a:cxnLst/>
            <a:rect l="l" t="t" r="r" b="b"/>
            <a:pathLst>
              <a:path w="2562860" h="1543050">
                <a:moveTo>
                  <a:pt x="0" y="154305"/>
                </a:moveTo>
                <a:lnTo>
                  <a:pt x="7866" y="105485"/>
                </a:lnTo>
                <a:lnTo>
                  <a:pt x="29772" y="63121"/>
                </a:lnTo>
                <a:lnTo>
                  <a:pt x="63175" y="29736"/>
                </a:lnTo>
                <a:lnTo>
                  <a:pt x="105533" y="7854"/>
                </a:lnTo>
                <a:lnTo>
                  <a:pt x="154304" y="0"/>
                </a:lnTo>
                <a:lnTo>
                  <a:pt x="2407983" y="0"/>
                </a:lnTo>
                <a:lnTo>
                  <a:pt x="2456754" y="7854"/>
                </a:lnTo>
                <a:lnTo>
                  <a:pt x="2499112" y="29736"/>
                </a:lnTo>
                <a:lnTo>
                  <a:pt x="2532515" y="63121"/>
                </a:lnTo>
                <a:lnTo>
                  <a:pt x="2554421" y="105485"/>
                </a:lnTo>
                <a:lnTo>
                  <a:pt x="2562288" y="154305"/>
                </a:lnTo>
                <a:lnTo>
                  <a:pt x="2562288" y="1388681"/>
                </a:lnTo>
                <a:lnTo>
                  <a:pt x="2554421" y="1437452"/>
                </a:lnTo>
                <a:lnTo>
                  <a:pt x="2532515" y="1479810"/>
                </a:lnTo>
                <a:lnTo>
                  <a:pt x="2499112" y="1513213"/>
                </a:lnTo>
                <a:lnTo>
                  <a:pt x="2456754" y="1535119"/>
                </a:lnTo>
                <a:lnTo>
                  <a:pt x="2407983" y="1542986"/>
                </a:lnTo>
                <a:lnTo>
                  <a:pt x="154304" y="1542986"/>
                </a:lnTo>
                <a:lnTo>
                  <a:pt x="105533" y="1535119"/>
                </a:lnTo>
                <a:lnTo>
                  <a:pt x="63175" y="1513213"/>
                </a:lnTo>
                <a:lnTo>
                  <a:pt x="29772" y="1479810"/>
                </a:lnTo>
                <a:lnTo>
                  <a:pt x="7866" y="1437452"/>
                </a:lnTo>
                <a:lnTo>
                  <a:pt x="0" y="1388681"/>
                </a:lnTo>
                <a:lnTo>
                  <a:pt x="0" y="15430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p>
            <a:r>
              <a:rPr 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0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another wavelength       	allocate</a:t>
            </a:r>
            <a:endParaRPr lang="en-US" sz="20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object 8"/>
          <p:cNvSpPr/>
          <p:nvPr/>
        </p:nvSpPr>
        <p:spPr>
          <a:xfrm>
            <a:off x="394970" y="3991610"/>
            <a:ext cx="2342515" cy="803275"/>
          </a:xfrm>
          <a:custGeom>
            <a:avLst/>
            <a:gdLst/>
            <a:ahLst/>
            <a:cxnLst/>
            <a:rect l="l" t="t" r="r" b="b"/>
            <a:pathLst>
              <a:path w="2562860" h="1543050">
                <a:moveTo>
                  <a:pt x="0" y="154305"/>
                </a:moveTo>
                <a:lnTo>
                  <a:pt x="7866" y="105485"/>
                </a:lnTo>
                <a:lnTo>
                  <a:pt x="29772" y="63121"/>
                </a:lnTo>
                <a:lnTo>
                  <a:pt x="63175" y="29736"/>
                </a:lnTo>
                <a:lnTo>
                  <a:pt x="105533" y="7854"/>
                </a:lnTo>
                <a:lnTo>
                  <a:pt x="154304" y="0"/>
                </a:lnTo>
                <a:lnTo>
                  <a:pt x="2407983" y="0"/>
                </a:lnTo>
                <a:lnTo>
                  <a:pt x="2456754" y="7854"/>
                </a:lnTo>
                <a:lnTo>
                  <a:pt x="2499112" y="29736"/>
                </a:lnTo>
                <a:lnTo>
                  <a:pt x="2532515" y="63121"/>
                </a:lnTo>
                <a:lnTo>
                  <a:pt x="2554421" y="105485"/>
                </a:lnTo>
                <a:lnTo>
                  <a:pt x="2562288" y="154305"/>
                </a:lnTo>
                <a:lnTo>
                  <a:pt x="2562288" y="1388681"/>
                </a:lnTo>
                <a:lnTo>
                  <a:pt x="2554421" y="1437452"/>
                </a:lnTo>
                <a:lnTo>
                  <a:pt x="2532515" y="1479810"/>
                </a:lnTo>
                <a:lnTo>
                  <a:pt x="2499112" y="1513213"/>
                </a:lnTo>
                <a:lnTo>
                  <a:pt x="2456754" y="1535119"/>
                </a:lnTo>
                <a:lnTo>
                  <a:pt x="2407983" y="1542986"/>
                </a:lnTo>
                <a:lnTo>
                  <a:pt x="154304" y="1542986"/>
                </a:lnTo>
                <a:lnTo>
                  <a:pt x="105533" y="1535119"/>
                </a:lnTo>
                <a:lnTo>
                  <a:pt x="63175" y="1513213"/>
                </a:lnTo>
                <a:lnTo>
                  <a:pt x="29772" y="1479810"/>
                </a:lnTo>
                <a:lnTo>
                  <a:pt x="7866" y="1437452"/>
                </a:lnTo>
                <a:lnTo>
                  <a:pt x="0" y="1388681"/>
                </a:lnTo>
                <a:lnTo>
                  <a:pt x="0" y="15430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p>
            <a:r>
              <a:rPr lang="en-US" sz="20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 flexible number ONU 	assigned</a:t>
            </a:r>
            <a:endParaRPr lang="en-US" sz="20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object 8"/>
          <p:cNvSpPr/>
          <p:nvPr/>
        </p:nvSpPr>
        <p:spPr>
          <a:xfrm>
            <a:off x="3060065" y="3971925"/>
            <a:ext cx="2422525" cy="855980"/>
          </a:xfrm>
          <a:custGeom>
            <a:avLst/>
            <a:gdLst/>
            <a:ahLst/>
            <a:cxnLst/>
            <a:rect l="l" t="t" r="r" b="b"/>
            <a:pathLst>
              <a:path w="2562860" h="1543050">
                <a:moveTo>
                  <a:pt x="0" y="154305"/>
                </a:moveTo>
                <a:lnTo>
                  <a:pt x="7866" y="105485"/>
                </a:lnTo>
                <a:lnTo>
                  <a:pt x="29772" y="63121"/>
                </a:lnTo>
                <a:lnTo>
                  <a:pt x="63175" y="29736"/>
                </a:lnTo>
                <a:lnTo>
                  <a:pt x="105533" y="7854"/>
                </a:lnTo>
                <a:lnTo>
                  <a:pt x="154304" y="0"/>
                </a:lnTo>
                <a:lnTo>
                  <a:pt x="2407983" y="0"/>
                </a:lnTo>
                <a:lnTo>
                  <a:pt x="2456754" y="7854"/>
                </a:lnTo>
                <a:lnTo>
                  <a:pt x="2499112" y="29736"/>
                </a:lnTo>
                <a:lnTo>
                  <a:pt x="2532515" y="63121"/>
                </a:lnTo>
                <a:lnTo>
                  <a:pt x="2554421" y="105485"/>
                </a:lnTo>
                <a:lnTo>
                  <a:pt x="2562288" y="154305"/>
                </a:lnTo>
                <a:lnTo>
                  <a:pt x="2562288" y="1388681"/>
                </a:lnTo>
                <a:lnTo>
                  <a:pt x="2554421" y="1437452"/>
                </a:lnTo>
                <a:lnTo>
                  <a:pt x="2532515" y="1479810"/>
                </a:lnTo>
                <a:lnTo>
                  <a:pt x="2499112" y="1513213"/>
                </a:lnTo>
                <a:lnTo>
                  <a:pt x="2456754" y="1535119"/>
                </a:lnTo>
                <a:lnTo>
                  <a:pt x="2407983" y="1542986"/>
                </a:lnTo>
                <a:lnTo>
                  <a:pt x="154304" y="1542986"/>
                </a:lnTo>
                <a:lnTo>
                  <a:pt x="105533" y="1535119"/>
                </a:lnTo>
                <a:lnTo>
                  <a:pt x="63175" y="1513213"/>
                </a:lnTo>
                <a:lnTo>
                  <a:pt x="29772" y="1479810"/>
                </a:lnTo>
                <a:lnTo>
                  <a:pt x="7866" y="1437452"/>
                </a:lnTo>
                <a:lnTo>
                  <a:pt x="0" y="1388681"/>
                </a:lnTo>
                <a:lnTo>
                  <a:pt x="0" y="15430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p>
            <a:r>
              <a:rPr lang="en-US" sz="20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  delay reduced</a:t>
            </a:r>
            <a:endParaRPr lang="en-US" sz="20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296160" y="1844040"/>
            <a:ext cx="523875" cy="2603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219700" y="1851660"/>
            <a:ext cx="523875" cy="2603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019925" y="2382520"/>
            <a:ext cx="225425" cy="4343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5838190" y="3147695"/>
            <a:ext cx="317500" cy="24892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2915285" y="3107055"/>
            <a:ext cx="317500" cy="24892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331595" y="3614420"/>
            <a:ext cx="225425" cy="37528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750185" y="4227830"/>
            <a:ext cx="309880" cy="2603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676005" y="458787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7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55" y="1635760"/>
            <a:ext cx="2834005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1755775"/>
            <a:ext cx="2659380" cy="25565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51685" y="267335"/>
            <a:ext cx="417766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32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Working of FW-DBA(1)</a:t>
            </a:r>
            <a:endParaRPr lang="en-US" sz="32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23340" y="4434840"/>
            <a:ext cx="25857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Fig-1: Innitial step of FW-DBA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411730" y="1059815"/>
            <a:ext cx="3357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α (grant utilization parameter)=2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643755" y="4434840"/>
            <a:ext cx="27057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Fig-2:After first and second step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531860" y="466026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8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2771775" y="483870"/>
            <a:ext cx="3886835" cy="603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Working of FW-DBA(2)</a:t>
            </a:r>
            <a:endParaRPr lang="en-US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1919605"/>
            <a:ext cx="2691765" cy="22174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1924050"/>
            <a:ext cx="2856230" cy="22783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203575" y="1203960"/>
            <a:ext cx="2713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 (grant utilization parameter)=2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15060" y="4300220"/>
            <a:ext cx="29825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Fig-3: After another iteration of first </a:t>
            </a:r>
            <a:br>
              <a:rPr lang="en-US"/>
            </a:br>
            <a:r>
              <a:rPr lang="en-US"/>
              <a:t>and second step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075555" y="4371975"/>
            <a:ext cx="1893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Fig-4: Final Allocation</a:t>
            </a: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531860" y="4660265"/>
            <a:ext cx="281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logy Thesis Defense by Slidesgo">
  <a:themeElements>
    <a:clrScheme name="Simple Light">
      <a:dk1>
        <a:srgbClr val="47260D"/>
      </a:dk1>
      <a:lt1>
        <a:srgbClr val="FFFFFF"/>
      </a:lt1>
      <a:dk2>
        <a:srgbClr val="7FD6F7"/>
      </a:dk2>
      <a:lt2>
        <a:srgbClr val="59AAD6"/>
      </a:lt2>
      <a:accent1>
        <a:srgbClr val="496D1C"/>
      </a:accent1>
      <a:accent2>
        <a:srgbClr val="F49A1F"/>
      </a:accent2>
      <a:accent3>
        <a:srgbClr val="FFF87F"/>
      </a:accent3>
      <a:accent4>
        <a:srgbClr val="8FB065"/>
      </a:accent4>
      <a:accent5>
        <a:srgbClr val="E0C7A2"/>
      </a:accent5>
      <a:accent6>
        <a:srgbClr val="C29E4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9560</Words>
  <Application>WPS Presentation</Application>
  <PresentationFormat/>
  <Paragraphs>280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SimSun</vt:lpstr>
      <vt:lpstr>Wingdings</vt:lpstr>
      <vt:lpstr>Arial</vt:lpstr>
      <vt:lpstr>Hammersmith One</vt:lpstr>
      <vt:lpstr>Roboto</vt:lpstr>
      <vt:lpstr>Darker Grotesque SemiBold</vt:lpstr>
      <vt:lpstr>Siyam Rupali</vt:lpstr>
      <vt:lpstr>Calibri</vt:lpstr>
      <vt:lpstr>Kulim Park</vt:lpstr>
      <vt:lpstr>Tahoma</vt:lpstr>
      <vt:lpstr>Lucida Sans Unicode</vt:lpstr>
      <vt:lpstr>Microsoft YaHei</vt:lpstr>
      <vt:lpstr>Arial Unicode MS</vt:lpstr>
      <vt:lpstr>Times New Roman</vt:lpstr>
      <vt:lpstr>Geology Thesis Defense by Slidesgo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OBJECTIVES</vt:lpstr>
      <vt:lpstr>PowerPoint 演示文稿</vt:lpstr>
      <vt:lpstr>PowerPoint 演示文稿</vt:lpstr>
      <vt:lpstr>Working of FW-DBA(2)</vt:lpstr>
      <vt:lpstr>Comparision of FW-DBA and WF-DBA(1)</vt:lpstr>
      <vt:lpstr>  Comparision of FW-DBA and WF-DBA(2) </vt:lpstr>
      <vt:lpstr>PowerPoint 演示文稿</vt:lpstr>
      <vt:lpstr>  Average Packet delay</vt:lpstr>
      <vt:lpstr>Flexibility to assign wavelengths</vt:lpstr>
      <vt:lpstr>Grant Utilization</vt:lpstr>
      <vt:lpstr>Jitter Analysis</vt:lpstr>
      <vt:lpstr>Frame Resequencing delay analysis</vt:lpstr>
      <vt:lpstr>Conclusion</vt:lpstr>
      <vt:lpstr>References:</vt:lpstr>
      <vt:lpstr>References(2):</vt:lpstr>
      <vt:lpstr>References(3):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Simina Mannan Trisha</cp:lastModifiedBy>
  <cp:revision>113</cp:revision>
  <dcterms:created xsi:type="dcterms:W3CDTF">2022-06-25T21:03:00Z</dcterms:created>
  <dcterms:modified xsi:type="dcterms:W3CDTF">2023-02-10T09:38:07Z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406C7795D1CC47B0BD50A2A5AD10BD72</vt:lpwstr>
  </property>
  <property fmtid="{D5CDD505-2E9C-101B-9397-08002B2CF9AE}" pid="3" name="KSOProductBuildVer">
    <vt:lpwstr>1033-11.2.0.11440</vt:lpwstr>
  </property>
</Properties>
</file>