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1" r:id="rId4"/>
    <p:sldId id="257" r:id="rId5"/>
    <p:sldId id="258" r:id="rId7"/>
    <p:sldId id="274" r:id="rId8"/>
    <p:sldId id="259" r:id="rId9"/>
    <p:sldId id="260" r:id="rId10"/>
    <p:sldId id="262" r:id="rId11"/>
    <p:sldId id="263" r:id="rId12"/>
    <p:sldId id="269" r:id="rId13"/>
    <p:sldId id="270" r:id="rId14"/>
    <p:sldId id="271" r:id="rId15"/>
    <p:sldId id="272" r:id="rId16"/>
    <p:sldId id="287" r:id="rId17"/>
    <p:sldId id="292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5160" y="1141095"/>
            <a:ext cx="11123295" cy="1296035"/>
          </a:xfrm>
        </p:spPr>
        <p:txBody>
          <a:bodyPr>
            <a:noAutofit/>
          </a:bodyPr>
          <a:p>
            <a:pPr algn="ctr"/>
            <a:endParaRPr lang="en-US" altLang="en-US" sz="2800" b="1"/>
          </a:p>
          <a:p>
            <a:pPr algn="ctr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Paper ID: 123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of Deep Learning Techniques for Wireless Intrusion Detection System: A Comparative Feature Selection Approach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0" y="0"/>
            <a:ext cx="12192000" cy="1141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3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Computer and Information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algn="ctr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(ICCIT 2024)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65" y="102235"/>
            <a:ext cx="732790" cy="715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" y="102235"/>
            <a:ext cx="732790" cy="7156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36861" y="3628651"/>
            <a:ext cx="11091384" cy="2241663"/>
            <a:chOff x="-51437" y="3243733"/>
            <a:chExt cx="11091384" cy="2777075"/>
          </a:xfrm>
        </p:grpSpPr>
        <p:sp>
          <p:nvSpPr>
            <p:cNvPr id="11" name="Text Box 5"/>
            <p:cNvSpPr txBox="1"/>
            <p:nvPr/>
          </p:nvSpPr>
          <p:spPr>
            <a:xfrm>
              <a:off x="-51437" y="3352576"/>
              <a:ext cx="3177407" cy="26682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Simina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Mannan Trisha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6"/>
            <p:cNvSpPr txBox="1"/>
            <p:nvPr/>
          </p:nvSpPr>
          <p:spPr>
            <a:xfrm>
              <a:off x="3905551" y="3351454"/>
              <a:ext cx="317740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Soyabul Islam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/>
                <a:t> </a:t>
              </a:r>
              <a:endParaRPr lang="en-US" dirty="0"/>
            </a:p>
          </p:txBody>
        </p:sp>
        <p:sp>
          <p:nvSpPr>
            <p:cNvPr id="13" name="Text Box 6"/>
            <p:cNvSpPr txBox="1"/>
            <p:nvPr/>
          </p:nvSpPr>
          <p:spPr>
            <a:xfrm>
              <a:off x="7862540" y="3243733"/>
              <a:ext cx="31774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Monir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Hossen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Professor,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/>
                <a:t> </a:t>
              </a:r>
              <a:endParaRPr lang="en-US" dirty="0"/>
            </a:p>
          </p:txBody>
        </p:sp>
      </p:grpSp>
      <p:sp>
        <p:nvSpPr>
          <p:cNvPr id="14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26110" y="1197610"/>
            <a:ext cx="10957560" cy="474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features are extracted by different Feature Selection Techniques</a:t>
            </a:r>
            <a:r>
              <a:rPr lang="en-US"/>
              <a:t>.</a:t>
            </a:r>
            <a:endParaRPr lang="en-US" sz="900"/>
          </a:p>
        </p:txBody>
      </p: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1163955" y="2095500"/>
          <a:ext cx="8484235" cy="328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490"/>
                <a:gridCol w="4953635"/>
                <a:gridCol w="1769110"/>
              </a:tblGrid>
              <a:tr h="664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 Methods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of Selected features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Selected Feature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0, 13, 24, 3, 4, 5, 26, 17, 28, 9, 20, 1,22, 11,14, 16, 7, 18, 19, 10, 31, 12, 23,2, 6, 8, 29, 30, 21, 32, 34, 35, 36, 41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1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Square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4, 5, 0, 22, 32, 31, 23, 2, 9, 3, 38, 25,24, 37, 15, 12, 11, 33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1, 2, 3, 4, 5, 22, 23, 24, 28, 29, 32, 33,34, 35, 36, 38, 39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13, 0, 37, 39, 35, 40, 5, 33, 2, 30,3, 9, 34, 1, 24, 38, 7, 22, 36, 29,21, 4, 10, 28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31, 36, 11, 39, 32, 23, 1, 38, 35, 2, 34,33, 25, 29, 24, 22, 5, 3, 28, 4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DISCUSSION(Cont...)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36245" y="1159510"/>
            <a:ext cx="11442700" cy="472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performance matrix of the proposed model for various feature selection techniques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(PCC, Chi Square, RF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/>
          <p:nvPr>
            <p:custDataLst>
              <p:tags r:id="rId3"/>
            </p:custDataLst>
          </p:nvPr>
        </p:nvGraphicFramePr>
        <p:xfrm>
          <a:off x="1148080" y="1701165"/>
          <a:ext cx="9208135" cy="390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45"/>
                <a:gridCol w="599440"/>
                <a:gridCol w="708025"/>
                <a:gridCol w="708660"/>
                <a:gridCol w="708025"/>
                <a:gridCol w="708660"/>
                <a:gridCol w="708025"/>
                <a:gridCol w="708660"/>
                <a:gridCol w="708025"/>
                <a:gridCol w="708660"/>
                <a:gridCol w="708025"/>
                <a:gridCol w="708660"/>
                <a:gridCol w="708025"/>
              </a:tblGrid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Chi2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Chi2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Chi2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Chi2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DNN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96.62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89.89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96.91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96.46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87.95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96.92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96.40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88.50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96.82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96.62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89.89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96.91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96.47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95.48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95.28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96.24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95.39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95.16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96.16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95.40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95.08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96.47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95.48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95.28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LSTM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97.73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97.69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97.67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97.73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BiLSTM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98.02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97.99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98.83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97.99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98.02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GRU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97.32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97.24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97.23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97.32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BiGRU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97.86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97.87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97.87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97.86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98.92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CNN-LSTM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98.74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98.81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98.98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98.65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98.66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99.07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98.99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Proposed Model</a:t>
                      </a:r>
                      <a:endParaRPr sz="13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98.92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99.22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99.17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98.91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99.21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99.16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98.81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99.21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99.16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98.92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99.22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3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99.17</a:t>
                      </a:r>
                      <a:endParaRPr sz="13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DISCUSSION(Cont...)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5635" y="1330960"/>
            <a:ext cx="10871835" cy="4516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overall performance matrix of the proposed model for various feature selection techniques (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XGBoost, Random Forest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/>
          </a:p>
        </p:txBody>
      </p: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1828800" y="2190750"/>
          <a:ext cx="85324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8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DNN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96.63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96.01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96.66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96.03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96.56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96.01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96.63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96.01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94.51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95.51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94.44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95.53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94.14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94.94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94.51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95.51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LSTM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98.98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98.80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98.98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BiLSTM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98.85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98.86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98.89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GRU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99.02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98.70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99.00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99.02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98.74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BiGRU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99.18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98.95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99.18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99.19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98.93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CNN-LSTM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99.27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99.26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99.02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99.27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99.01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99.27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99.04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  <a:tr h="3657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Proposed Model</a:t>
                      </a:r>
                      <a:endParaRPr sz="140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99.38</a:t>
                      </a:r>
                      <a:endParaRPr sz="1400" b="1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99.11</a:t>
                      </a:r>
                      <a:endParaRPr sz="14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99.38</a:t>
                      </a:r>
                      <a:endParaRPr sz="1400" b="1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99.09</a:t>
                      </a:r>
                      <a:endParaRPr sz="14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99.37</a:t>
                      </a:r>
                      <a:endParaRPr sz="1400" b="1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99.09</a:t>
                      </a:r>
                      <a:endParaRPr sz="14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99.38</a:t>
                      </a:r>
                      <a:endParaRPr sz="1400" b="1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99.11</a:t>
                      </a:r>
                      <a:endParaRPr sz="1400" b="1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DISCUSSION(Cont...)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3144520"/>
            <a:ext cx="2259330" cy="2272665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8200" y="1090930"/>
            <a:ext cx="2331085" cy="19488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25" y="1043305"/>
            <a:ext cx="2474595" cy="19964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235" y="1043305"/>
            <a:ext cx="2580640" cy="19919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330" y="3228975"/>
            <a:ext cx="2572385" cy="20688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424305" y="3024505"/>
            <a:ext cx="868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a) PCC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101590" y="30194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b) Chi Square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614535" y="30429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c) RFE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941320" y="53733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d) XGBoost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409815" y="53733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e) Random Forest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2941320" y="5738495"/>
            <a:ext cx="7309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Fig-3: Confusion Matrix for the proposed hybrid DL model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DISCUSSION(Cont...)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9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6840" y="1468755"/>
            <a:ext cx="6277610" cy="34258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392680" y="5212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519045" y="5040630"/>
            <a:ext cx="739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Fig-4: Overall Accuracy Comparision of all the adopted deep learning models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4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Amol et al. [7] </a:t>
                      </a:r>
                      <a:endParaRPr lang="en-US" alt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KNN(RF)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98.24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Chakrawarti et al. [8]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98.55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Arun et al. [9]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RNN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98.68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Zhai et al. [10] 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CNN-GRU-FL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78.79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Xu et al. [11] 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2023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CNN-BiLSTM_SelfAttention 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93.26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Proposed model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(CNN-BiLSTM-BiGRU_DNN(XGBoost)) </a:t>
                      </a:r>
                      <a:endParaRPr lang="en-US" sz="15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a:t>99.38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AND DISCUSSION(Cont...)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9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8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38200" y="12007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comparison with other studies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 OF THIS PROJECT ON WIRELESS SYSTEM,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SAFETY AND SECURITY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82650" y="1452245"/>
            <a:ext cx="10739120" cy="436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Impact on Wireless System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 framework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Real-time threat identification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Computational efficiency and resource’s load balance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data transmission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Safer network ecosystem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edge-based securtity applications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for wireless IoT applications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50545" y="1431925"/>
            <a:ext cx="1073848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hybrid deep learning model achieved 99.38% accuracy, demonstrating its effectiveness for intrusion detection in wireless networks.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XGBoost-based feature selection showed optimized performance, highlighting the importance of informative features for accuracy and efficiency.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addresses critical challenges in wireless network security, improving reliability and resilience against numerous cyber threats.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research, we can focus on adapting real-time intrusion detection scenarios in dynamic and large-scale wireless embedded environments.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explore explainable AI techniques along with diversifies dataset to ensure more robust and trusted system.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87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52095" y="1035685"/>
            <a:ext cx="11719560" cy="4922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[1] J. Hussain, V. Hnamte, 2021. Deep learning based intrusion detection system: modern approach: Software Defined Network. 2021 2nd Global Conference for Advancement in Technology (GCAT), 1–6,doi:10.1109/GCAT52182.2021.9587719.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[2] Q. I. Jing, A.V. Vasilakos, J. Wan, J. Lu, D. Qiu, 2014. Security of the Internet of Things: perspectives and challenges. Wireless Netw. 20 (8), 2481–2501.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[3] W. Elmasry, A. Akbulut, A. H. Zaim, 2020. Evolving deep learning architectures for network intrusion detection using a double PSO meta_x0002_heuristic. Comput. Netw. 168, 107042.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[4] M. A. Al-Garadi, A. Mohamed, A. K. Al-Ali, X. Du, I. Ali, M. Guizani, 2020. A survey of machine and deep learning methods for internet of things (iot) security. IEEE Commun. Surv. Tutor. 22 (3), 1646–1685, doi:10.1109/COMST.2020.2988293.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[5] J. Wang, Y. Ma, L. Zhang, R. X. Gao, D. Wu, 2018. Deep learning for smart manufacturing: methods and applications. J. Manuf. Syst. 48,144–156, doi:10.1016/j.jmsy.2018.01.003.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[6] R. Zhao, R. Yan, Z. Chen, K. Mao, P. Wang, R.X. Gao, 2019. Deep learning and its applications to machine health monitoring. Mech. Syst.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Process. 115, 213–237, doi:10.1016/j.ymssp.2018.05.050.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[7] Amol D. Vibhute, Chandrashekhar H. Patil, Arjun V. Mane, Karbhari V. Kale,Towards Detection of Network Anomalies using Machine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 on the NSL-KDD Benchmark Datasets, Procedia Computer Science,Volume 233,2024,Pages 960-969,ISSN 1877-0509,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https://doi.org/10.1016/j.procs.2024.03.285.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[8] Chakrawarti, A., &amp; Shrivastava, S.S. (2024). Intrusion classification and detection system using machine learning models on NSL-KDD dataset.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In: Devi, B.R., Kumar, K., Raju, M., Raju, K.S., &amp; Sellathurai, M. (Eds.),Proceedings of the Fifth International Conference on Computer and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Technologies (IC3T 2023). Lecture Notes in Networks and Systems, vol. 898. Springer, Singapore. https://doi.org/10.1007/978-981-99-9707-7 8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[9] Silivery, A.K., Kovvur, R.M.R., Solleti, R., Kumar, L.K., &amp; Madhu, B. (2023). A model for multi-attack classification to improve intrusion detection performance using deep learning approaches. Measurement: Sensors, 30, 100924. ISSN 2665-9174. https://doi.org/10.1016/j.measen.2023.100924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[10] Zhai, F., Yang, T., Chen, H., He, B., &amp; Li, S. (2023). Intrusion detection method based on CNN–GRU–FL in a smart grid environment.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Electronics, 12(5), 1164. https://doi.org/10.3390/electronics12051164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[11] H. Xu, L. Sun, G. Fan, W. Li, G. Kuang, 2023. A hierarchical intrusion detection model combining multiple deep learning models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with attention mechanism. IEEE Access, 11, 2023. DOI: 10.1109/ACCESS.2023.3290613.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[12] RUIZHE ZHAO, February 2, 2022, ”NSL-KDD”, IEEE Dataport, doi:https://dx.doi.org/10.21227/8rpg-qt98.</a:t>
            </a: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862705" y="2367280"/>
            <a:ext cx="62287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</a:t>
            </a:r>
            <a:endParaRPr lang="en-US" sz="6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930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75" y="102235"/>
            <a:ext cx="732790" cy="71564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4680" y="1220470"/>
            <a:ext cx="11077575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Discussion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Impact on Wireless Sytems, Security and Safety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58265" y="1814195"/>
            <a:ext cx="922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38785" y="1471930"/>
            <a:ext cx="11313795" cy="442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monitors, detects, and responds to unauthorized activities or security threats in a network.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Protects networks from malicious attacks, ensuring confidentiality, integrity, and availability of data.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rise in cyber threats, including phishing, malware, DDoS attacks, and zero-day vulnerabilities, has heightened the need for robust security measures to protect networks and systems.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Recently, many deep learning methods have been used for an efficient IDS.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data-driven approach, feature engineering is a crucial aspect.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have focused on various feature selection techniques like filter, wrapper and embedded methods and built an efficient IDS by hybrid deep learning model.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0" y="0"/>
            <a:ext cx="12192000" cy="949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35" y="102235"/>
            <a:ext cx="798830" cy="772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11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70" y="109220"/>
            <a:ext cx="718820" cy="66421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graphicFrame>
        <p:nvGraphicFramePr>
          <p:cNvPr id="11" name="Table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44195" y="1255395"/>
          <a:ext cx="11012805" cy="4557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0405"/>
                <a:gridCol w="4904740"/>
                <a:gridCol w="4137660"/>
              </a:tblGrid>
              <a:tr h="320675">
                <a:tc>
                  <a:txBody>
                    <a:bodyPr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26110">
                <a:tc>
                  <a:txBody>
                    <a:bodyPr/>
                    <a:p>
                      <a:pPr algn="just"/>
                      <a:r>
                        <a:rPr lang="en-US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Amol D.Vibhute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(2024)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Chose some features by RF and used traditional machine learning to classify intrusions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 wasn’t adopted properly. Usual traditional architecture doesn’t perform efficiently.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just"/>
                      <a:r>
                        <a:rPr lang="en-US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Chakrawarti et al.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(2024)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several machine learning algorithms and compared the performances by accuracy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all the features of the dataset which led to computational enefficiency and time complexity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9145">
                <a:tc>
                  <a:txBody>
                    <a:bodyPr/>
                    <a:p>
                      <a:pPr algn="just"/>
                      <a:r>
                        <a:rPr lang="en-US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 et al.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(2023)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improve performance, they worked on different types of optimizers.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focusing on optimizers led to model overfitting and huge numbers of neurons usage led to resource constraints.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79145">
                <a:tc>
                  <a:txBody>
                    <a:bodyPr/>
                    <a:p>
                      <a:pPr algn="just"/>
                      <a:r>
                        <a:rPr lang="en-US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Zhai et al.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(2023)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combinational approach of deep learning and federated learning to predict intruders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model performance became less efficient like 78.79% only because of the complex architecture.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just"/>
                      <a:r>
                        <a:rPr lang="en-US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 et al.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(2023)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attention-based CNN-BiLSTM model have been followed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explicit feature selection method have been followed which causes to data redundancy.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2500">
                <a:tc>
                  <a:txBody>
                    <a:bodyPr/>
                    <a:p>
                      <a:pPr algn="just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</a:t>
                      </a:r>
                      <a:endParaRPr 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different feature selection techniques to identify the most important features and combined CNN and RNN based approach was followed for efficient model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Feature: </a:t>
                      </a:r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the most optimal features that resolves data redundancy and ensures 99.38% accurate intrusion detection</a:t>
                      </a:r>
                      <a:endParaRPr lang="en-US" sz="1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949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35" y="102235"/>
            <a:ext cx="798830" cy="77279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1416685"/>
            <a:ext cx="10558780" cy="425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literature review the major problems are observed: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Proper Feature Selection Strategies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Complex model architecture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 Robustness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the Proposed systems are: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most efficient feature selection techniques.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robust CNN-RNN-DNN based hybrid deep neural network model to efficiently classify intrusions.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comparative feature selection method and evaluate it’s role to enhance robustness.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95" y="109220"/>
            <a:ext cx="747395" cy="71882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8785" y="1597660"/>
            <a:ext cx="11313795" cy="442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NSL-KDD dataset is a benchmark dataset which is derived from the KDD'99 dataset.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Contains 41 features grouped into categories like basic, content, and traffic-based features.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Includes 5 classes: Normal traffic and four attack categories (DoS, Probe, U2R, and R2L).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details of dataset: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/>
          <p:nvPr>
            <p:custDataLst>
              <p:tags r:id="rId3"/>
            </p:custDataLst>
          </p:nvPr>
        </p:nvGraphicFramePr>
        <p:xfrm>
          <a:off x="965200" y="3863975"/>
          <a:ext cx="8529955" cy="132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U2R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R2L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Set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118813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42597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11197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29704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15245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10790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14" name="Content Placeholder 13" descr="flowchart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50" y="1253490"/>
            <a:ext cx="4450715" cy="41713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66750" y="5568950"/>
            <a:ext cx="470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Fig-1: Overall workflow of the proposed scheme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mod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85" y="1893570"/>
            <a:ext cx="4817745" cy="24047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99580" y="4488180"/>
            <a:ext cx="507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Fig-2: Hybrid Deep Learning Classification Model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METHODOLOGY(Cont..)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844550" y="1203960"/>
                <a:ext cx="10664825" cy="46774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Dataset Collection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Data Preprocessing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cleaning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Processing of character type features: One-hot encoding techniques is used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Normalization: Standardized Scaling is utilized to normalize the data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4" indent="45720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</a:t>
                </a:r>
                <a:r>
                  <a:rPr lang="en-US" alt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 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𝑚𝑒𝑎𝑛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Selection</a:t>
                </a:r>
                <a:endPara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select features, we have leveraged the following methods 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1203960"/>
                <a:ext cx="10664825" cy="4677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6541770" y="4441190"/>
            <a:ext cx="4064000" cy="169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 (PCC)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Chi Square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(RFE)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(XGBoost)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  <a:endParaRPr lang="en-US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/>
          <p:nvPr/>
        </p:nvSpPr>
        <p:spPr>
          <a:xfrm>
            <a:off x="0" y="0"/>
            <a:ext cx="1219200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METHODOLOGY(Cont..)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78485" y="1169035"/>
            <a:ext cx="11271250" cy="4758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hybrid deep neural model is developed combined CNN-RNN-DNN to classify intruders.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 1D Convolutional layer is chosen to extract spatio-temporal features.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BiLSTM: 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aptures bidirectional dependencies in sequential data, enhancing the ability to analyze temporal patterns and improving the accuracy.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BiGRU: Reduces computational complexity while effectively capturing bidirectional context, making it suitable for analyzing time-series data.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Dense Layer: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Aggregating features learned by previous layers to make precise predictions.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Layer Description of Proposed Deep Learning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3"/>
            </p:custDataLst>
          </p:nvPr>
        </p:nvGraphicFramePr>
        <p:xfrm>
          <a:off x="6332220" y="3829050"/>
          <a:ext cx="5177155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30"/>
                <a:gridCol w="380682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Name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 1D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Filters=128,kernel size=5,activation=ReLU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Units= 128, return sequence=False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BiGRU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Units= 128, 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sequence=False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DNN(1)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activation=ReLU, Neurons=5,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DNN(2)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activation= softmax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95*369"/>
  <p:tag name="TABLE_ENDDRAG_RECT" val="14*99*895*369"/>
</p:tagLst>
</file>

<file path=ppt/tags/tag2.xml><?xml version="1.0" encoding="utf-8"?>
<p:tagLst xmlns:p="http://schemas.openxmlformats.org/presentationml/2006/main">
  <p:tag name="TABLE_ENDDRAG_ORIGIN_RECT" val="671*104"/>
  <p:tag name="TABLE_ENDDRAG_RECT" val="76*304*671*104"/>
</p:tagLst>
</file>

<file path=ppt/tags/tag3.xml><?xml version="1.0" encoding="utf-8"?>
<p:tagLst xmlns:p="http://schemas.openxmlformats.org/presentationml/2006/main">
  <p:tag name="TABLE_ENDDRAG_ORIGIN_RECT" val="407*174"/>
  <p:tag name="TABLE_ENDDRAG_RECT" val="498*303*407*174"/>
</p:tagLst>
</file>

<file path=ppt/tags/tag4.xml><?xml version="1.0" encoding="utf-8"?>
<p:tagLst xmlns:p="http://schemas.openxmlformats.org/presentationml/2006/main">
  <p:tag name="TABLE_ENDDRAG_ORIGIN_RECT" val="668*277"/>
  <p:tag name="TABLE_ENDDRAG_RECT" val="91*165*668*277"/>
</p:tagLst>
</file>

<file path=ppt/tags/tag5.xml><?xml version="1.0" encoding="utf-8"?>
<p:tagLst xmlns:p="http://schemas.openxmlformats.org/presentationml/2006/main">
  <p:tag name="TABLE_ENDDRAG_ORIGIN_RECT" val="725*297"/>
  <p:tag name="TABLE_ENDDRAG_RECT" val="90*143*725*297"/>
</p:tagLst>
</file>

<file path=ppt/tags/tag6.xml><?xml version="1.0" encoding="utf-8"?>
<p:tagLst xmlns:p="http://schemas.openxmlformats.org/presentationml/2006/main">
  <p:tag name="TABLE_ENDDRAG_ORIGIN_RECT" val="671*276"/>
  <p:tag name="TABLE_ENDDRAG_RECT" val="144*184*671*2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11776</Words>
  <Application>WPS Presentation</Application>
  <PresentationFormat>Widescreen</PresentationFormat>
  <Paragraphs>855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Wingdings</vt:lpstr>
      <vt:lpstr>Cambria Math</vt:lpstr>
      <vt:lpstr>MS Mincho</vt:lpstr>
      <vt:lpstr>Siyam Rupali</vt:lpstr>
      <vt:lpstr>Calibri</vt:lpstr>
      <vt:lpstr>Microsoft YaHei</vt:lpstr>
      <vt:lpstr>Arial Unicode MS</vt:lpstr>
      <vt:lpstr>Calibri Light</vt:lpstr>
      <vt:lpstr>Cambria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Simina Mannan Trisha</cp:lastModifiedBy>
  <cp:revision>47</cp:revision>
  <dcterms:created xsi:type="dcterms:W3CDTF">2024-12-03T16:56:00Z</dcterms:created>
  <dcterms:modified xsi:type="dcterms:W3CDTF">2024-12-05T15:37:24Z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A4C79B6CF2214AB49697E3237493892C_11</vt:lpwstr>
  </property>
  <property fmtid="{D5CDD505-2E9C-101B-9397-08002B2CF9AE}" pid="3" name="KSOProductBuildVer">
    <vt:lpwstr>1033-12.2.0.18911</vt:lpwstr>
  </property>
</Properties>
</file>