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261" r:id="rId3"/>
    <p:sldId id="257" r:id="rId4"/>
    <p:sldId id="258" r:id="rId5"/>
    <p:sldId id="293" r:id="rId6"/>
    <p:sldId id="259" r:id="rId7"/>
    <p:sldId id="260" r:id="rId8"/>
    <p:sldId id="262" r:id="rId9"/>
    <p:sldId id="263" r:id="rId10"/>
    <p:sldId id="269" r:id="rId11"/>
    <p:sldId id="270" r:id="rId12"/>
    <p:sldId id="276" r:id="rId13"/>
    <p:sldId id="277" r:id="rId14"/>
    <p:sldId id="271" r:id="rId15"/>
    <p:sldId id="278" r:id="rId16"/>
    <p:sldId id="279" r:id="rId17"/>
    <p:sldId id="280" r:id="rId18"/>
    <p:sldId id="281" r:id="rId19"/>
    <p:sldId id="29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71" d="100"/>
          <a:sy n="71" d="100"/>
        </p:scale>
        <p:origin x="9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722610" y="2423907"/>
            <a:ext cx="11123295" cy="1296035"/>
          </a:xfrm>
        </p:spPr>
        <p:txBody>
          <a:bodyPr>
            <a:noAutofit/>
          </a:bodyPr>
          <a:lstStyle/>
          <a:p>
            <a:r>
              <a:rPr lang="en-US" altLang="en-US" sz="2800" b="1" dirty="0"/>
              <a:t>Performance Exploration of ML and DL Techniques for Malicious URL Detection: A PSO Based Feature Selection Approach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FB40B2A-C4FD-4681-AB21-9147DE9D3AD5}"/>
              </a:ext>
            </a:extLst>
          </p:cNvPr>
          <p:cNvSpPr/>
          <p:nvPr/>
        </p:nvSpPr>
        <p:spPr>
          <a:xfrm>
            <a:off x="0" y="0"/>
            <a:ext cx="12192000" cy="11417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marL="854075" algn="just"/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27</a:t>
            </a:r>
            <a:r>
              <a:rPr lang="en-US" sz="30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International Conference on Computer and Information</a:t>
            </a:r>
          </a:p>
          <a:p>
            <a:pPr marL="854075" algn="ctr"/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 (ICCIT 2024)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06FDDA-A995-4D02-BE7A-845CC3EE98F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7765" y="102235"/>
            <a:ext cx="732790" cy="7156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14AA5B0-15CC-40F5-804B-CF142225BC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76" y="102235"/>
            <a:ext cx="732790" cy="715645"/>
          </a:xfrm>
          <a:prstGeom prst="rect">
            <a:avLst/>
          </a:prstGeom>
        </p:spPr>
      </p:pic>
      <p:sp>
        <p:nvSpPr>
          <p:cNvPr id="7" name="Subtitle 3">
            <a:extLst>
              <a:ext uri="{FF2B5EF4-FFF2-40B4-BE49-F238E27FC236}">
                <a16:creationId xmlns:a16="http://schemas.microsoft.com/office/drawing/2014/main" id="{F632A6D5-EA74-4FF0-9A84-B542508DFB2E}"/>
              </a:ext>
            </a:extLst>
          </p:cNvPr>
          <p:cNvSpPr txBox="1">
            <a:spLocks/>
          </p:cNvSpPr>
          <p:nvPr/>
        </p:nvSpPr>
        <p:spPr>
          <a:xfrm>
            <a:off x="4346117" y="1316318"/>
            <a:ext cx="3499765" cy="5473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Paper ID: 122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61BF4D8-BFC1-4AC0-B54B-F01731E5C4F7}"/>
              </a:ext>
            </a:extLst>
          </p:cNvPr>
          <p:cNvGrpSpPr/>
          <p:nvPr/>
        </p:nvGrpSpPr>
        <p:grpSpPr>
          <a:xfrm>
            <a:off x="486671" y="4280161"/>
            <a:ext cx="11091384" cy="2241663"/>
            <a:chOff x="-51437" y="3243733"/>
            <a:chExt cx="11091384" cy="2777075"/>
          </a:xfrm>
        </p:grpSpPr>
        <p:sp>
          <p:nvSpPr>
            <p:cNvPr id="9" name="Text Box 5">
              <a:extLst>
                <a:ext uri="{FF2B5EF4-FFF2-40B4-BE49-F238E27FC236}">
                  <a16:creationId xmlns:a16="http://schemas.microsoft.com/office/drawing/2014/main" id="{AECAEC92-8D38-4592-A24C-06C0DC28C495}"/>
                </a:ext>
              </a:extLst>
            </p:cNvPr>
            <p:cNvSpPr txBox="1"/>
            <p:nvPr/>
          </p:nvSpPr>
          <p:spPr>
            <a:xfrm>
              <a:off x="-51437" y="3352576"/>
              <a:ext cx="3177407" cy="266823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Simina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Mannan Trisha</a:t>
              </a:r>
            </a:p>
            <a:p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Department of Electronics and Communication Engineering</a:t>
              </a:r>
            </a:p>
            <a:p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Khulna University of Engineering &amp; Technology, Khulna-9203</a:t>
              </a:r>
            </a:p>
            <a:p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Text Box 6">
              <a:extLst>
                <a:ext uri="{FF2B5EF4-FFF2-40B4-BE49-F238E27FC236}">
                  <a16:creationId xmlns:a16="http://schemas.microsoft.com/office/drawing/2014/main" id="{2AF9634E-2597-4D63-A9AB-53FC6CD8BFFA}"/>
                </a:ext>
              </a:extLst>
            </p:cNvPr>
            <p:cNvSpPr txBox="1"/>
            <p:nvPr/>
          </p:nvSpPr>
          <p:spPr>
            <a:xfrm>
              <a:off x="3905551" y="3351454"/>
              <a:ext cx="3177407" cy="15388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Soyabul Islam</a:t>
              </a:r>
            </a:p>
            <a:p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Department of Electronics and Communication Engineering</a:t>
              </a:r>
            </a:p>
            <a:p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Khulna University of Engineering &amp; Technology, Khulna-9203</a:t>
              </a:r>
            </a:p>
            <a:p>
              <a:r>
                <a:rPr lang="en-US" dirty="0"/>
                <a:t> </a:t>
              </a:r>
            </a:p>
          </p:txBody>
        </p:sp>
        <p:sp>
          <p:nvSpPr>
            <p:cNvPr id="13" name="Text Box 6">
              <a:extLst>
                <a:ext uri="{FF2B5EF4-FFF2-40B4-BE49-F238E27FC236}">
                  <a16:creationId xmlns:a16="http://schemas.microsoft.com/office/drawing/2014/main" id="{61F6609D-8ABA-4350-A7C7-FE0008A4C472}"/>
                </a:ext>
              </a:extLst>
            </p:cNvPr>
            <p:cNvSpPr txBox="1"/>
            <p:nvPr/>
          </p:nvSpPr>
          <p:spPr>
            <a:xfrm>
              <a:off x="7862540" y="3243733"/>
              <a:ext cx="3177407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Monir </a:t>
              </a:r>
              <a:r>
                <a:rPr lang="en-US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Hossen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  <a:p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Professor,</a:t>
              </a:r>
            </a:p>
            <a:p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Department of Electronics and Communication Engineering</a:t>
              </a:r>
            </a:p>
            <a:p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Khulna University of Engineering &amp; Technology, Khulna-9203</a:t>
              </a:r>
            </a:p>
            <a:p>
              <a:r>
                <a:rPr lang="en-US" dirty="0"/>
                <a:t> 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445" y="3591560"/>
            <a:ext cx="752475" cy="818515"/>
          </a:xfrm>
          <a:prstGeom prst="rect">
            <a:avLst/>
          </a:prstGeom>
        </p:spPr>
      </p:pic>
      <p:pic>
        <p:nvPicPr>
          <p:cNvPr id="8" name="Content Placeholder 7" descr="Icon&#10;&#10;Description automatically generated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260465"/>
            <a:ext cx="1554480" cy="51562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838200" y="1064881"/>
            <a:ext cx="6715125" cy="49329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2000" b="0" i="0" u="none" strike="noStrike" baseline="0" dirty="0">
              <a:latin typeface="NimbusRomNo9L-Regu"/>
            </a:endParaRPr>
          </a:p>
          <a:p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Selected by PSO of ISCX URL-2016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Table 10"/>
          <p:cNvGraphicFramePr/>
          <p:nvPr>
            <p:custDataLst>
              <p:tags r:id="rId1"/>
            </p:custDataLst>
          </p:nvPr>
        </p:nvGraphicFramePr>
        <p:xfrm>
          <a:off x="838200" y="1948815"/>
          <a:ext cx="6216650" cy="2428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25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710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887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of Total Features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Number of Selected Feature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Index of Selected features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015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0, 1, 5, 7, 8, 10, 12, 14, 15, 18, 19, 22, 23, 24, 25, 26, 27, 28, 29, 33, 34, 36, 37, 38, 39, 42,43, 44, 45, 48, 49, 50, 53, 54, 55, 56, 60, 61, 64, 65, 66, 67, 70, 71, 73, 74, 75, 76</a:t>
                      </a:r>
                      <a:endParaRPr lang="en-US" altLang="en-US" sz="18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ext Box 1"/>
          <p:cNvSpPr txBox="1"/>
          <p:nvPr/>
        </p:nvSpPr>
        <p:spPr>
          <a:xfrm>
            <a:off x="3008630" y="287655"/>
            <a:ext cx="5436870" cy="5302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3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Result and Discussion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94775" y="1001379"/>
            <a:ext cx="11710738" cy="17318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14"/>
          <p:cNvSpPr/>
          <p:nvPr/>
        </p:nvSpPr>
        <p:spPr>
          <a:xfrm>
            <a:off x="294775" y="6087094"/>
            <a:ext cx="11710738" cy="17318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7553325" y="1558925"/>
            <a:ext cx="4011295" cy="348869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6547485" y="5056505"/>
            <a:ext cx="5775960" cy="352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Fig. 2: Iteration vs Fitness curve for feature selection by PSO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0" y="60325"/>
            <a:ext cx="752475" cy="818515"/>
          </a:xfrm>
          <a:prstGeom prst="rect">
            <a:avLst/>
          </a:prstGeom>
        </p:spPr>
      </p:pic>
      <p:pic>
        <p:nvPicPr>
          <p:cNvPr id="8" name="Content Placeholder 7" descr="Icon&#10;&#10;Description automatically generated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260465"/>
            <a:ext cx="1554480" cy="51562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445135" y="1159510"/>
            <a:ext cx="11442700" cy="47288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 performance of different ML classifiers using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features</a:t>
            </a:r>
          </a:p>
        </p:txBody>
      </p:sp>
      <p:graphicFrame>
        <p:nvGraphicFramePr>
          <p:cNvPr id="12" name="Table 11"/>
          <p:cNvGraphicFramePr/>
          <p:nvPr>
            <p:custDataLst>
              <p:tags r:id="rId1"/>
            </p:custDataLst>
          </p:nvPr>
        </p:nvGraphicFramePr>
        <p:xfrm>
          <a:off x="1339515" y="1716506"/>
          <a:ext cx="9512969" cy="40800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87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8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75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892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592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307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F1-Score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497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SVM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72.38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73.60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71.40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71.40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497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DT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95.21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95.20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95.20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95.40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497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RFC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97.55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97.60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97.40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97.20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0497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KNN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92.39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92.20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92.60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92.40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0497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ETC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97.73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97.60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97.60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97.80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0497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XGB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98.11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98.11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98.12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98.11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0497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GRADBOOST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94.36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94.40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94.20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94.20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0497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DT &amp; RF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96.20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96.22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96.18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96.20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0497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RF &amp; XGB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98.05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98.06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98.05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98.05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0497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DT &amp; XGB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98.09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98.10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98.09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98.09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0497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ETC &amp; XGB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98.11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98.12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98.11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98.11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0497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DT, RF &amp; XGB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98.00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98.00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98.00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98.00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0497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ETC, RF, XGB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97.81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97.84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97.82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97.81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0497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DT, RF, ETC, XGB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98.15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98.15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98.15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98.15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2" name="Text Box 1"/>
          <p:cNvSpPr txBox="1"/>
          <p:nvPr/>
        </p:nvSpPr>
        <p:spPr>
          <a:xfrm>
            <a:off x="3008630" y="287655"/>
            <a:ext cx="5436870" cy="5302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3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Result and Discussion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94775" y="1001379"/>
            <a:ext cx="11710738" cy="17318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14"/>
          <p:cNvSpPr/>
          <p:nvPr/>
        </p:nvSpPr>
        <p:spPr>
          <a:xfrm>
            <a:off x="294775" y="6087094"/>
            <a:ext cx="11710738" cy="17318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0" y="60325"/>
            <a:ext cx="752475" cy="818515"/>
          </a:xfrm>
          <a:prstGeom prst="rect">
            <a:avLst/>
          </a:prstGeom>
        </p:spPr>
      </p:pic>
      <p:pic>
        <p:nvPicPr>
          <p:cNvPr id="8" name="Content Placeholder 7" descr="Icon&#10;&#10;Description automatically generated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260465"/>
            <a:ext cx="1554480" cy="51562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462915" y="1159510"/>
            <a:ext cx="11442700" cy="47288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 performance of different ML classifiers using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Selected features</a:t>
            </a:r>
          </a:p>
        </p:txBody>
      </p:sp>
      <p:graphicFrame>
        <p:nvGraphicFramePr>
          <p:cNvPr id="2" name="Table 2"/>
          <p:cNvGraphicFramePr>
            <a:graphicFrameLocks noGrp="1"/>
          </p:cNvGraphicFramePr>
          <p:nvPr/>
        </p:nvGraphicFramePr>
        <p:xfrm>
          <a:off x="1379220" y="1755770"/>
          <a:ext cx="9433560" cy="41294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6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6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67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867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867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95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F1-Score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848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SVM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71.15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72.40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70.20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70.20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848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DT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95.71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95.60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95.80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95.80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848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RFC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97.81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98.00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97.60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97.80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848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KNN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92.22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92.40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92.20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92.40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848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ETC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97.92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98.20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97.60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98.00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2848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XGB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98.20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98.20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98.20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98.20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2848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GRADBOOST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93.80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93.80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93.80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93.60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2848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DT &amp; RF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96.25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96.28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96.23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96.25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2848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RF &amp; XGB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98.09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98.10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98.09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98.09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2848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DT &amp; XGB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98.16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98.16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98.16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98.16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2848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ETC &amp; XGB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98.15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98.16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98.15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98.15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2848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DT, RF &amp; XGB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98.20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98.22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98.21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98.20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2848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ETC, RF, XGB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98.04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98.06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98.04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98.04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2848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DT, RF, ETC, XGB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1"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98.46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1"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98.46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1"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98.46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1" dirty="0"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98.46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3" name="Text Box 2"/>
          <p:cNvSpPr txBox="1"/>
          <p:nvPr/>
        </p:nvSpPr>
        <p:spPr>
          <a:xfrm>
            <a:off x="3008630" y="287655"/>
            <a:ext cx="5436870" cy="5302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3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Result and Discussion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94775" y="1001379"/>
            <a:ext cx="11710738" cy="17318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14"/>
          <p:cNvSpPr/>
          <p:nvPr/>
        </p:nvSpPr>
        <p:spPr>
          <a:xfrm>
            <a:off x="294775" y="6087094"/>
            <a:ext cx="11710738" cy="17318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0" y="60325"/>
            <a:ext cx="752475" cy="818515"/>
          </a:xfrm>
          <a:prstGeom prst="rect">
            <a:avLst/>
          </a:prstGeom>
        </p:spPr>
      </p:pic>
      <p:pic>
        <p:nvPicPr>
          <p:cNvPr id="8" name="Content Placeholder 7" descr="Icon&#10;&#10;Description automatically generated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260465"/>
            <a:ext cx="1554480" cy="51562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445135" y="1064881"/>
            <a:ext cx="11442700" cy="40014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evaluation of Deep Learning Classifier with </a:t>
            </a:r>
            <a:r>
              <a:rPr lang="en-US" sz="20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and selected features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3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479550" y="1576705"/>
          <a:ext cx="9373870" cy="42754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2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27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627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5941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F1-Score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670">
                <a:tc rowSpan="7"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All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DNN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96.48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96.47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96.47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96.48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4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CNN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96.69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96.70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96.68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96.69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4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LSTM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95.65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95.59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95.58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95.58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94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BiLSTM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95.95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95.95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95.95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95.95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03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GRU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96.10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96.13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96.10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96.10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03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BiGRU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96.09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96.08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96.05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96.09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94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Hybrid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96.90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96.91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96.89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96.90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035">
                <a:tc rowSpan="7"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Selected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DNN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96.48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96.48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96.48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96.48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94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CNN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96.86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96.86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96.85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96.86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94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LSTM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96.30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96.02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96.02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96.05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003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BiLSTM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96.28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96.26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96.26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96.28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94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GRU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96.62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96.53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96.54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96.55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06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BiGRU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96.10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95.75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95.77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95.76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87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Hybrid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97.00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97.00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97.00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97.00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2" name="Text Box 1"/>
          <p:cNvSpPr txBox="1"/>
          <p:nvPr/>
        </p:nvSpPr>
        <p:spPr>
          <a:xfrm>
            <a:off x="3008630" y="223520"/>
            <a:ext cx="5436870" cy="4921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3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Result and Discussion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94775" y="891524"/>
            <a:ext cx="11710738" cy="17318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14"/>
          <p:cNvSpPr/>
          <p:nvPr/>
        </p:nvSpPr>
        <p:spPr>
          <a:xfrm>
            <a:off x="294775" y="6087094"/>
            <a:ext cx="11710738" cy="17318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0" y="60325"/>
            <a:ext cx="752475" cy="818515"/>
          </a:xfrm>
          <a:prstGeom prst="rect">
            <a:avLst/>
          </a:prstGeom>
        </p:spPr>
      </p:pic>
      <p:pic>
        <p:nvPicPr>
          <p:cNvPr id="8" name="Content Placeholder 7" descr="Icon&#10;&#10;Description automatically generated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260465"/>
            <a:ext cx="1554480" cy="51562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440" y="1493105"/>
            <a:ext cx="8598214" cy="368257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505551" y="5370193"/>
            <a:ext cx="9180897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4 Confusion metrics for (a) proposed ensemble ML (b) hybrid DL classifier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3008630" y="223520"/>
            <a:ext cx="5436870" cy="4921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3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Result and Discussion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94775" y="891524"/>
            <a:ext cx="11710738" cy="17318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14"/>
          <p:cNvSpPr/>
          <p:nvPr/>
        </p:nvSpPr>
        <p:spPr>
          <a:xfrm>
            <a:off x="294775" y="6087094"/>
            <a:ext cx="11710738" cy="17318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0" y="60325"/>
            <a:ext cx="752475" cy="818515"/>
          </a:xfrm>
          <a:prstGeom prst="rect">
            <a:avLst/>
          </a:prstGeom>
        </p:spPr>
      </p:pic>
      <p:pic>
        <p:nvPicPr>
          <p:cNvPr id="8" name="Content Placeholder 7" descr="Icon&#10;&#10;Description automatically generated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260465"/>
            <a:ext cx="1554480" cy="51562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32809" y="4885242"/>
            <a:ext cx="7824537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5 Comparison of Runtime between proposed ensemble ML and hybrid DL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4525" y="1282700"/>
            <a:ext cx="5120640" cy="342773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3008630" y="223520"/>
            <a:ext cx="5436870" cy="4921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3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Result and Discussion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94775" y="891524"/>
            <a:ext cx="11710738" cy="17318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14"/>
          <p:cNvSpPr/>
          <p:nvPr/>
        </p:nvSpPr>
        <p:spPr>
          <a:xfrm>
            <a:off x="294775" y="6087094"/>
            <a:ext cx="11710738" cy="17318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0" y="60325"/>
            <a:ext cx="752475" cy="818515"/>
          </a:xfrm>
          <a:prstGeom prst="rect">
            <a:avLst/>
          </a:prstGeom>
        </p:spPr>
      </p:pic>
      <p:pic>
        <p:nvPicPr>
          <p:cNvPr id="8" name="Content Placeholder 7" descr="Icon&#10;&#10;Description automatically generated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260465"/>
            <a:ext cx="1554480" cy="515620"/>
          </a:xfrm>
          <a:prstGeom prst="rect">
            <a:avLst/>
          </a:prstGeom>
        </p:spPr>
      </p:pic>
      <p:graphicFrame>
        <p:nvGraphicFramePr>
          <p:cNvPr id="2" name="Table 2"/>
          <p:cNvGraphicFramePr>
            <a:graphicFrameLocks noGrp="1"/>
          </p:cNvGraphicFramePr>
          <p:nvPr/>
        </p:nvGraphicFramePr>
        <p:xfrm>
          <a:off x="2032000" y="2052962"/>
          <a:ext cx="8128000" cy="3034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17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Studies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500" b="0" i="0" u="none" strike="noStrike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Kabakus</a:t>
                      </a:r>
                      <a:r>
                        <a:rPr lang="en-US" sz="15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et al.</a:t>
                      </a: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[2]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5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2022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5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CNN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5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98.10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5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Alshingiti</a:t>
                      </a: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 et al. [3]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5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2023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5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LSTM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5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96.80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15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Malaviya</a:t>
                      </a: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 et al.[5]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5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2023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5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RandomForest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5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96.63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Abu et al. [6]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5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2023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5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Ensemble_Bagging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5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97.92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15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Albahadili</a:t>
                      </a: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 et al.[1]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5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2024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5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DL+ML+Swarm_Intelligence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5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97.94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Afzal et al.[4]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5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2024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5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ANN+Transformer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5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98.00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Proposed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5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2024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5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DT+RF+ETC+XGBoost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98.46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021305" y="1475874"/>
            <a:ext cx="811730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comparison with other studies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3008630" y="223520"/>
            <a:ext cx="5436870" cy="4921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3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Result and Discussion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94775" y="891524"/>
            <a:ext cx="11710738" cy="17318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14"/>
          <p:cNvSpPr/>
          <p:nvPr/>
        </p:nvSpPr>
        <p:spPr>
          <a:xfrm>
            <a:off x="294775" y="6087094"/>
            <a:ext cx="11710738" cy="17318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0" y="60325"/>
            <a:ext cx="752475" cy="818515"/>
          </a:xfrm>
          <a:prstGeom prst="rect">
            <a:avLst/>
          </a:prstGeom>
        </p:spPr>
      </p:pic>
      <p:pic>
        <p:nvPicPr>
          <p:cNvPr id="8" name="Content Placeholder 7" descr="Icon&#10;&#10;Description automatically generated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260465"/>
            <a:ext cx="1554480" cy="51562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3008630" y="223520"/>
            <a:ext cx="5436870" cy="4921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3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&amp; Future Studies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94775" y="891524"/>
            <a:ext cx="11710738" cy="17318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14"/>
          <p:cNvSpPr/>
          <p:nvPr/>
        </p:nvSpPr>
        <p:spPr>
          <a:xfrm>
            <a:off x="294775" y="6087094"/>
            <a:ext cx="11710738" cy="17318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664210" y="1159510"/>
            <a:ext cx="11128375" cy="47237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 algn="just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sz="2000" b="1" u="sng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</a:p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ensemble model with PSO based hybrid feature selection ensure high detection(98.46%) with a lower execution time(56.98s).</a:t>
            </a:r>
          </a:p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Comparative analysis demonstrates that proposed scheme outperforms deep learning and traditional URL detection strategies.</a:t>
            </a:r>
          </a:p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system indicates a robust and reliable method for classifying harmful URLs, mitigating cyber-risks .</a:t>
            </a:r>
          </a:p>
          <a:p>
            <a:pPr indent="0" algn="just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en-US" sz="2000" b="1" u="sng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</a:p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Explore the integration of real-time URL monitoring to further enhance detection speed and applicability in dynamic environments.</a:t>
            </a:r>
          </a:p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Extend the model to include multi-lingual URL datasets and phishing websites targeting non-English users.</a:t>
            </a:r>
          </a:p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Incorporate explainability techniques to make the model’s predictions more interpretable and user-friendly.</a:t>
            </a:r>
          </a:p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Develop a lightweight version of the model for deployment on resource-constrained devices like IoT systems and edge computing platforms</a:t>
            </a:r>
            <a:r>
              <a:rPr lang="en-US" altLang="en-US"/>
              <a:t>.</a:t>
            </a:r>
          </a:p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0" y="60325"/>
            <a:ext cx="752475" cy="818515"/>
          </a:xfrm>
          <a:prstGeom prst="rect">
            <a:avLst/>
          </a:prstGeom>
        </p:spPr>
      </p:pic>
      <p:pic>
        <p:nvPicPr>
          <p:cNvPr id="8" name="Content Placeholder 7" descr="Icon&#10;&#10;Description automatically generated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260465"/>
            <a:ext cx="1554480" cy="51562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93291" y="1368633"/>
            <a:ext cx="10828421" cy="427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Albahadili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A.J.S.,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Akbas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 &amp;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Rahebi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J. Detection of phishing URLs with deep learning based on GAN-CNN-LSTM network and swarm intelligence algorithms.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SIViP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18, 4979–4995 (2024). https://doi.org/10.1007/s11760-024-03204-2</a:t>
            </a:r>
          </a:p>
          <a:p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A. T.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Kabakus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”A Novel Robust Convolutional Neural Network for Uniform Resource Locator Classification from the View of Cyber Security,” Concurrency and Computation: Practice and Experience. Nov. 22, 2022. . Available: https://doi.org/10.1002/cpe.7517.</a:t>
            </a:r>
          </a:p>
          <a:p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Z.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Alshingiti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R.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Alaqel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J. Al-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Muhtadi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Q. E. Ul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Haq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K. Saleem, and M. H. Faheem, ”A Deep Learning-Based Phishing Detection System Using CNN, LSTM, and LSTM-CNN,” Electronics, vol. 12, no. 1, p. 232, 2023. Available: https://doi.org/10.3390/electronics12010232.</a:t>
            </a:r>
          </a:p>
          <a:p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S. Afzal, M. Asim, M. O. Beg, T. Baker, A. I.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Awad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N. Shamim, ”Context-aware embeddings for robust multiclass fraudulent URL detection in online social platforms,” Computers and Electrical Engineering, vol. 119, p. 109494, 2024. Available: https://doi.org/10.1016/j.compeleceng.2024.109494.</a:t>
            </a:r>
          </a:p>
          <a:p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 P.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Malaviya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Bhadja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V.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Gajjar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Y. Kumar, ”Cyber Security and Data Mining: Detecting Malicious URL Using Data Mining Techniques,” 2023 International Conference on Communication, Security and Artificial Intelligence (ICCSAI), Greater Noida, India, 2023, pp. 527-534,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10.1109/ICCSAI59793.2023.10421348.</a:t>
            </a:r>
          </a:p>
          <a:p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[6] Abu Al-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Haija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Q., Al-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Fayoumi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 An intelligent identification and classification system for malicious uniform resource locators (URLs). Neural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Comput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Applic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35, 16995–17011 (2023). https://doi.org/10.1007/s00521-023-08592-z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3008630" y="223520"/>
            <a:ext cx="5436870" cy="4921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3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94775" y="891524"/>
            <a:ext cx="11710738" cy="17318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14"/>
          <p:cNvSpPr/>
          <p:nvPr/>
        </p:nvSpPr>
        <p:spPr>
          <a:xfrm>
            <a:off x="294775" y="6087094"/>
            <a:ext cx="11710738" cy="17318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/>
          <p:nvPr/>
        </p:nvSpPr>
        <p:spPr>
          <a:xfrm>
            <a:off x="3862705" y="2367280"/>
            <a:ext cx="6228715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Thank You</a:t>
            </a:r>
            <a:endParaRPr lang="en-US" sz="6600" b="1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6600" b="1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0275" y="224790"/>
            <a:ext cx="732790" cy="715645"/>
          </a:xfrm>
          <a:prstGeom prst="rect">
            <a:avLst/>
          </a:prstGeom>
        </p:spPr>
      </p:pic>
      <p:pic>
        <p:nvPicPr>
          <p:cNvPr id="8" name="Content Placeholder 7" descr="Icon&#10;&#10;Description automatically generated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260465"/>
            <a:ext cx="1554480" cy="51562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4652010" y="287655"/>
            <a:ext cx="2339975" cy="5302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3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94775" y="1047099"/>
            <a:ext cx="11710738" cy="17318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14"/>
          <p:cNvSpPr/>
          <p:nvPr/>
        </p:nvSpPr>
        <p:spPr>
          <a:xfrm>
            <a:off x="294775" y="6087094"/>
            <a:ext cx="11710738" cy="17318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614680" y="1544955"/>
            <a:ext cx="11077575" cy="3938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285750" indent="-28575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</a:p>
          <a:p>
            <a:pPr marL="285750" indent="-28575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and Objective</a:t>
            </a:r>
          </a:p>
          <a:p>
            <a:pPr marL="285750" indent="-28575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  <a:p>
            <a:pPr marL="285750" indent="-28575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Methodology</a:t>
            </a:r>
          </a:p>
          <a:p>
            <a:pPr marL="285750" indent="-28575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Result Analysis and Discussion</a:t>
            </a:r>
          </a:p>
          <a:p>
            <a:pPr marL="285750" indent="-28575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&amp; Future Work</a:t>
            </a:r>
          </a:p>
          <a:p>
            <a:pPr marL="285750" indent="-28575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/>
          <p:nvPr/>
        </p:nvSpPr>
        <p:spPr>
          <a:xfrm>
            <a:off x="1358265" y="1814195"/>
            <a:ext cx="92240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Ø"/>
            </a:pP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447675" y="1471930"/>
            <a:ext cx="11313795" cy="44259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Malicious URL: </a:t>
            </a:r>
          </a:p>
          <a:p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links that are particularly designed to cause harm by exploiting vulnerabilities in systems or tricking users into taking harmful actions.</a:t>
            </a:r>
          </a:p>
          <a:p>
            <a:pPr>
              <a:lnSpc>
                <a:spcPct val="13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Purposes –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Phishing Attacks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Malware Distribution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 Malware Contents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Instantiate bot to take control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Content Placeholder 7" descr="Icon&#10;&#10;Description automatically generated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260465"/>
            <a:ext cx="1554480" cy="51562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4235" y="102235"/>
            <a:ext cx="798830" cy="77279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4652010" y="287655"/>
            <a:ext cx="2339975" cy="5302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3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94775" y="935974"/>
            <a:ext cx="11710738" cy="17318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14"/>
          <p:cNvSpPr/>
          <p:nvPr/>
        </p:nvSpPr>
        <p:spPr>
          <a:xfrm>
            <a:off x="294775" y="6087094"/>
            <a:ext cx="11710738" cy="17318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8670" y="109220"/>
            <a:ext cx="718820" cy="664210"/>
          </a:xfrm>
          <a:prstGeom prst="rect">
            <a:avLst/>
          </a:prstGeom>
        </p:spPr>
      </p:pic>
      <p:pic>
        <p:nvPicPr>
          <p:cNvPr id="8" name="Content Placeholder 7" descr="Icon&#10;&#10;Description automatically generated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260465"/>
            <a:ext cx="1554480" cy="515620"/>
          </a:xfrm>
          <a:prstGeom prst="rect">
            <a:avLst/>
          </a:prstGeom>
        </p:spPr>
      </p:pic>
      <p:graphicFrame>
        <p:nvGraphicFramePr>
          <p:cNvPr id="11" name="Table 4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077595" y="1419225"/>
          <a:ext cx="10479405" cy="39687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50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1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76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Work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Limitation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just"/>
                      <a:r>
                        <a:rPr lang="en-US" alt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Kabakus</a:t>
                      </a:r>
                      <a:r>
                        <a:rPr lang="en-US" alt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et al.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(2022)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Proposed CNN-based URL categorization. 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Only usage of CNN rise question about models reliability, runtime was not discussed.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just"/>
                      <a:r>
                        <a:rPr lang="en-US" alt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Malaviya</a:t>
                      </a:r>
                      <a:r>
                        <a:rPr lang="en-US" alt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et al.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(2023)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Explored various machine learning models and showed Random forest worked better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They didn’t mention about feature extraction , data analysis or runtime.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just"/>
                      <a:r>
                        <a:rPr lang="en-US" alt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Alshingiti</a:t>
                      </a:r>
                      <a:r>
                        <a:rPr lang="en-US" alt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et al.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(2023)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Proposed three deep learning model, CNN, LSTM, and CNN-LSTM based.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Used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SelectKBest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to choose the best features before applying the deep learning classifier.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mention of total computing time.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2130">
                <a:tc>
                  <a:txBody>
                    <a:bodyPr/>
                    <a:lstStyle/>
                    <a:p>
                      <a:pPr algn="just"/>
                      <a:r>
                        <a:rPr lang="en-US" alt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 Afzal et al.(2024)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Combined ANN with Bidirectional Encoder Representations from Transformers (BERT) to extract contextual embeddings.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Transformer based model requires high computational resource and execution time.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0545">
                <a:tc>
                  <a:txBody>
                    <a:bodyPr/>
                    <a:lstStyle/>
                    <a:p>
                      <a:pPr algn="just"/>
                      <a:r>
                        <a:rPr lang="en-US" alt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Albahadili</a:t>
                      </a:r>
                      <a:r>
                        <a:rPr lang="en-US" alt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et al.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(2024)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Detected phishing attacks using deep learning, machine learning, and swarm intelligence. Used GAN to Balance the dataset.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Complex architecture cause high computational power and efficiency. No Mention of detection time.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13435">
                <a:tc>
                  <a:txBody>
                    <a:bodyPr/>
                    <a:lstStyle/>
                    <a:p>
                      <a:pPr algn="just"/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Our Proposed Model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Worked on meta-heuristic algorithm to select best features and proposed an emsemble machine learning model to classify malicious urls which is comapred to customised deep learning and traditional architecture.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 Features: </a:t>
                      </a:r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selected the most optimal features and classified 98.46% harmful urls within 56.98s execution time. 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Text Box 2"/>
          <p:cNvSpPr txBox="1"/>
          <p:nvPr/>
        </p:nvSpPr>
        <p:spPr>
          <a:xfrm>
            <a:off x="4652010" y="287655"/>
            <a:ext cx="2339975" cy="5302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3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94775" y="935974"/>
            <a:ext cx="11710738" cy="17318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14"/>
          <p:cNvSpPr/>
          <p:nvPr/>
        </p:nvSpPr>
        <p:spPr>
          <a:xfrm>
            <a:off x="294775" y="6087094"/>
            <a:ext cx="11710738" cy="17318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3044825" y="287655"/>
            <a:ext cx="6144260" cy="5302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3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&amp; Objectives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8670" y="109220"/>
            <a:ext cx="718820" cy="70866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294775" y="935974"/>
            <a:ext cx="11710738" cy="17318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14"/>
          <p:cNvSpPr/>
          <p:nvPr/>
        </p:nvSpPr>
        <p:spPr>
          <a:xfrm>
            <a:off x="294775" y="6087094"/>
            <a:ext cx="11710738" cy="17318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Content Placeholder 7" descr="Icon&#10;&#10;Description automatically generated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260465"/>
            <a:ext cx="1554480" cy="51562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540385" y="1227455"/>
            <a:ext cx="10881360" cy="46291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altLang="en-US" sz="2000" b="1" u="sng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indent="0">
              <a:buFont typeface="Arial" panose="020B0604020202020204" pitchFamily="34" charset="0"/>
              <a:buNone/>
            </a:pPr>
            <a:endParaRPr lang="en-US" altLang="en-US" sz="800" b="1" u="sng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URL-classification methods, like static analysis and post-access features, are insufficient to counter evolving hacker strategies.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7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systems lack the granularity needed for accurate and precise URL categorization.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7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complex model costs high power and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en-US" sz="2000" b="1" u="sng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Objectives:</a:t>
            </a:r>
          </a:p>
          <a:p>
            <a:pPr indent="0">
              <a:buFont typeface="Arial" panose="020B0604020202020204" pitchFamily="34" charset="0"/>
              <a:buNone/>
            </a:pPr>
            <a:endParaRPr lang="en-US" altLang="en-US" sz="800" b="1" u="sng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develop a robust machine learning approach to effectively detects malicious URLs.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build a feature selection algorithm for computationally effective classification and better model’s performance .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evaluate the proposed scheme’s superiority over deep learning techniques and traditional methods in terms of accuracy and runtime efficiency.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095" y="109220"/>
            <a:ext cx="747395" cy="718820"/>
          </a:xfrm>
          <a:prstGeom prst="rect">
            <a:avLst/>
          </a:prstGeom>
        </p:spPr>
      </p:pic>
      <p:pic>
        <p:nvPicPr>
          <p:cNvPr id="8" name="Content Placeholder 7" descr="Icon&#10;&#10;Description automatically generated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260465"/>
            <a:ext cx="1554480" cy="515620"/>
          </a:xfrm>
          <a:prstGeom prst="rect">
            <a:avLst/>
          </a:prstGeom>
        </p:spPr>
      </p:pic>
      <p:sp>
        <p:nvSpPr>
          <p:cNvPr id="12" name="Text Box 11"/>
          <p:cNvSpPr txBox="1"/>
          <p:nvPr/>
        </p:nvSpPr>
        <p:spPr>
          <a:xfrm>
            <a:off x="438785" y="1597661"/>
            <a:ext cx="11313795" cy="17373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Wingdings" panose="05000000000000000000" charset="0"/>
              <a:buChar char="o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ISCX-URL2016 dataset Contains total of 36,707 samples</a:t>
            </a:r>
          </a:p>
          <a:p>
            <a:pPr indent="0">
              <a:buFont typeface="Wingdings" panose="05000000000000000000" charset="0"/>
              <a:buNone/>
            </a:pPr>
            <a:endParaRPr lang="en-US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q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Contains 80 features including . query length, domain token count, path token count, and others</a:t>
            </a:r>
          </a:p>
          <a:p>
            <a:pPr marL="342900" indent="-342900">
              <a:buFont typeface="Wingdings" panose="05000000000000000000" charset="0"/>
              <a:buChar char="q"/>
            </a:pPr>
            <a:endParaRPr lang="en-US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q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Includes 5 classes: benign, defacement, phishing, malware and spam URLs</a:t>
            </a:r>
          </a:p>
          <a:p>
            <a:pPr marL="342900" indent="-342900">
              <a:buFont typeface="Wingdings" panose="05000000000000000000" charset="0"/>
              <a:buChar char="q"/>
            </a:pPr>
            <a:endParaRPr lang="en-US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Comprehensive details of dataset:</a:t>
            </a:r>
          </a:p>
          <a:p>
            <a:pPr indent="0">
              <a:buFont typeface="Wingdings" panose="05000000000000000000" charset="0"/>
              <a:buNone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3" name="Table 12"/>
          <p:cNvGraphicFramePr/>
          <p:nvPr/>
        </p:nvGraphicFramePr>
        <p:xfrm>
          <a:off x="438785" y="3522980"/>
          <a:ext cx="6860371" cy="2198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0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00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00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00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800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800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005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97690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Dataset 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Deface-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ment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Benign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Phishing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Malware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Spam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149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29,366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5370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5358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149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7341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7804" y="2983770"/>
            <a:ext cx="3794776" cy="273768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957805" y="5703227"/>
            <a:ext cx="37947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1: Types of malicious URL and their count in ISCX-URL-</a:t>
            </a:r>
          </a:p>
          <a:p>
            <a:pPr algn="l"/>
            <a:r>
              <a:rPr lang="en-US" sz="11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2016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4652010" y="287655"/>
            <a:ext cx="3227070" cy="5302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3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94775" y="1047099"/>
            <a:ext cx="11710738" cy="17318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14"/>
          <p:cNvSpPr/>
          <p:nvPr/>
        </p:nvSpPr>
        <p:spPr>
          <a:xfrm>
            <a:off x="294775" y="6087094"/>
            <a:ext cx="11710738" cy="17318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0" y="143510"/>
            <a:ext cx="752475" cy="818515"/>
          </a:xfrm>
          <a:prstGeom prst="rect">
            <a:avLst/>
          </a:prstGeom>
        </p:spPr>
      </p:pic>
      <p:pic>
        <p:nvPicPr>
          <p:cNvPr id="8" name="Content Placeholder 7" descr="Icon&#10;&#10;Description automatically generated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260465"/>
            <a:ext cx="1554480" cy="515620"/>
          </a:xfrm>
          <a:prstGeom prst="rect">
            <a:avLst/>
          </a:prstGeom>
        </p:spPr>
      </p:pic>
      <p:pic>
        <p:nvPicPr>
          <p:cNvPr id="14" name="Content Placeholder 13"/>
          <p:cNvPicPr>
            <a:picLocks noGrp="1" noChangeAspect="1"/>
          </p:cNvPicPr>
          <p:nvPr>
            <p:ph sz="half" idx="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63728" y="1454082"/>
            <a:ext cx="7172777" cy="3766942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3399663" y="5220956"/>
            <a:ext cx="47009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Fig-2: Overall workflow of the proposed scheme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3669665" y="287655"/>
            <a:ext cx="4209415" cy="5302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3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Methodology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94775" y="1047099"/>
            <a:ext cx="11710738" cy="17318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14"/>
          <p:cNvSpPr/>
          <p:nvPr/>
        </p:nvSpPr>
        <p:spPr>
          <a:xfrm>
            <a:off x="294775" y="6087094"/>
            <a:ext cx="11710738" cy="17318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0" y="143510"/>
            <a:ext cx="752475" cy="818515"/>
          </a:xfrm>
          <a:prstGeom prst="rect">
            <a:avLst/>
          </a:prstGeom>
        </p:spPr>
      </p:pic>
      <p:pic>
        <p:nvPicPr>
          <p:cNvPr id="8" name="Content Placeholder 7" descr="Icon&#10;&#10;Description automatically generated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260465"/>
            <a:ext cx="1554480" cy="5156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 Box 8"/>
              <p:cNvSpPr txBox="1"/>
              <p:nvPr/>
            </p:nvSpPr>
            <p:spPr>
              <a:xfrm>
                <a:off x="844550" y="1203960"/>
                <a:ext cx="10664825" cy="467741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marL="342900" indent="-3429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Dataset Collection</a:t>
                </a:r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Data Preprocessing</a:t>
                </a:r>
              </a:p>
              <a:p>
                <a:pPr marL="800100" lvl="1" indent="-3429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Handling Missing Values</a:t>
                </a:r>
              </a:p>
              <a:p>
                <a:pPr marL="800100" lvl="1" indent="-3429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Numerical Processing of character type features: Label encoding techniques is used</a:t>
                </a:r>
              </a:p>
              <a:p>
                <a:pPr marL="800100" lvl="1" indent="-3429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 Normalization: Standardized Scaling is utilized to normalize the data</a:t>
                </a:r>
              </a:p>
              <a:p>
                <a:pPr marL="1828800" lvl="4" indent="457200" algn="just">
                  <a:lnSpc>
                    <a:spcPct val="150000"/>
                  </a:lnSpc>
                  <a:buFont typeface="Wingdings" panose="05000000000000000000" charset="0"/>
                  <a:buNone/>
                </a:pP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X</a:t>
                </a:r>
                <a:r>
                  <a:rPr lang="en-US" alt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stand</a:t>
                </a: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𝑥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− 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𝑚𝑒𝑎𝑛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𝑥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en-US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𝑠𝑡𝑎𝑛𝑑𝑎𝑟𝑑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_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𝑑𝑒𝑣𝑖𝑎𝑡𝑖𝑜𝑛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𝑥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0100" lvl="1" indent="-3429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Feature Selection</a:t>
                </a:r>
              </a:p>
              <a:p>
                <a:pPr marL="1257300" lvl="2" indent="-3429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Particle Swarm Optimization </a:t>
                </a:r>
              </a:p>
              <a:p>
                <a:pPr lvl="1"/>
                <a:r>
                  <a:rPr lang="en-US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  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en-US" b="1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en-US" b="1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en-US" b="1" i="0" dirty="0"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ⅈ</m:t>
                        </m:r>
                        <m:r>
                          <a:rPr lang="en-US" altLang="en-US" b="1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d>
                          <m:dPr>
                            <m:ctrlPr>
                              <a:rPr lang="en-US" altLang="en-US" b="1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en-US" b="1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en-US" b="1" i="1" dirty="0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altLang="en-US" b="1" i="0" dirty="0">
                                    <a:latin typeface="Cambria Math" panose="02040503050406030204" pitchFamily="18" charset="0"/>
                                    <a:ea typeface="MS Mincho" charset="0"/>
                                    <a:cs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p>
                          </m:e>
                        </m:d>
                      </m:sup>
                    </m:sSubSup>
                    <m:r>
                      <a:rPr lang="en-US" altLang="en-US" b="1" i="0" dirty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en-US" b="1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en-US" b="1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en-US" b="1" i="0" dirty="0"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ⅈ</m:t>
                        </m:r>
                        <m:r>
                          <a:rPr lang="en-US" altLang="en-US" b="1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en-US" altLang="en-US" b="1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altLang="en-US" b="1" i="0" dirty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en-US" b="1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en-US" b="1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en-US" b="1" i="0" dirty="0"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ⅈ</m:t>
                        </m:r>
                        <m:r>
                          <a:rPr lang="en-US" altLang="en-US" b="1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d>
                          <m:dPr>
                            <m:ctrlPr>
                              <a:rPr lang="en-US" altLang="en-US" b="1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b="1" i="1" dirty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en-US" b="1" i="0" dirty="0">
                                <a:latin typeface="Cambria Math" panose="02040503050406030204" pitchFamily="18" charset="0"/>
                                <a:ea typeface="MS Mincho" charset="0"/>
                                <a:cs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bSup>
                  </m:oMath>
                </a14:m>
                <a:endParaRPr lang="en-US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en-US" sz="600" b="0" i="0" u="none" strike="noStrike" baseline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b="0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Here, t stands for the </a:t>
                </a:r>
                <a:r>
                  <a:rPr lang="en-US" b="0" i="0" u="none" strike="noStrike" baseline="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b="0" i="0" u="none" strike="noStrike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en-US" b="0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stage of the evolutionary process, and d ∈ D stands for the </a:t>
                </a:r>
                <a:r>
                  <a:rPr lang="en-US" b="0" i="0" u="none" strike="noStrike" baseline="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b="0" i="0" u="none" strike="noStrike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en-US" b="0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dimension of the search space.</a:t>
                </a:r>
                <a:endParaRPr lang="en-US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endParaRPr lang="en-US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50" y="1203960"/>
                <a:ext cx="10664825" cy="4677410"/>
              </a:xfrm>
              <a:prstGeom prst="rect">
                <a:avLst/>
              </a:prstGeom>
              <a:blipFill rotWithShape="1">
                <a:blip r:embed="rId4"/>
                <a:stretch>
                  <a:fillRect b="-4399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Box 2"/>
          <p:cNvSpPr txBox="1"/>
          <p:nvPr/>
        </p:nvSpPr>
        <p:spPr>
          <a:xfrm>
            <a:off x="3008630" y="287655"/>
            <a:ext cx="5436870" cy="5302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3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Methodology(Cont..)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94775" y="1047099"/>
            <a:ext cx="11710738" cy="17318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14"/>
          <p:cNvSpPr/>
          <p:nvPr/>
        </p:nvSpPr>
        <p:spPr>
          <a:xfrm>
            <a:off x="294775" y="6087094"/>
            <a:ext cx="11710738" cy="17318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0" y="60325"/>
            <a:ext cx="752475" cy="818515"/>
          </a:xfrm>
          <a:prstGeom prst="rect">
            <a:avLst/>
          </a:prstGeom>
        </p:spPr>
      </p:pic>
      <p:pic>
        <p:nvPicPr>
          <p:cNvPr id="8" name="Content Placeholder 7" descr="Icon&#10;&#10;Description automatically generated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260465"/>
            <a:ext cx="1554480" cy="51562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587375" y="1443355"/>
            <a:ext cx="11356975" cy="45339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Combines Decision Tree, Random Forest, Extra Tree, and XGBoost for improved accuracy and robustness.</a:t>
            </a:r>
          </a:p>
          <a:p>
            <a:pPr marL="742950" lvl="1" indent="-285750">
              <a:lnSpc>
                <a:spcPct val="140000"/>
              </a:lnSpc>
              <a:buFont typeface="Wingdings" panose="05000000000000000000" charset="0"/>
              <a:buChar char="Ø"/>
            </a:pPr>
            <a:r>
              <a:rPr lang="en-US" altLang="en-US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Trees: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and interpretable models for quick decision-making.</a:t>
            </a:r>
          </a:p>
          <a:p>
            <a:pPr marL="742950" lvl="1" indent="-285750">
              <a:lnSpc>
                <a:spcPct val="140000"/>
              </a:lnSpc>
              <a:buFont typeface="Wingdings" panose="05000000000000000000" charset="0"/>
              <a:buChar char="Ø"/>
            </a:pPr>
            <a:r>
              <a:rPr lang="en-US" altLang="en-US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&amp; Extra Trees: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Reduce overfitting and variance through bagging and feature randomness.</a:t>
            </a:r>
          </a:p>
          <a:p>
            <a:pPr marL="742950" lvl="1" indent="-285750">
              <a:lnSpc>
                <a:spcPct val="140000"/>
              </a:lnSpc>
              <a:buFont typeface="Wingdings" panose="05000000000000000000" charset="0"/>
              <a:buChar char="Ø"/>
            </a:pPr>
            <a:r>
              <a:rPr lang="en-US" altLang="en-US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XGBoost: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Boosts weak learners and corrects errors, excelling in structured data analysis</a:t>
            </a:r>
          </a:p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Integrates linear, tree-based, and boosting-based methods to diversify learning abilities and optimize performance.</a:t>
            </a:r>
          </a:p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Employs hard voting to aggregate predictions, enhancing classifier reliability.</a:t>
            </a:r>
          </a:p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hybrid deep learning model is also followed.</a:t>
            </a:r>
          </a:p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layer description of the followed model is: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3008630" y="287655"/>
            <a:ext cx="5436870" cy="5302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3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Methodology(Cont..)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94775" y="995664"/>
            <a:ext cx="11710738" cy="17318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14"/>
          <p:cNvSpPr/>
          <p:nvPr/>
        </p:nvSpPr>
        <p:spPr>
          <a:xfrm>
            <a:off x="294775" y="6087094"/>
            <a:ext cx="11710738" cy="17318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4" name="Table 3"/>
          <p:cNvGraphicFramePr/>
          <p:nvPr>
            <p:custDataLst>
              <p:tags r:id="rId1"/>
            </p:custDataLst>
          </p:nvPr>
        </p:nvGraphicFramePr>
        <p:xfrm>
          <a:off x="6385560" y="3863975"/>
          <a:ext cx="5549265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7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2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Layer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Details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Conv 1D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Filters = 64, kernel size = 6, activation = ReLU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LSTM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units = 64, return sequence = 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units = 64, return sequence = 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DNN(1)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Neurons = 128, activation = ReLU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DNN(2)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Neurons = 5, activation = softmax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825*327"/>
  <p:tag name="TABLE_ENDDRAG_RECT" val="84*125*825*32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437*158"/>
  <p:tag name="TABLE_ENDDRAG_RECT" val="502*304*437*15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489*186"/>
  <p:tag name="TABLE_ENDDRAG_RECT" val="66*153*489*18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725*297"/>
  <p:tag name="TABLE_ENDDRAG_RECT" val="90*143*725*29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738*336"/>
  <p:tag name="TABLE_ENDDRAG_RECT" val="116*124*738*33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1888</Words>
  <Application>Microsoft Office PowerPoint</Application>
  <PresentationFormat>Widescreen</PresentationFormat>
  <Paragraphs>435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Calibri</vt:lpstr>
      <vt:lpstr>Calibri Light</vt:lpstr>
      <vt:lpstr>Cambria</vt:lpstr>
      <vt:lpstr>Cambria Math</vt:lpstr>
      <vt:lpstr>NimbusRomNo9L-Regu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afreen</dc:creator>
  <cp:lastModifiedBy>Soyabul Islam</cp:lastModifiedBy>
  <cp:revision>67</cp:revision>
  <dcterms:created xsi:type="dcterms:W3CDTF">2024-12-03T16:56:00Z</dcterms:created>
  <dcterms:modified xsi:type="dcterms:W3CDTF">2024-12-05T15:35:04Z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A4C79B6CF2214AB49697E3237493892C_11</vt:lpwstr>
  </property>
  <property fmtid="{D5CDD505-2E9C-101B-9397-08002B2CF9AE}" pid="3" name="KSOProductBuildVer">
    <vt:lpwstr>1033-12.2.0.18911</vt:lpwstr>
  </property>
</Properties>
</file>