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3.xml" ContentType="application/vnd.openxmlformats-officedocument.theme+xml"/>
  <Override PartName="/ppt/slideLayouts/slideLayout6.xml" ContentType="application/vnd.openxmlformats-officedocument.presentationml.slideLayout+xml"/>
  <Override PartName="/ppt/theme/theme4.xml" ContentType="application/vnd.openxmlformats-officedocument.theme+xml"/>
  <Override PartName="/ppt/slideLayouts/slideLayout7.xml" ContentType="application/vnd.openxmlformats-officedocument.presentationml.slideLayout+xml"/>
  <Override PartName="/ppt/theme/theme5.xml" ContentType="application/vnd.openxmlformats-officedocument.theme+xml"/>
  <Override PartName="/ppt/slideLayouts/slideLayout8.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 id="2147483669" r:id="rId2"/>
    <p:sldMasterId id="2147483671" r:id="rId3"/>
    <p:sldMasterId id="2147483663" r:id="rId4"/>
    <p:sldMasterId id="2147483665" r:id="rId5"/>
    <p:sldMasterId id="2147483667" r:id="rId6"/>
  </p:sldMasterIdLst>
  <p:notesMasterIdLst>
    <p:notesMasterId r:id="rId34"/>
  </p:notesMasterIdLst>
  <p:handoutMasterIdLst>
    <p:handoutMasterId r:id="rId35"/>
  </p:handoutMasterIdLst>
  <p:sldIdLst>
    <p:sldId id="256" r:id="rId7"/>
    <p:sldId id="289" r:id="rId8"/>
    <p:sldId id="288" r:id="rId9"/>
    <p:sldId id="280" r:id="rId10"/>
    <p:sldId id="294" r:id="rId11"/>
    <p:sldId id="291" r:id="rId12"/>
    <p:sldId id="295" r:id="rId13"/>
    <p:sldId id="258" r:id="rId14"/>
    <p:sldId id="263" r:id="rId15"/>
    <p:sldId id="297" r:id="rId16"/>
    <p:sldId id="303" r:id="rId17"/>
    <p:sldId id="284" r:id="rId18"/>
    <p:sldId id="299" r:id="rId19"/>
    <p:sldId id="300" r:id="rId20"/>
    <p:sldId id="302" r:id="rId21"/>
    <p:sldId id="292" r:id="rId22"/>
    <p:sldId id="283" r:id="rId23"/>
    <p:sldId id="304" r:id="rId24"/>
    <p:sldId id="305" r:id="rId25"/>
    <p:sldId id="308" r:id="rId26"/>
    <p:sldId id="287" r:id="rId27"/>
    <p:sldId id="307" r:id="rId28"/>
    <p:sldId id="290" r:id="rId29"/>
    <p:sldId id="272" r:id="rId30"/>
    <p:sldId id="270" r:id="rId31"/>
    <p:sldId id="285" r:id="rId32"/>
    <p:sldId id="293"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rgaret Starostik" initials="MS" lastIdx="3" clrIdx="0">
    <p:extLst>
      <p:ext uri="{19B8F6BF-5375-455C-9EA6-DF929625EA0E}">
        <p15:presenceInfo xmlns:p15="http://schemas.microsoft.com/office/powerpoint/2012/main" userId="S::mstaros1@jh.edu::5f0dcc26-4a89-4432-8162-1c399c20b8de"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B75E51"/>
    <a:srgbClr val="DBB839"/>
    <a:srgbClr val="78A05A"/>
    <a:srgbClr val="527D9D"/>
    <a:srgbClr val="8585A9"/>
    <a:srgbClr val="F9D3EF"/>
    <a:srgbClr val="20558A"/>
    <a:srgbClr val="EEEB2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736"/>
    <p:restoredTop sz="84639"/>
  </p:normalViewPr>
  <p:slideViewPr>
    <p:cSldViewPr snapToGrid="0" snapToObjects="1">
      <p:cViewPr varScale="1">
        <p:scale>
          <a:sx n="90" d="100"/>
          <a:sy n="90" d="100"/>
        </p:scale>
        <p:origin x="1024" y="184"/>
      </p:cViewPr>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theme" Target="theme/theme1.xml"/><Relationship Id="rId21" Type="http://schemas.openxmlformats.org/officeDocument/2006/relationships/slide" Target="slides/slide15.xml"/><Relationship Id="rId34" Type="http://schemas.openxmlformats.org/officeDocument/2006/relationships/notesMaster" Target="notesMasters/notesMaster1.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Master" Target="slideMasters/slideMaster5.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commentAuthors" Target="commentAuthors.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handoutMaster" Target="handoutMasters/handoutMaster1.xml"/><Relationship Id="rId8" Type="http://schemas.openxmlformats.org/officeDocument/2006/relationships/slide" Target="slides/slide2.xml"/><Relationship Id="rId3" Type="http://schemas.openxmlformats.org/officeDocument/2006/relationships/slideMaster" Target="slideMasters/slideMaster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4B45C6C-DD48-324D-B5EC-6D95EAFCABE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2E2F301A-8122-3243-A805-BF1508E13E0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DF854D0-7267-B04F-A6AC-A22815CDDF57}" type="datetimeFigureOut">
              <a:rPr lang="en-US" smtClean="0"/>
              <a:t>1/25/19</a:t>
            </a:fld>
            <a:endParaRPr lang="en-US"/>
          </a:p>
        </p:txBody>
      </p:sp>
      <p:sp>
        <p:nvSpPr>
          <p:cNvPr id="4" name="Footer Placeholder 3">
            <a:extLst>
              <a:ext uri="{FF2B5EF4-FFF2-40B4-BE49-F238E27FC236}">
                <a16:creationId xmlns:a16="http://schemas.microsoft.com/office/drawing/2014/main" id="{6858E89D-B0C6-2A45-B50F-B8950F43756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42F1E395-31C5-F843-8043-8D90DE74AE4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CC3363D-3486-FA45-9B67-1A1F4BA97E76}" type="slidenum">
              <a:rPr lang="en-US" smtClean="0"/>
              <a:t>‹#›</a:t>
            </a:fld>
            <a:endParaRPr lang="en-US"/>
          </a:p>
        </p:txBody>
      </p:sp>
    </p:spTree>
    <p:extLst>
      <p:ext uri="{BB962C8B-B14F-4D97-AF65-F5344CB8AC3E}">
        <p14:creationId xmlns:p14="http://schemas.microsoft.com/office/powerpoint/2010/main" val="42756254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88F49F9-C585-C840-ACDB-1C02B59D36E1}" type="datetimeFigureOut">
              <a:rPr lang="en-US" smtClean="0"/>
              <a:t>1/25/19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11A7095-F035-EB41-AF36-4A58B796DEA2}" type="slidenum">
              <a:rPr lang="en-US" smtClean="0"/>
              <a:t>‹#›</a:t>
            </a:fld>
            <a:endParaRPr lang="en-US"/>
          </a:p>
        </p:txBody>
      </p:sp>
    </p:spTree>
    <p:extLst>
      <p:ext uri="{BB962C8B-B14F-4D97-AF65-F5344CB8AC3E}">
        <p14:creationId xmlns:p14="http://schemas.microsoft.com/office/powerpoint/2010/main" val="16897305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My name is Margaret, and I am a first-year graduate student in the Cell, Molecular, Developmental Biology, and Biophysics Program over on Homewood campus. Today I will be presenting the project that I worked on during my rotation in Rajiv McCoy’s lab in the Department of Biology. I applied computational methods to single-cell RNA-seq data in order to detect and better understand chromosomal abnormalities in early human embryonic development.</a:t>
            </a:r>
          </a:p>
        </p:txBody>
      </p:sp>
      <p:sp>
        <p:nvSpPr>
          <p:cNvPr id="4" name="Slide Number Placeholder 3"/>
          <p:cNvSpPr>
            <a:spLocks noGrp="1"/>
          </p:cNvSpPr>
          <p:nvPr>
            <p:ph type="sldNum" sz="quarter" idx="10"/>
          </p:nvPr>
        </p:nvSpPr>
        <p:spPr/>
        <p:txBody>
          <a:bodyPr/>
          <a:lstStyle/>
          <a:p>
            <a:fld id="{311A7095-F035-EB41-AF36-4A58B796DEA2}" type="slidenum">
              <a:rPr lang="en-US" smtClean="0"/>
              <a:t>1</a:t>
            </a:fld>
            <a:endParaRPr lang="en-US"/>
          </a:p>
        </p:txBody>
      </p:sp>
    </p:spTree>
    <p:extLst>
      <p:ext uri="{BB962C8B-B14F-4D97-AF65-F5344CB8AC3E}">
        <p14:creationId xmlns:p14="http://schemas.microsoft.com/office/powerpoint/2010/main" val="16629037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On the right, I plotted our scRNA-seq data across all embryonic stages and cell lineages. Our data look like the one that performed well, so we predicted that our analysis should work.</a:t>
            </a:r>
          </a:p>
        </p:txBody>
      </p:sp>
      <p:sp>
        <p:nvSpPr>
          <p:cNvPr id="4" name="Slide Number Placeholder 3"/>
          <p:cNvSpPr>
            <a:spLocks noGrp="1"/>
          </p:cNvSpPr>
          <p:nvPr>
            <p:ph type="sldNum" sz="quarter" idx="5"/>
          </p:nvPr>
        </p:nvSpPr>
        <p:spPr/>
        <p:txBody>
          <a:bodyPr/>
          <a:lstStyle/>
          <a:p>
            <a:fld id="{311A7095-F035-EB41-AF36-4A58B796DEA2}" type="slidenum">
              <a:rPr lang="en-US" smtClean="0"/>
              <a:t>10</a:t>
            </a:fld>
            <a:endParaRPr lang="en-US"/>
          </a:p>
        </p:txBody>
      </p:sp>
    </p:spTree>
    <p:extLst>
      <p:ext uri="{BB962C8B-B14F-4D97-AF65-F5344CB8AC3E}">
        <p14:creationId xmlns:p14="http://schemas.microsoft.com/office/powerpoint/2010/main" val="606162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t-SNE analysis was performed since cell lineages were inferred by this method, and since data substructure plays an critical role in correctly identifying aneuploidies. If data substructure is not taken into account, the chromosome scores would be driven by differentially expressed genes rather than aneuploidy. Based on almost 3,000 highly expressed genes, we observed stage-specific clusters and different cell lineages in this plot.</a:t>
            </a:r>
          </a:p>
        </p:txBody>
      </p:sp>
      <p:sp>
        <p:nvSpPr>
          <p:cNvPr id="4" name="Slide Number Placeholder 3"/>
          <p:cNvSpPr>
            <a:spLocks noGrp="1"/>
          </p:cNvSpPr>
          <p:nvPr>
            <p:ph type="sldNum" sz="quarter" idx="5"/>
          </p:nvPr>
        </p:nvSpPr>
        <p:spPr/>
        <p:txBody>
          <a:bodyPr/>
          <a:lstStyle/>
          <a:p>
            <a:fld id="{311A7095-F035-EB41-AF36-4A58B796DEA2}" type="slidenum">
              <a:rPr lang="en-US" smtClean="0"/>
              <a:t>11</a:t>
            </a:fld>
            <a:endParaRPr lang="en-US"/>
          </a:p>
        </p:txBody>
      </p:sp>
    </p:spTree>
    <p:extLst>
      <p:ext uri="{BB962C8B-B14F-4D97-AF65-F5344CB8AC3E}">
        <p14:creationId xmlns:p14="http://schemas.microsoft.com/office/powerpoint/2010/main" val="27978864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T-SNE analysis was performed since cell lineages were inferred by gene expression signatures and </a:t>
            </a:r>
            <a:r>
              <a:rPr lang="en-US" dirty="0" err="1"/>
              <a:t>tSNE</a:t>
            </a:r>
            <a:r>
              <a:rPr lang="en-US" dirty="0"/>
              <a:t> plots, and since data substructure plays an important role in correctly identifying aneuploidies. If data substructure is not taken into account the aneuploidy detection tool would performed differential expression due to differences in cell type rather than perform aneuploidy detection. Based on almost 3,000 highly expressed genes, you can observe stage-specific clusters and different cell lineages in this plot.</a:t>
            </a:r>
          </a:p>
        </p:txBody>
      </p:sp>
      <p:sp>
        <p:nvSpPr>
          <p:cNvPr id="4" name="Slide Number Placeholder 3"/>
          <p:cNvSpPr>
            <a:spLocks noGrp="1"/>
          </p:cNvSpPr>
          <p:nvPr>
            <p:ph type="sldNum" sz="quarter" idx="5"/>
          </p:nvPr>
        </p:nvSpPr>
        <p:spPr/>
        <p:txBody>
          <a:bodyPr/>
          <a:lstStyle/>
          <a:p>
            <a:fld id="{311A7095-F035-EB41-AF36-4A58B796DEA2}" type="slidenum">
              <a:rPr lang="en-US" smtClean="0"/>
              <a:t>12</a:t>
            </a:fld>
            <a:endParaRPr lang="en-US"/>
          </a:p>
        </p:txBody>
      </p:sp>
    </p:spTree>
    <p:extLst>
      <p:ext uri="{BB962C8B-B14F-4D97-AF65-F5344CB8AC3E}">
        <p14:creationId xmlns:p14="http://schemas.microsoft.com/office/powerpoint/2010/main" val="13388698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T-SNE analysis was performed since cell lineages were inferred by gene expression signatures and </a:t>
            </a:r>
            <a:r>
              <a:rPr lang="en-US" dirty="0" err="1"/>
              <a:t>tSNE</a:t>
            </a:r>
            <a:r>
              <a:rPr lang="en-US" dirty="0"/>
              <a:t> plots, and since data substructure plays an important role in correctly identifying aneuploidies. If data substructure is not taken into account the aneuploidy detection tool would performed differential expression due to differences in cell type rather than perform aneuploidy detection. Based on almost 3,000 highly expressed genes, you can observe stage-specific clusters and different cell lineages in this plot.</a:t>
            </a:r>
          </a:p>
        </p:txBody>
      </p:sp>
      <p:sp>
        <p:nvSpPr>
          <p:cNvPr id="4" name="Slide Number Placeholder 3"/>
          <p:cNvSpPr>
            <a:spLocks noGrp="1"/>
          </p:cNvSpPr>
          <p:nvPr>
            <p:ph type="sldNum" sz="quarter" idx="5"/>
          </p:nvPr>
        </p:nvSpPr>
        <p:spPr/>
        <p:txBody>
          <a:bodyPr/>
          <a:lstStyle/>
          <a:p>
            <a:fld id="{311A7095-F035-EB41-AF36-4A58B796DEA2}" type="slidenum">
              <a:rPr lang="en-US" smtClean="0"/>
              <a:t>13</a:t>
            </a:fld>
            <a:endParaRPr lang="en-US"/>
          </a:p>
        </p:txBody>
      </p:sp>
    </p:spTree>
    <p:extLst>
      <p:ext uri="{BB962C8B-B14F-4D97-AF65-F5344CB8AC3E}">
        <p14:creationId xmlns:p14="http://schemas.microsoft.com/office/powerpoint/2010/main" val="39230094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T-SNE analysis was performed since cell lineages were inferred by gene expression signatures and </a:t>
            </a:r>
            <a:r>
              <a:rPr lang="en-US" dirty="0" err="1"/>
              <a:t>tSNE</a:t>
            </a:r>
            <a:r>
              <a:rPr lang="en-US" dirty="0"/>
              <a:t> plots, and since data substructure plays an important role in correctly identifying aneuploidies. If data substructure is not taken into account the aneuploidy detection tool would performed differential expression due to differences in cell type rather than perform aneuploidy detection. Based on almost 3,000 highly expressed genes, you can observe stage-specific clusters and different cell lineages in this plot.</a:t>
            </a:r>
          </a:p>
        </p:txBody>
      </p:sp>
      <p:sp>
        <p:nvSpPr>
          <p:cNvPr id="4" name="Slide Number Placeholder 3"/>
          <p:cNvSpPr>
            <a:spLocks noGrp="1"/>
          </p:cNvSpPr>
          <p:nvPr>
            <p:ph type="sldNum" sz="quarter" idx="5"/>
          </p:nvPr>
        </p:nvSpPr>
        <p:spPr/>
        <p:txBody>
          <a:bodyPr/>
          <a:lstStyle/>
          <a:p>
            <a:fld id="{311A7095-F035-EB41-AF36-4A58B796DEA2}" type="slidenum">
              <a:rPr lang="en-US" smtClean="0"/>
              <a:t>14</a:t>
            </a:fld>
            <a:endParaRPr lang="en-US"/>
          </a:p>
        </p:txBody>
      </p:sp>
    </p:spTree>
    <p:extLst>
      <p:ext uri="{BB962C8B-B14F-4D97-AF65-F5344CB8AC3E}">
        <p14:creationId xmlns:p14="http://schemas.microsoft.com/office/powerpoint/2010/main" val="10127843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T-SNE analysis was performed since cell lineages were inferred by gene expression signatures and </a:t>
            </a:r>
            <a:r>
              <a:rPr lang="en-US" dirty="0" err="1"/>
              <a:t>tSNE</a:t>
            </a:r>
            <a:r>
              <a:rPr lang="en-US" dirty="0"/>
              <a:t> plots, and since data substructure plays an important role in correctly identifying aneuploidies. If data substructure is not taken into account the aneuploidy detection tool would performed differential expression due to differences in cell type rather than perform aneuploidy detection. Based on almost 3,000 highly expressed genes, you can observe stage-specific clusters and different cell lineages in this plot.</a:t>
            </a:r>
          </a:p>
        </p:txBody>
      </p:sp>
      <p:sp>
        <p:nvSpPr>
          <p:cNvPr id="4" name="Slide Number Placeholder 3"/>
          <p:cNvSpPr>
            <a:spLocks noGrp="1"/>
          </p:cNvSpPr>
          <p:nvPr>
            <p:ph type="sldNum" sz="quarter" idx="5"/>
          </p:nvPr>
        </p:nvSpPr>
        <p:spPr/>
        <p:txBody>
          <a:bodyPr/>
          <a:lstStyle/>
          <a:p>
            <a:fld id="{311A7095-F035-EB41-AF36-4A58B796DEA2}" type="slidenum">
              <a:rPr lang="en-US" smtClean="0"/>
              <a:t>15</a:t>
            </a:fld>
            <a:endParaRPr lang="en-US"/>
          </a:p>
        </p:txBody>
      </p:sp>
    </p:spTree>
    <p:extLst>
      <p:ext uri="{BB962C8B-B14F-4D97-AF65-F5344CB8AC3E}">
        <p14:creationId xmlns:p14="http://schemas.microsoft.com/office/powerpoint/2010/main" val="344297215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aneuploidy detection tool outputs 3 performance metrics based on comparisons to the genotype-and transcript dataset that performed well. The metrics include: a gene-wise variability score, that total number of highly expressed genes, and fraction of zero counts observed. For good quality, the gene-wise variability score should be low, the total number of highly expressed genes should be high, and the fraction of zero counts observed should be low. As shown in the figure, most of the analyses we ran yielded good performance metrics.</a:t>
            </a:r>
          </a:p>
        </p:txBody>
      </p:sp>
      <p:sp>
        <p:nvSpPr>
          <p:cNvPr id="4" name="Slide Number Placeholder 3"/>
          <p:cNvSpPr>
            <a:spLocks noGrp="1"/>
          </p:cNvSpPr>
          <p:nvPr>
            <p:ph type="sldNum" sz="quarter" idx="5"/>
          </p:nvPr>
        </p:nvSpPr>
        <p:spPr/>
        <p:txBody>
          <a:bodyPr/>
          <a:lstStyle/>
          <a:p>
            <a:fld id="{311A7095-F035-EB41-AF36-4A58B796DEA2}" type="slidenum">
              <a:rPr lang="en-US" smtClean="0"/>
              <a:t>16</a:t>
            </a:fld>
            <a:endParaRPr lang="en-US"/>
          </a:p>
        </p:txBody>
      </p:sp>
    </p:spTree>
    <p:extLst>
      <p:ext uri="{BB962C8B-B14F-4D97-AF65-F5344CB8AC3E}">
        <p14:creationId xmlns:p14="http://schemas.microsoft.com/office/powerpoint/2010/main" val="136663567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 aneuploidy test detected both simple and complex chromosomal aberrations. For the purposes of this talk, I will be showing two examples that show the range of aneuploidies.</a:t>
            </a:r>
          </a:p>
          <a:p>
            <a:r>
              <a:rPr lang="en-US" sz="1200" kern="1200" dirty="0">
                <a:solidFill>
                  <a:schemeClr val="tx1"/>
                </a:solidFill>
                <a:effectLst/>
                <a:latin typeface="+mn-lt"/>
                <a:ea typeface="+mn-ea"/>
                <a:cs typeface="+mn-cs"/>
              </a:rPr>
              <a:t>As a reference, blue, grey, and red represent monosomy, </a:t>
            </a:r>
            <a:r>
              <a:rPr lang="en-US" sz="1200" kern="1200" dirty="0" err="1">
                <a:solidFill>
                  <a:schemeClr val="tx1"/>
                </a:solidFill>
                <a:effectLst/>
                <a:latin typeface="+mn-lt"/>
                <a:ea typeface="+mn-ea"/>
                <a:cs typeface="+mn-cs"/>
              </a:rPr>
              <a:t>disomy</a:t>
            </a:r>
            <a:r>
              <a:rPr lang="en-US" sz="1200" kern="1200" dirty="0">
                <a:solidFill>
                  <a:schemeClr val="tx1"/>
                </a:solidFill>
                <a:effectLst/>
                <a:latin typeface="+mn-lt"/>
                <a:ea typeface="+mn-ea"/>
                <a:cs typeface="+mn-cs"/>
              </a:rPr>
              <a:t>, and trisomy, respectively. Trisomy of chromosome 18 appears in a majority of the cells tested for this </a:t>
            </a:r>
            <a:r>
              <a:rPr lang="en-US" sz="1200" kern="1200" dirty="0" err="1">
                <a:solidFill>
                  <a:schemeClr val="tx1"/>
                </a:solidFill>
                <a:effectLst/>
                <a:latin typeface="+mn-lt"/>
                <a:ea typeface="+mn-ea"/>
                <a:cs typeface="+mn-cs"/>
              </a:rPr>
              <a:t>embryoand</a:t>
            </a:r>
            <a:r>
              <a:rPr lang="en-US" sz="1200" kern="1200" dirty="0">
                <a:solidFill>
                  <a:schemeClr val="tx1"/>
                </a:solidFill>
                <a:effectLst/>
                <a:latin typeface="+mn-lt"/>
                <a:ea typeface="+mn-ea"/>
                <a:cs typeface="+mn-cs"/>
              </a:rPr>
              <a:t> is suggestive of meiotic aneuploidy. </a:t>
            </a:r>
          </a:p>
        </p:txBody>
      </p:sp>
      <p:sp>
        <p:nvSpPr>
          <p:cNvPr id="4" name="Slide Number Placeholder 3"/>
          <p:cNvSpPr>
            <a:spLocks noGrp="1"/>
          </p:cNvSpPr>
          <p:nvPr>
            <p:ph type="sldNum" sz="quarter" idx="5"/>
          </p:nvPr>
        </p:nvSpPr>
        <p:spPr/>
        <p:txBody>
          <a:bodyPr/>
          <a:lstStyle/>
          <a:p>
            <a:fld id="{311A7095-F035-EB41-AF36-4A58B796DEA2}" type="slidenum">
              <a:rPr lang="en-US" smtClean="0"/>
              <a:t>17</a:t>
            </a:fld>
            <a:endParaRPr lang="en-US"/>
          </a:p>
        </p:txBody>
      </p:sp>
    </p:spTree>
    <p:extLst>
      <p:ext uri="{BB962C8B-B14F-4D97-AF65-F5344CB8AC3E}">
        <p14:creationId xmlns:p14="http://schemas.microsoft.com/office/powerpoint/2010/main" val="318331777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plot to the right depicts a more complicated case with meiotic aneuploidy of chromosome 21 along with several mitotic aneuploidies. In particular, since half or more than half of cells have </a:t>
            </a:r>
            <a:r>
              <a:rPr lang="en-US" sz="1200" kern="1200" dirty="0" err="1">
                <a:solidFill>
                  <a:schemeClr val="tx1"/>
                </a:solidFill>
                <a:effectLst/>
                <a:latin typeface="+mn-lt"/>
                <a:ea typeface="+mn-ea"/>
                <a:cs typeface="+mn-cs"/>
              </a:rPr>
              <a:t>trisomies</a:t>
            </a:r>
            <a:r>
              <a:rPr lang="en-US" sz="1200" kern="1200" dirty="0">
                <a:solidFill>
                  <a:schemeClr val="tx1"/>
                </a:solidFill>
                <a:effectLst/>
                <a:latin typeface="+mn-lt"/>
                <a:ea typeface="+mn-ea"/>
                <a:cs typeface="+mn-cs"/>
              </a:rPr>
              <a:t> of chromosomes 12 and 14, these may be indicative of chromosomal aberrations that occurred early in embryo development.</a:t>
            </a:r>
          </a:p>
        </p:txBody>
      </p:sp>
      <p:sp>
        <p:nvSpPr>
          <p:cNvPr id="4" name="Slide Number Placeholder 3"/>
          <p:cNvSpPr>
            <a:spLocks noGrp="1"/>
          </p:cNvSpPr>
          <p:nvPr>
            <p:ph type="sldNum" sz="quarter" idx="5"/>
          </p:nvPr>
        </p:nvSpPr>
        <p:spPr/>
        <p:txBody>
          <a:bodyPr/>
          <a:lstStyle/>
          <a:p>
            <a:fld id="{311A7095-F035-EB41-AF36-4A58B796DEA2}" type="slidenum">
              <a:rPr lang="en-US" smtClean="0"/>
              <a:t>18</a:t>
            </a:fld>
            <a:endParaRPr lang="en-US"/>
          </a:p>
        </p:txBody>
      </p:sp>
    </p:spTree>
    <p:extLst>
      <p:ext uri="{BB962C8B-B14F-4D97-AF65-F5344CB8AC3E}">
        <p14:creationId xmlns:p14="http://schemas.microsoft.com/office/powerpoint/2010/main" val="51356795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then looked into the </a:t>
            </a:r>
            <a:r>
              <a:rPr lang="en-US" sz="1200" kern="1200" dirty="0">
                <a:solidFill>
                  <a:schemeClr val="tx1"/>
                </a:solidFill>
                <a:effectLst/>
                <a:latin typeface="+mn-lt"/>
                <a:ea typeface="+mn-ea"/>
                <a:cs typeface="+mn-cs"/>
              </a:rPr>
              <a:t>percentage of embryos with aneuploid cells and observed that the vast majority of embryos across all developmental stages have aneuploid cells.</a:t>
            </a:r>
          </a:p>
          <a:p>
            <a:endParaRPr lang="en-US" dirty="0"/>
          </a:p>
        </p:txBody>
      </p:sp>
      <p:sp>
        <p:nvSpPr>
          <p:cNvPr id="4" name="Slide Number Placeholder 3"/>
          <p:cNvSpPr>
            <a:spLocks noGrp="1"/>
          </p:cNvSpPr>
          <p:nvPr>
            <p:ph type="sldNum" sz="quarter" idx="5"/>
          </p:nvPr>
        </p:nvSpPr>
        <p:spPr/>
        <p:txBody>
          <a:bodyPr/>
          <a:lstStyle/>
          <a:p>
            <a:fld id="{311A7095-F035-EB41-AF36-4A58B796DEA2}" type="slidenum">
              <a:rPr lang="en-US" smtClean="0"/>
              <a:t>19</a:t>
            </a:fld>
            <a:endParaRPr lang="en-US"/>
          </a:p>
        </p:txBody>
      </p:sp>
    </p:spTree>
    <p:extLst>
      <p:ext uri="{BB962C8B-B14F-4D97-AF65-F5344CB8AC3E}">
        <p14:creationId xmlns:p14="http://schemas.microsoft.com/office/powerpoint/2010/main" val="13455882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Aneuploidy, an abnormal number of chromosomes due to aberrant chromosomal segregation during meiosis or mitosis, is a major cause of early pregnancy loss and congenital defects. Aneuploidy can range from gain or loss of individual chromosomes to more complex aberrations involving many chromosomes. </a:t>
            </a:r>
          </a:p>
          <a:p>
            <a:r>
              <a:rPr lang="en-US" sz="1200" kern="1200" dirty="0">
                <a:solidFill>
                  <a:schemeClr val="tx1"/>
                </a:solidFill>
                <a:effectLst/>
                <a:latin typeface="+mn-lt"/>
                <a:ea typeface="+mn-ea"/>
                <a:cs typeface="+mn-cs"/>
              </a:rPr>
              <a:t>Meiotic aneuploidy, which occurs mostly during oogenesis, affects all embryonic cells. Mitotic aneuploidies are also a common occurrence but appear after fertilization. These result in mosaic embryos with different cells having different chromosomal signatures.</a:t>
            </a:r>
          </a:p>
          <a:p>
            <a:r>
              <a:rPr lang="en-US" sz="1200" kern="1200" dirty="0">
                <a:solidFill>
                  <a:schemeClr val="tx1"/>
                </a:solidFill>
                <a:effectLst/>
                <a:latin typeface="+mn-lt"/>
                <a:ea typeface="+mn-ea"/>
                <a:cs typeface="+mn-cs"/>
              </a:rPr>
              <a:t>Whereas meiotic aneuploidies are well considered in the fertility field, mitotic aneuploidies are more controversial in that the existence of mitotic aneuploidies, and thereby mosaicism, is widely debated. </a:t>
            </a:r>
          </a:p>
          <a:p>
            <a:r>
              <a:rPr lang="en-US" sz="1200" kern="1200" dirty="0">
                <a:solidFill>
                  <a:schemeClr val="tx1"/>
                </a:solidFill>
                <a:effectLst/>
                <a:latin typeface="+mn-lt"/>
                <a:ea typeface="+mn-ea"/>
                <a:cs typeface="+mn-cs"/>
              </a:rPr>
              <a:t>Because of the importance of genetic integrity in human conception and development, screening against aneuploidy in pre-implantation embryos has become a common procedure during in vitro fertilization.</a:t>
            </a:r>
          </a:p>
        </p:txBody>
      </p:sp>
      <p:sp>
        <p:nvSpPr>
          <p:cNvPr id="4" name="Slide Number Placeholder 3"/>
          <p:cNvSpPr>
            <a:spLocks noGrp="1"/>
          </p:cNvSpPr>
          <p:nvPr>
            <p:ph type="sldNum" sz="quarter" idx="5"/>
          </p:nvPr>
        </p:nvSpPr>
        <p:spPr/>
        <p:txBody>
          <a:bodyPr/>
          <a:lstStyle/>
          <a:p>
            <a:fld id="{311A7095-F035-EB41-AF36-4A58B796DEA2}" type="slidenum">
              <a:rPr lang="en-US" smtClean="0"/>
              <a:t>2</a:t>
            </a:fld>
            <a:endParaRPr lang="en-US"/>
          </a:p>
        </p:txBody>
      </p:sp>
    </p:spTree>
    <p:extLst>
      <p:ext uri="{BB962C8B-B14F-4D97-AF65-F5344CB8AC3E}">
        <p14:creationId xmlns:p14="http://schemas.microsoft.com/office/powerpoint/2010/main" val="260460620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Asking a slightly different question, namely the </a:t>
            </a:r>
            <a:r>
              <a:rPr lang="en-US" sz="1200" kern="1200" dirty="0">
                <a:solidFill>
                  <a:schemeClr val="tx1"/>
                </a:solidFill>
                <a:effectLst/>
                <a:latin typeface="+mn-lt"/>
                <a:ea typeface="+mn-ea"/>
                <a:cs typeface="+mn-cs"/>
              </a:rPr>
              <a:t>percentage of aneuploid cells per embryo, we observed a wide range across all developmental stages.</a:t>
            </a:r>
          </a:p>
          <a:p>
            <a:endParaRPr lang="en-US" dirty="0"/>
          </a:p>
        </p:txBody>
      </p:sp>
      <p:sp>
        <p:nvSpPr>
          <p:cNvPr id="4" name="Slide Number Placeholder 3"/>
          <p:cNvSpPr>
            <a:spLocks noGrp="1"/>
          </p:cNvSpPr>
          <p:nvPr>
            <p:ph type="sldNum" sz="quarter" idx="5"/>
          </p:nvPr>
        </p:nvSpPr>
        <p:spPr/>
        <p:txBody>
          <a:bodyPr/>
          <a:lstStyle/>
          <a:p>
            <a:fld id="{311A7095-F035-EB41-AF36-4A58B796DEA2}" type="slidenum">
              <a:rPr lang="en-US" smtClean="0"/>
              <a:t>20</a:t>
            </a:fld>
            <a:endParaRPr lang="en-US"/>
          </a:p>
        </p:txBody>
      </p:sp>
    </p:spTree>
    <p:extLst>
      <p:ext uri="{BB962C8B-B14F-4D97-AF65-F5344CB8AC3E}">
        <p14:creationId xmlns:p14="http://schemas.microsoft.com/office/powerpoint/2010/main" val="7298856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Lastly, we tested whether aneuploid cells are disproportionately tolerated in the trophectoderm, a long-standing question in the fertility field.</a:t>
            </a:r>
          </a:p>
        </p:txBody>
      </p:sp>
      <p:sp>
        <p:nvSpPr>
          <p:cNvPr id="4" name="Slide Number Placeholder 3"/>
          <p:cNvSpPr>
            <a:spLocks noGrp="1"/>
          </p:cNvSpPr>
          <p:nvPr>
            <p:ph type="sldNum" sz="quarter" idx="5"/>
          </p:nvPr>
        </p:nvSpPr>
        <p:spPr/>
        <p:txBody>
          <a:bodyPr/>
          <a:lstStyle/>
          <a:p>
            <a:fld id="{311A7095-F035-EB41-AF36-4A58B796DEA2}" type="slidenum">
              <a:rPr lang="en-US" smtClean="0"/>
              <a:t>21</a:t>
            </a:fld>
            <a:endParaRPr lang="en-US"/>
          </a:p>
        </p:txBody>
      </p:sp>
    </p:spTree>
    <p:extLst>
      <p:ext uri="{BB962C8B-B14F-4D97-AF65-F5344CB8AC3E}">
        <p14:creationId xmlns:p14="http://schemas.microsoft.com/office/powerpoint/2010/main" val="316074752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I used a generalized linear mixed model approach with random effects of embryo and in our data, aneuploid cells do not appear to be disproportionately tolerated in the trophectoderm. Given our small sample size, it is possible that this was not adequately explored. Nonetheless, this is the first quantitative attempt to answer this question that has confounded the field.</a:t>
            </a:r>
          </a:p>
        </p:txBody>
      </p:sp>
      <p:sp>
        <p:nvSpPr>
          <p:cNvPr id="4" name="Slide Number Placeholder 3"/>
          <p:cNvSpPr>
            <a:spLocks noGrp="1"/>
          </p:cNvSpPr>
          <p:nvPr>
            <p:ph type="sldNum" sz="quarter" idx="5"/>
          </p:nvPr>
        </p:nvSpPr>
        <p:spPr/>
        <p:txBody>
          <a:bodyPr/>
          <a:lstStyle/>
          <a:p>
            <a:fld id="{311A7095-F035-EB41-AF36-4A58B796DEA2}" type="slidenum">
              <a:rPr lang="en-US" smtClean="0"/>
              <a:t>22</a:t>
            </a:fld>
            <a:endParaRPr lang="en-US"/>
          </a:p>
        </p:txBody>
      </p:sp>
    </p:spTree>
    <p:extLst>
      <p:ext uri="{BB962C8B-B14F-4D97-AF65-F5344CB8AC3E}">
        <p14:creationId xmlns:p14="http://schemas.microsoft.com/office/powerpoint/2010/main" val="403250707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In conclusion, this computational approach applied at the single-cell level to detect aneuploidies appears to work.</a:t>
            </a:r>
          </a:p>
          <a:p>
            <a:r>
              <a:rPr lang="en-US" sz="1200" kern="1200" dirty="0">
                <a:solidFill>
                  <a:schemeClr val="tx1"/>
                </a:solidFill>
                <a:effectLst/>
                <a:latin typeface="+mn-lt"/>
                <a:ea typeface="+mn-ea"/>
                <a:cs typeface="+mn-cs"/>
              </a:rPr>
              <a:t>Our data suggest that every embryo exhibits mosaicism of some sort, and that is may perhaps be a part of a normal phenotype. This suggestion would dramatically impact the fertility field as the two-classification system, aneuploid or not, must be modified to include mosaicism.</a:t>
            </a:r>
          </a:p>
          <a:p>
            <a:r>
              <a:rPr lang="en-US" sz="1200" kern="1200" dirty="0">
                <a:solidFill>
                  <a:schemeClr val="tx1"/>
                </a:solidFill>
                <a:effectLst/>
                <a:latin typeface="+mn-lt"/>
                <a:ea typeface="+mn-ea"/>
                <a:cs typeface="+mn-cs"/>
              </a:rPr>
              <a:t>In addition, the single-cell approach could be used to determine that trophectoderm cells do not disproportionately affect aneuploidy, implying that a biopsy of such cells may be representative of the embryo.</a:t>
            </a:r>
          </a:p>
        </p:txBody>
      </p:sp>
      <p:sp>
        <p:nvSpPr>
          <p:cNvPr id="4" name="Slide Number Placeholder 3"/>
          <p:cNvSpPr>
            <a:spLocks noGrp="1"/>
          </p:cNvSpPr>
          <p:nvPr>
            <p:ph type="sldNum" sz="quarter" idx="5"/>
          </p:nvPr>
        </p:nvSpPr>
        <p:spPr/>
        <p:txBody>
          <a:bodyPr/>
          <a:lstStyle/>
          <a:p>
            <a:fld id="{311A7095-F035-EB41-AF36-4A58B796DEA2}" type="slidenum">
              <a:rPr lang="en-US" smtClean="0"/>
              <a:t>23</a:t>
            </a:fld>
            <a:endParaRPr lang="en-US"/>
          </a:p>
        </p:txBody>
      </p:sp>
    </p:spTree>
    <p:extLst>
      <p:ext uri="{BB962C8B-B14F-4D97-AF65-F5344CB8AC3E}">
        <p14:creationId xmlns:p14="http://schemas.microsoft.com/office/powerpoint/2010/main" val="76172147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An immediate question of interest is to simulate the process of pre-implantation genetic screening by randomly sampling 5-10 cells from an embryo and asking at what frequency the true aneuploidy status of the embryo is detected.</a:t>
            </a:r>
          </a:p>
          <a:p>
            <a:r>
              <a:rPr lang="en-US" sz="1200" kern="1200" dirty="0">
                <a:solidFill>
                  <a:schemeClr val="tx1"/>
                </a:solidFill>
                <a:effectLst/>
                <a:latin typeface="+mn-lt"/>
                <a:ea typeface="+mn-ea"/>
                <a:cs typeface="+mn-cs"/>
              </a:rPr>
              <a:t>Future work involves improving the method by which aneuploidies are detected. This work was based purely on gene expression data and summary statistics, but more information can be gained by incorporating genotype data. This would allow us to validate findings from scRNA-seq, and in the long term can be incorporated into a model that may better detect aneuploidies.</a:t>
            </a:r>
          </a:p>
          <a:p>
            <a:r>
              <a:rPr lang="en-US" sz="1200" kern="1200" dirty="0">
                <a:solidFill>
                  <a:schemeClr val="tx1"/>
                </a:solidFill>
                <a:effectLst/>
                <a:latin typeface="+mn-lt"/>
                <a:ea typeface="+mn-ea"/>
                <a:cs typeface="+mn-cs"/>
              </a:rPr>
              <a:t>In addition, aneuploidy detection may be extended to additional scRNA-seq datasets.</a:t>
            </a:r>
          </a:p>
        </p:txBody>
      </p:sp>
      <p:sp>
        <p:nvSpPr>
          <p:cNvPr id="4" name="Slide Number Placeholder 3"/>
          <p:cNvSpPr>
            <a:spLocks noGrp="1"/>
          </p:cNvSpPr>
          <p:nvPr>
            <p:ph type="sldNum" sz="quarter" idx="5"/>
          </p:nvPr>
        </p:nvSpPr>
        <p:spPr/>
        <p:txBody>
          <a:bodyPr/>
          <a:lstStyle/>
          <a:p>
            <a:fld id="{311A7095-F035-EB41-AF36-4A58B796DEA2}" type="slidenum">
              <a:rPr lang="en-US" smtClean="0"/>
              <a:t>24</a:t>
            </a:fld>
            <a:endParaRPr lang="en-US"/>
          </a:p>
        </p:txBody>
      </p:sp>
    </p:spTree>
    <p:extLst>
      <p:ext uri="{BB962C8B-B14F-4D97-AF65-F5344CB8AC3E}">
        <p14:creationId xmlns:p14="http://schemas.microsoft.com/office/powerpoint/2010/main" val="330146712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11A7095-F035-EB41-AF36-4A58B796DEA2}" type="slidenum">
              <a:rPr lang="en-US" smtClean="0"/>
              <a:t>25</a:t>
            </a:fld>
            <a:endParaRPr lang="en-US"/>
          </a:p>
        </p:txBody>
      </p:sp>
    </p:spTree>
    <p:extLst>
      <p:ext uri="{BB962C8B-B14F-4D97-AF65-F5344CB8AC3E}">
        <p14:creationId xmlns:p14="http://schemas.microsoft.com/office/powerpoint/2010/main" val="308328549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11A7095-F035-EB41-AF36-4A58B796DEA2}" type="slidenum">
              <a:rPr lang="en-US" smtClean="0"/>
              <a:t>27</a:t>
            </a:fld>
            <a:endParaRPr lang="en-US"/>
          </a:p>
        </p:txBody>
      </p:sp>
    </p:spTree>
    <p:extLst>
      <p:ext uri="{BB962C8B-B14F-4D97-AF65-F5344CB8AC3E}">
        <p14:creationId xmlns:p14="http://schemas.microsoft.com/office/powerpoint/2010/main" val="38577882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Currently, day-5 multi-cell biopsies of the outer layer of the blastocyst, the trophectoderm as depicted in the image to the right, is performed. Since only a single biopsy is taken of a specific cell lineage, it is debated whether such a biopsy is representative of the embryo proper, which develops from the inner cell mass. As shown in the 5 embryos with varying aneuploidy patterns, the true aneuploidy and mosaicism of an embryo may be missed during a biopsy simply due to the fact that such cells were not tested to begin with.  In addition, since embryos are currently classified into two distinct stages, either aneuploid or euploid, there is widespread disagreement as to whether mosaicism is even a real phenomenon. Since much of the controversy stems from limited technical approaches in which a single biopsy is taken, we leveraged the single-cell approach to look into questions that confound the field. To date, one such data set exists, and it is RNA-seq data.</a:t>
            </a:r>
          </a:p>
        </p:txBody>
      </p:sp>
      <p:sp>
        <p:nvSpPr>
          <p:cNvPr id="4" name="Slide Number Placeholder 3"/>
          <p:cNvSpPr>
            <a:spLocks noGrp="1"/>
          </p:cNvSpPr>
          <p:nvPr>
            <p:ph type="sldNum" sz="quarter" idx="10"/>
          </p:nvPr>
        </p:nvSpPr>
        <p:spPr/>
        <p:txBody>
          <a:bodyPr/>
          <a:lstStyle/>
          <a:p>
            <a:fld id="{311A7095-F035-EB41-AF36-4A58B796DEA2}" type="slidenum">
              <a:rPr lang="en-US" smtClean="0"/>
              <a:t>3</a:t>
            </a:fld>
            <a:endParaRPr lang="en-US"/>
          </a:p>
        </p:txBody>
      </p:sp>
    </p:spTree>
    <p:extLst>
      <p:ext uri="{BB962C8B-B14F-4D97-AF65-F5344CB8AC3E}">
        <p14:creationId xmlns:p14="http://schemas.microsoft.com/office/powerpoint/2010/main" val="11135364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In my rotation, we asked whether we can detect mosaic aneuploidies in scRNA-seq data, and if so,</a:t>
            </a:r>
          </a:p>
          <a:p>
            <a:r>
              <a:rPr lang="en-US" sz="1200" kern="1200" dirty="0">
                <a:solidFill>
                  <a:schemeClr val="tx1"/>
                </a:solidFill>
                <a:effectLst/>
                <a:latin typeface="+mn-lt"/>
                <a:ea typeface="+mn-ea"/>
                <a:cs typeface="+mn-cs"/>
              </a:rPr>
              <a:t>… what is the true incidence of chromosomal mosaicism? And </a:t>
            </a:r>
          </a:p>
          <a:p>
            <a:r>
              <a:rPr lang="en-US" sz="1200" kern="1200" dirty="0">
                <a:solidFill>
                  <a:schemeClr val="tx1"/>
                </a:solidFill>
                <a:effectLst/>
                <a:latin typeface="+mn-lt"/>
                <a:ea typeface="+mn-ea"/>
                <a:cs typeface="+mn-cs"/>
              </a:rPr>
              <a:t>…are aneuploid cells disproportionately allocated to the trophectoderm?</a:t>
            </a:r>
          </a:p>
        </p:txBody>
      </p:sp>
      <p:sp>
        <p:nvSpPr>
          <p:cNvPr id="4" name="Slide Number Placeholder 3"/>
          <p:cNvSpPr>
            <a:spLocks noGrp="1"/>
          </p:cNvSpPr>
          <p:nvPr>
            <p:ph type="sldNum" sz="quarter" idx="5"/>
          </p:nvPr>
        </p:nvSpPr>
        <p:spPr/>
        <p:txBody>
          <a:bodyPr/>
          <a:lstStyle/>
          <a:p>
            <a:fld id="{311A7095-F035-EB41-AF36-4A58B796DEA2}" type="slidenum">
              <a:rPr lang="en-US" smtClean="0"/>
              <a:t>4</a:t>
            </a:fld>
            <a:endParaRPr lang="en-US"/>
          </a:p>
        </p:txBody>
      </p:sp>
    </p:spTree>
    <p:extLst>
      <p:ext uri="{BB962C8B-B14F-4D97-AF65-F5344CB8AC3E}">
        <p14:creationId xmlns:p14="http://schemas.microsoft.com/office/powerpoint/2010/main" val="40581175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For the analysis, we used an aneuploidy detection tool that was recently published and tested on several datasets. The </a:t>
            </a:r>
            <a:r>
              <a:rPr lang="en-US" sz="1200" kern="1200" dirty="0" err="1">
                <a:solidFill>
                  <a:schemeClr val="tx1"/>
                </a:solidFill>
                <a:effectLst/>
                <a:latin typeface="+mn-lt"/>
                <a:ea typeface="+mn-ea"/>
                <a:cs typeface="+mn-cs"/>
              </a:rPr>
              <a:t>Rpackage</a:t>
            </a:r>
            <a:r>
              <a:rPr lang="en-US" sz="1200" kern="1200" dirty="0">
                <a:solidFill>
                  <a:schemeClr val="tx1"/>
                </a:solidFill>
                <a:effectLst/>
                <a:latin typeface="+mn-lt"/>
                <a:ea typeface="+mn-ea"/>
                <a:cs typeface="+mn-cs"/>
              </a:rPr>
              <a:t> was developed by the </a:t>
            </a:r>
            <a:r>
              <a:rPr lang="en-US" sz="1200" kern="1200" dirty="0" err="1">
                <a:solidFill>
                  <a:schemeClr val="tx1"/>
                </a:solidFill>
                <a:effectLst/>
                <a:latin typeface="+mn-lt"/>
                <a:ea typeface="+mn-ea"/>
                <a:cs typeface="+mn-cs"/>
              </a:rPr>
              <a:t>Marioni</a:t>
            </a:r>
            <a:r>
              <a:rPr lang="en-US" sz="1200" kern="1200" dirty="0">
                <a:solidFill>
                  <a:schemeClr val="tx1"/>
                </a:solidFill>
                <a:effectLst/>
                <a:latin typeface="+mn-lt"/>
                <a:ea typeface="+mn-ea"/>
                <a:cs typeface="+mn-cs"/>
              </a:rPr>
              <a:t> lab in the European Bioinformatics Institute within the European Molecular Biology Laboratory and is well documented on </a:t>
            </a:r>
            <a:r>
              <a:rPr lang="en-US" sz="1200" kern="1200" dirty="0" err="1">
                <a:solidFill>
                  <a:schemeClr val="tx1"/>
                </a:solidFill>
                <a:effectLst/>
                <a:latin typeface="+mn-lt"/>
                <a:ea typeface="+mn-ea"/>
                <a:cs typeface="+mn-cs"/>
              </a:rPr>
              <a:t>Github</a:t>
            </a:r>
            <a:r>
              <a:rPr lang="en-US" sz="1200" kern="1200" dirty="0">
                <a:solidFill>
                  <a:schemeClr val="tx1"/>
                </a:solidFill>
                <a:effectLst/>
                <a:latin typeface="+mn-lt"/>
                <a:ea typeface="+mn-ea"/>
                <a:cs typeface="+mn-cs"/>
              </a:rPr>
              <a:t>. </a:t>
            </a:r>
          </a:p>
        </p:txBody>
      </p:sp>
      <p:sp>
        <p:nvSpPr>
          <p:cNvPr id="4" name="Slide Number Placeholder 3"/>
          <p:cNvSpPr>
            <a:spLocks noGrp="1"/>
          </p:cNvSpPr>
          <p:nvPr>
            <p:ph type="sldNum" sz="quarter" idx="5"/>
          </p:nvPr>
        </p:nvSpPr>
        <p:spPr/>
        <p:txBody>
          <a:bodyPr/>
          <a:lstStyle/>
          <a:p>
            <a:fld id="{311A7095-F035-EB41-AF36-4A58B796DEA2}" type="slidenum">
              <a:rPr lang="en-US" smtClean="0"/>
              <a:t>5</a:t>
            </a:fld>
            <a:endParaRPr lang="en-US"/>
          </a:p>
        </p:txBody>
      </p:sp>
    </p:spTree>
    <p:extLst>
      <p:ext uri="{BB962C8B-B14F-4D97-AF65-F5344CB8AC3E}">
        <p14:creationId xmlns:p14="http://schemas.microsoft.com/office/powerpoint/2010/main" val="17945419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Overall, this method works by statistically identifying, separately for each cell, chromosomes with genes that show consistently deviant expression compared to the same chromosome in other cells. It is important to initially stratify the dataset and consider only highly expressed genes. For a defined group of cells, a score for each chromosome-cell pair is calculated. These scores are then converted into p-values to detect significant deviations that can be interpreted as aneuploidies.</a:t>
            </a:r>
          </a:p>
        </p:txBody>
      </p:sp>
      <p:sp>
        <p:nvSpPr>
          <p:cNvPr id="4" name="Slide Number Placeholder 3"/>
          <p:cNvSpPr>
            <a:spLocks noGrp="1"/>
          </p:cNvSpPr>
          <p:nvPr>
            <p:ph type="sldNum" sz="quarter" idx="5"/>
          </p:nvPr>
        </p:nvSpPr>
        <p:spPr/>
        <p:txBody>
          <a:bodyPr/>
          <a:lstStyle/>
          <a:p>
            <a:fld id="{311A7095-F035-EB41-AF36-4A58B796DEA2}" type="slidenum">
              <a:rPr lang="en-US" smtClean="0"/>
              <a:t>6</a:t>
            </a:fld>
            <a:endParaRPr lang="en-US"/>
          </a:p>
        </p:txBody>
      </p:sp>
    </p:spTree>
    <p:extLst>
      <p:ext uri="{BB962C8B-B14F-4D97-AF65-F5344CB8AC3E}">
        <p14:creationId xmlns:p14="http://schemas.microsoft.com/office/powerpoint/2010/main" val="22133439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To assess the method’s performance, it was applied to 3 genotype-and-transcriptome datasets. In the first dataset, the method performed relatively well with a sensitivity of 78% and FDR of 4.9%. In two additional datasets, the method performed poorly, as the model is confounded by high gene expression variance.</a:t>
            </a:r>
          </a:p>
        </p:txBody>
      </p:sp>
      <p:sp>
        <p:nvSpPr>
          <p:cNvPr id="4" name="Slide Number Placeholder 3"/>
          <p:cNvSpPr>
            <a:spLocks noGrp="1"/>
          </p:cNvSpPr>
          <p:nvPr>
            <p:ph type="sldNum" sz="quarter" idx="5"/>
          </p:nvPr>
        </p:nvSpPr>
        <p:spPr/>
        <p:txBody>
          <a:bodyPr/>
          <a:lstStyle/>
          <a:p>
            <a:fld id="{311A7095-F035-EB41-AF36-4A58B796DEA2}" type="slidenum">
              <a:rPr lang="en-US" smtClean="0"/>
              <a:t>7</a:t>
            </a:fld>
            <a:endParaRPr lang="en-US"/>
          </a:p>
        </p:txBody>
      </p:sp>
    </p:spTree>
    <p:extLst>
      <p:ext uri="{BB962C8B-B14F-4D97-AF65-F5344CB8AC3E}">
        <p14:creationId xmlns:p14="http://schemas.microsoft.com/office/powerpoint/2010/main" val="1966159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scRNA-seq data I worked with contains 88 embryos comprising almost 1,500cells. Cell lineages were inferred in another publication from gene expression profiles and </a:t>
            </a:r>
            <a:r>
              <a:rPr lang="en-US" sz="1200" kern="1200" dirty="0" err="1">
                <a:solidFill>
                  <a:schemeClr val="tx1"/>
                </a:solidFill>
                <a:effectLst/>
                <a:latin typeface="+mn-lt"/>
                <a:ea typeface="+mn-ea"/>
                <a:cs typeface="+mn-cs"/>
              </a:rPr>
              <a:t>tSNE</a:t>
            </a:r>
            <a:r>
              <a:rPr lang="en-US" sz="1200" kern="1200" dirty="0">
                <a:solidFill>
                  <a:schemeClr val="tx1"/>
                </a:solidFill>
                <a:effectLst/>
                <a:latin typeface="+mn-lt"/>
                <a:ea typeface="+mn-ea"/>
                <a:cs typeface="+mn-cs"/>
              </a:rPr>
              <a:t> plots.</a:t>
            </a:r>
          </a:p>
        </p:txBody>
      </p:sp>
      <p:sp>
        <p:nvSpPr>
          <p:cNvPr id="4" name="Slide Number Placeholder 3"/>
          <p:cNvSpPr>
            <a:spLocks noGrp="1"/>
          </p:cNvSpPr>
          <p:nvPr>
            <p:ph type="sldNum" sz="quarter" idx="5"/>
          </p:nvPr>
        </p:nvSpPr>
        <p:spPr/>
        <p:txBody>
          <a:bodyPr/>
          <a:lstStyle/>
          <a:p>
            <a:fld id="{311A7095-F035-EB41-AF36-4A58B796DEA2}" type="slidenum">
              <a:rPr lang="en-US" smtClean="0"/>
              <a:t>8</a:t>
            </a:fld>
            <a:endParaRPr lang="en-US"/>
          </a:p>
        </p:txBody>
      </p:sp>
    </p:spTree>
    <p:extLst>
      <p:ext uri="{BB962C8B-B14F-4D97-AF65-F5344CB8AC3E}">
        <p14:creationId xmlns:p14="http://schemas.microsoft.com/office/powerpoint/2010/main" val="30246505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I validated the aneuploidy detection software on two datasets, one that performed well and one that performed poorly due to high variability in gene expression. </a:t>
            </a:r>
          </a:p>
        </p:txBody>
      </p:sp>
      <p:sp>
        <p:nvSpPr>
          <p:cNvPr id="4" name="Slide Number Placeholder 3"/>
          <p:cNvSpPr>
            <a:spLocks noGrp="1"/>
          </p:cNvSpPr>
          <p:nvPr>
            <p:ph type="sldNum" sz="quarter" idx="5"/>
          </p:nvPr>
        </p:nvSpPr>
        <p:spPr/>
        <p:txBody>
          <a:bodyPr/>
          <a:lstStyle/>
          <a:p>
            <a:fld id="{311A7095-F035-EB41-AF36-4A58B796DEA2}" type="slidenum">
              <a:rPr lang="en-US" smtClean="0"/>
              <a:t>9</a:t>
            </a:fld>
            <a:endParaRPr lang="en-US"/>
          </a:p>
        </p:txBody>
      </p:sp>
    </p:spTree>
    <p:extLst>
      <p:ext uri="{BB962C8B-B14F-4D97-AF65-F5344CB8AC3E}">
        <p14:creationId xmlns:p14="http://schemas.microsoft.com/office/powerpoint/2010/main" val="41741459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7970874" y="6403532"/>
            <a:ext cx="4059767" cy="366713"/>
          </a:xfrm>
          <a:prstGeom prst="rect">
            <a:avLst/>
          </a:prstGeom>
        </p:spPr>
        <p:txBody>
          <a:bodyPr/>
          <a:lstStyle>
            <a:lvl1pPr algn="r">
              <a:defRPr sz="1400">
                <a:latin typeface="Helvetica" charset="0"/>
                <a:ea typeface="Helvetica" charset="0"/>
                <a:cs typeface="Helvetica" charset="0"/>
              </a:defRPr>
            </a:lvl1pPr>
          </a:lstStyle>
          <a:p>
            <a:fld id="{BBB28AC4-3ACF-FA45-B965-A0016D3F4114}" type="datetimeFigureOut">
              <a:rPr lang="en-US" smtClean="0"/>
              <a:t>1/25/19</a:t>
            </a:fld>
            <a:endParaRPr lang="en-US"/>
          </a:p>
        </p:txBody>
      </p:sp>
      <p:sp>
        <p:nvSpPr>
          <p:cNvPr id="4" name="Footer Placeholder 3"/>
          <p:cNvSpPr>
            <a:spLocks noGrp="1"/>
          </p:cNvSpPr>
          <p:nvPr>
            <p:ph type="ftr" sz="quarter" idx="11"/>
          </p:nvPr>
        </p:nvSpPr>
        <p:spPr>
          <a:xfrm>
            <a:off x="161385" y="6402559"/>
            <a:ext cx="4775200" cy="365125"/>
          </a:xfrm>
          <a:prstGeom prst="rect">
            <a:avLst/>
          </a:prstGeom>
        </p:spPr>
        <p:txBody>
          <a:bodyPr/>
          <a:lstStyle>
            <a:lvl1pPr>
              <a:defRPr sz="1400">
                <a:latin typeface="Helvetica" charset="0"/>
                <a:ea typeface="Helvetica" charset="0"/>
                <a:cs typeface="Helvetica" charset="0"/>
              </a:defRPr>
            </a:lvl1pPr>
          </a:lstStyle>
          <a:p>
            <a:endParaRPr lang="en-US"/>
          </a:p>
        </p:txBody>
      </p:sp>
      <p:sp>
        <p:nvSpPr>
          <p:cNvPr id="5" name="Text Placeholder 4"/>
          <p:cNvSpPr>
            <a:spLocks noGrp="1"/>
          </p:cNvSpPr>
          <p:nvPr>
            <p:ph type="body" sz="quarter" idx="12" hasCustomPrompt="1"/>
          </p:nvPr>
        </p:nvSpPr>
        <p:spPr>
          <a:xfrm>
            <a:off x="161385" y="145774"/>
            <a:ext cx="11869256" cy="2279373"/>
          </a:xfrm>
          <a:prstGeom prst="rect">
            <a:avLst/>
          </a:prstGeom>
        </p:spPr>
        <p:txBody>
          <a:bodyPr anchor="ctr"/>
          <a:lstStyle>
            <a:lvl1pPr marL="0" indent="0" algn="ctr">
              <a:buNone/>
              <a:defRPr sz="3600" b="1">
                <a:latin typeface="Helvetica" charset="0"/>
                <a:ea typeface="Helvetica" charset="0"/>
                <a:cs typeface="Helvetica" charset="0"/>
              </a:defRPr>
            </a:lvl1pPr>
          </a:lstStyle>
          <a:p>
            <a:pPr lvl="0"/>
            <a:r>
              <a:rPr lang="en-US" sz="3600" dirty="0">
                <a:latin typeface="Helvetica" charset="0"/>
                <a:ea typeface="Helvetica" charset="0"/>
                <a:cs typeface="Helvetica" charset="0"/>
              </a:rPr>
              <a:t>Title</a:t>
            </a:r>
            <a:endParaRPr lang="en-US" dirty="0"/>
          </a:p>
        </p:txBody>
      </p:sp>
      <p:sp>
        <p:nvSpPr>
          <p:cNvPr id="7" name="Text Placeholder 6"/>
          <p:cNvSpPr>
            <a:spLocks noGrp="1"/>
          </p:cNvSpPr>
          <p:nvPr>
            <p:ph type="body" sz="quarter" idx="13" hasCustomPrompt="1"/>
          </p:nvPr>
        </p:nvSpPr>
        <p:spPr>
          <a:xfrm>
            <a:off x="161385" y="3194050"/>
            <a:ext cx="11869256" cy="1219200"/>
          </a:xfrm>
          <a:prstGeom prst="rect">
            <a:avLst/>
          </a:prstGeom>
        </p:spPr>
        <p:txBody>
          <a:bodyPr/>
          <a:lstStyle>
            <a:lvl1pPr marL="0" indent="0" algn="ctr">
              <a:buNone/>
              <a:defRPr sz="3200">
                <a:solidFill>
                  <a:schemeClr val="tx1"/>
                </a:solidFill>
                <a:latin typeface="Helvetica" charset="0"/>
                <a:ea typeface="Helvetica" charset="0"/>
                <a:cs typeface="Helvetica" charset="0"/>
              </a:defRPr>
            </a:lvl1pPr>
          </a:lstStyle>
          <a:p>
            <a:pPr lvl="0"/>
            <a:r>
              <a:rPr lang="en-US" sz="3200">
                <a:latin typeface="Helvetica" charset="0"/>
                <a:ea typeface="Helvetica" charset="0"/>
                <a:cs typeface="Helvetica" charset="0"/>
              </a:rPr>
              <a:t>Author</a:t>
            </a:r>
            <a:endParaRPr lang="en-US" dirty="0"/>
          </a:p>
        </p:txBody>
      </p:sp>
    </p:spTree>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BBB28AC4-3ACF-FA45-B965-A0016D3F4114}" type="datetimeFigureOut">
              <a:rPr lang="en-US" smtClean="0"/>
              <a:t>1/25/19</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D2266F13-840D-7647-A40D-A9D85B2813B2}" type="slidenum">
              <a:rPr lang="en-US" smtClean="0"/>
              <a:t>‹#›</a:t>
            </a:fld>
            <a:endParaRPr lang="en-US"/>
          </a:p>
        </p:txBody>
      </p:sp>
    </p:spTree>
    <p:extLst>
      <p:ext uri="{BB962C8B-B14F-4D97-AF65-F5344CB8AC3E}">
        <p14:creationId xmlns:p14="http://schemas.microsoft.com/office/powerpoint/2010/main" val="9782092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E02176D3-47A1-8F4B-81FF-0B4875DABDA6}" type="datetimeFigureOut">
              <a:rPr lang="en-US" smtClean="0"/>
              <a:t>1/25/19</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E7365DAF-26FF-BD4A-9AFF-36177FB0D621}" type="slidenum">
              <a:rPr lang="en-US" smtClean="0"/>
              <a:t>‹#›</a:t>
            </a:fld>
            <a:endParaRPr lang="en-US"/>
          </a:p>
        </p:txBody>
      </p:sp>
    </p:spTree>
    <p:extLst>
      <p:ext uri="{BB962C8B-B14F-4D97-AF65-F5344CB8AC3E}">
        <p14:creationId xmlns:p14="http://schemas.microsoft.com/office/powerpoint/2010/main" val="15699605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7970874" y="6403532"/>
            <a:ext cx="4059767" cy="366713"/>
          </a:xfrm>
          <a:prstGeom prst="rect">
            <a:avLst/>
          </a:prstGeom>
        </p:spPr>
        <p:txBody>
          <a:bodyPr/>
          <a:lstStyle>
            <a:lvl1pPr algn="r">
              <a:defRPr sz="1400">
                <a:latin typeface="Helvetica" charset="0"/>
                <a:ea typeface="Helvetica" charset="0"/>
                <a:cs typeface="Helvetica" charset="0"/>
              </a:defRPr>
            </a:lvl1pPr>
          </a:lstStyle>
          <a:p>
            <a:fld id="{BBB28AC4-3ACF-FA45-B965-A0016D3F4114}" type="datetimeFigureOut">
              <a:rPr lang="en-US" smtClean="0"/>
              <a:t>1/25/19</a:t>
            </a:fld>
            <a:endParaRPr lang="en-US"/>
          </a:p>
        </p:txBody>
      </p:sp>
      <p:sp>
        <p:nvSpPr>
          <p:cNvPr id="4" name="Footer Placeholder 3"/>
          <p:cNvSpPr>
            <a:spLocks noGrp="1"/>
          </p:cNvSpPr>
          <p:nvPr>
            <p:ph type="ftr" sz="quarter" idx="11"/>
          </p:nvPr>
        </p:nvSpPr>
        <p:spPr>
          <a:xfrm>
            <a:off x="161385" y="6402559"/>
            <a:ext cx="4775200" cy="365125"/>
          </a:xfrm>
          <a:prstGeom prst="rect">
            <a:avLst/>
          </a:prstGeom>
        </p:spPr>
        <p:txBody>
          <a:bodyPr/>
          <a:lstStyle>
            <a:lvl1pPr>
              <a:defRPr sz="1400">
                <a:latin typeface="Helvetica" charset="0"/>
                <a:ea typeface="Helvetica" charset="0"/>
                <a:cs typeface="Helvetica" charset="0"/>
              </a:defRPr>
            </a:lvl1pPr>
          </a:lstStyle>
          <a:p>
            <a:endParaRPr lang="en-US"/>
          </a:p>
        </p:txBody>
      </p:sp>
      <p:sp>
        <p:nvSpPr>
          <p:cNvPr id="5" name="Text Placeholder 4"/>
          <p:cNvSpPr>
            <a:spLocks noGrp="1"/>
          </p:cNvSpPr>
          <p:nvPr>
            <p:ph type="body" sz="quarter" idx="12"/>
          </p:nvPr>
        </p:nvSpPr>
        <p:spPr>
          <a:xfrm>
            <a:off x="161385" y="145775"/>
            <a:ext cx="11869256" cy="905104"/>
          </a:xfrm>
          <a:prstGeom prst="rect">
            <a:avLst/>
          </a:prstGeom>
        </p:spPr>
        <p:txBody>
          <a:bodyPr anchor="ctr"/>
          <a:lstStyle>
            <a:lvl1pPr marL="0" indent="0" algn="ctr">
              <a:buNone/>
              <a:defRPr sz="3600" b="1">
                <a:latin typeface="Helvetica" charset="0"/>
                <a:ea typeface="Helvetica" charset="0"/>
                <a:cs typeface="Helvetica" charset="0"/>
              </a:defRPr>
            </a:lvl1pPr>
          </a:lstStyle>
          <a:p>
            <a:pPr lvl="0"/>
            <a:endParaRPr lang="en-US" dirty="0"/>
          </a:p>
        </p:txBody>
      </p:sp>
    </p:spTree>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1_Custom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94733" y="130516"/>
            <a:ext cx="11781367" cy="758825"/>
          </a:xfrm>
          <a:prstGeom prst="rect">
            <a:avLst/>
          </a:prstGeom>
        </p:spPr>
        <p:txBody>
          <a:bodyPr/>
          <a:lstStyle>
            <a:lvl1pPr>
              <a:defRPr>
                <a:latin typeface="Helvetica" charset="0"/>
                <a:ea typeface="Helvetica" charset="0"/>
                <a:cs typeface="Helvetica" charset="0"/>
              </a:defRPr>
            </a:lvl1pPr>
          </a:lstStyle>
          <a:p>
            <a:r>
              <a:rPr lang="en-US" dirty="0"/>
              <a:t>Heading</a:t>
            </a:r>
          </a:p>
        </p:txBody>
      </p:sp>
      <p:sp>
        <p:nvSpPr>
          <p:cNvPr id="3" name="Date Placeholder 2"/>
          <p:cNvSpPr>
            <a:spLocks noGrp="1"/>
          </p:cNvSpPr>
          <p:nvPr>
            <p:ph type="dt" sz="half" idx="10"/>
          </p:nvPr>
        </p:nvSpPr>
        <p:spPr>
          <a:xfrm>
            <a:off x="7962827" y="6437876"/>
            <a:ext cx="4059767" cy="366713"/>
          </a:xfrm>
        </p:spPr>
        <p:txBody>
          <a:bodyPr/>
          <a:lstStyle>
            <a:lvl1pPr>
              <a:defRPr sz="1400">
                <a:latin typeface="Helvetica" charset="0"/>
                <a:ea typeface="Helvetica" charset="0"/>
                <a:cs typeface="Helvetica" charset="0"/>
              </a:defRPr>
            </a:lvl1pPr>
          </a:lstStyle>
          <a:p>
            <a:endParaRPr lang="en-US" dirty="0"/>
          </a:p>
        </p:txBody>
      </p:sp>
      <p:sp>
        <p:nvSpPr>
          <p:cNvPr id="4" name="Footer Placeholder 3"/>
          <p:cNvSpPr>
            <a:spLocks noGrp="1"/>
          </p:cNvSpPr>
          <p:nvPr>
            <p:ph type="ftr" sz="quarter" idx="11"/>
          </p:nvPr>
        </p:nvSpPr>
        <p:spPr>
          <a:xfrm>
            <a:off x="167777" y="6444226"/>
            <a:ext cx="4775200" cy="365125"/>
          </a:xfrm>
        </p:spPr>
        <p:txBody>
          <a:bodyPr/>
          <a:lstStyle>
            <a:lvl1pPr>
              <a:defRPr sz="1400">
                <a:latin typeface="Helvetica" charset="0"/>
                <a:ea typeface="Helvetica" charset="0"/>
                <a:cs typeface="Helvetica" charset="0"/>
              </a:defRPr>
            </a:lvl1pPr>
          </a:lstStyle>
          <a:p>
            <a:endParaRPr lang="en-US" dirty="0"/>
          </a:p>
        </p:txBody>
      </p:sp>
    </p:spTree>
    <p:extLst>
      <p:ext uri="{BB962C8B-B14F-4D97-AF65-F5344CB8AC3E}">
        <p14:creationId xmlns:p14="http://schemas.microsoft.com/office/powerpoint/2010/main" val="33817553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94733" y="130516"/>
            <a:ext cx="11781367" cy="758825"/>
          </a:xfrm>
          <a:prstGeom prst="rect">
            <a:avLst/>
          </a:prstGeom>
        </p:spPr>
        <p:txBody>
          <a:bodyPr/>
          <a:lstStyle>
            <a:lvl1pPr>
              <a:defRPr>
                <a:latin typeface="Helvetica" charset="0"/>
                <a:ea typeface="Helvetica" charset="0"/>
                <a:cs typeface="Helvetica" charset="0"/>
              </a:defRPr>
            </a:lvl1pPr>
          </a:lstStyle>
          <a:p>
            <a:r>
              <a:rPr lang="en-US" dirty="0"/>
              <a:t>Heading</a:t>
            </a:r>
          </a:p>
        </p:txBody>
      </p:sp>
      <p:sp>
        <p:nvSpPr>
          <p:cNvPr id="3" name="Date Placeholder 2"/>
          <p:cNvSpPr>
            <a:spLocks noGrp="1"/>
          </p:cNvSpPr>
          <p:nvPr>
            <p:ph type="dt" sz="half" idx="10"/>
          </p:nvPr>
        </p:nvSpPr>
        <p:spPr>
          <a:xfrm>
            <a:off x="7962827" y="6437876"/>
            <a:ext cx="4059767" cy="366713"/>
          </a:xfrm>
        </p:spPr>
        <p:txBody>
          <a:bodyPr/>
          <a:lstStyle>
            <a:lvl1pPr>
              <a:defRPr sz="1400">
                <a:latin typeface="Helvetica" charset="0"/>
                <a:ea typeface="Helvetica" charset="0"/>
                <a:cs typeface="Helvetica" charset="0"/>
              </a:defRPr>
            </a:lvl1pPr>
          </a:lstStyle>
          <a:p>
            <a:endParaRPr lang="en-US" dirty="0"/>
          </a:p>
        </p:txBody>
      </p:sp>
      <p:sp>
        <p:nvSpPr>
          <p:cNvPr id="4" name="Footer Placeholder 3"/>
          <p:cNvSpPr>
            <a:spLocks noGrp="1"/>
          </p:cNvSpPr>
          <p:nvPr>
            <p:ph type="ftr" sz="quarter" idx="11"/>
          </p:nvPr>
        </p:nvSpPr>
        <p:spPr>
          <a:xfrm>
            <a:off x="167777" y="6444226"/>
            <a:ext cx="4775200" cy="365125"/>
          </a:xfrm>
        </p:spPr>
        <p:txBody>
          <a:bodyPr/>
          <a:lstStyle>
            <a:lvl1pPr>
              <a:defRPr sz="1400">
                <a:latin typeface="Helvetica" charset="0"/>
                <a:ea typeface="Helvetica" charset="0"/>
                <a:cs typeface="Helvetica" charset="0"/>
              </a:defRPr>
            </a:lvl1pPr>
          </a:lstStyle>
          <a:p>
            <a:endParaRPr lang="en-US" dirty="0"/>
          </a:p>
        </p:txBody>
      </p:sp>
    </p:spTree>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7777" y="365125"/>
            <a:ext cx="11759180" cy="1325563"/>
          </a:xfrm>
          <a:prstGeom prst="rect">
            <a:avLst/>
          </a:prstGeom>
        </p:spPr>
        <p:txBody>
          <a:bodyPr/>
          <a:lstStyle>
            <a:lvl1pPr>
              <a:defRPr>
                <a:latin typeface="Helvetica" charset="0"/>
                <a:ea typeface="Helvetica" charset="0"/>
                <a:cs typeface="Helvetica" charset="0"/>
              </a:defRPr>
            </a:lvl1pPr>
          </a:lstStyle>
          <a:p>
            <a:r>
              <a:rPr lang="en-US" dirty="0"/>
              <a:t>Heading</a:t>
            </a:r>
          </a:p>
        </p:txBody>
      </p:sp>
      <p:sp>
        <p:nvSpPr>
          <p:cNvPr id="3" name="Date Placeholder 2"/>
          <p:cNvSpPr>
            <a:spLocks noGrp="1"/>
          </p:cNvSpPr>
          <p:nvPr>
            <p:ph type="dt" sz="half" idx="10"/>
          </p:nvPr>
        </p:nvSpPr>
        <p:spPr>
          <a:xfrm>
            <a:off x="7962827" y="6424624"/>
            <a:ext cx="4059767" cy="366713"/>
          </a:xfrm>
        </p:spPr>
        <p:txBody>
          <a:bodyPr/>
          <a:lstStyle>
            <a:lvl1pPr>
              <a:defRPr sz="1400">
                <a:latin typeface="Helvetica" charset="0"/>
                <a:ea typeface="Helvetica" charset="0"/>
                <a:cs typeface="Helvetica" charset="0"/>
              </a:defRPr>
            </a:lvl1pPr>
          </a:lstStyle>
          <a:p>
            <a:endParaRPr lang="en-US" dirty="0"/>
          </a:p>
        </p:txBody>
      </p:sp>
      <p:sp>
        <p:nvSpPr>
          <p:cNvPr id="4" name="Footer Placeholder 3"/>
          <p:cNvSpPr>
            <a:spLocks noGrp="1"/>
          </p:cNvSpPr>
          <p:nvPr>
            <p:ph type="ftr" sz="quarter" idx="11"/>
          </p:nvPr>
        </p:nvSpPr>
        <p:spPr>
          <a:xfrm>
            <a:off x="167777" y="6444226"/>
            <a:ext cx="4775200" cy="365125"/>
          </a:xfrm>
        </p:spPr>
        <p:txBody>
          <a:bodyPr/>
          <a:lstStyle>
            <a:lvl1pPr>
              <a:defRPr sz="1400">
                <a:latin typeface="Helvetica" charset="0"/>
                <a:ea typeface="Helvetica" charset="0"/>
                <a:cs typeface="Helvetica" charset="0"/>
              </a:defRPr>
            </a:lvl1pPr>
          </a:lstStyle>
          <a:p>
            <a:endParaRPr lang="en-US" dirty="0"/>
          </a:p>
        </p:txBody>
      </p:sp>
    </p:spTree>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Rectangle 20"/>
          <p:cNvSpPr>
            <a:spLocks noChangeArrowheads="1"/>
          </p:cNvSpPr>
          <p:nvPr userDrawn="1"/>
        </p:nvSpPr>
        <p:spPr bwMode="white">
          <a:xfrm>
            <a:off x="0" y="6705600"/>
            <a:ext cx="12192000" cy="152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defRPr/>
            </a:pPr>
            <a:endParaRPr lang="x-none" altLang="x-none" sz="1800"/>
          </a:p>
        </p:txBody>
      </p:sp>
      <p:sp>
        <p:nvSpPr>
          <p:cNvPr id="8" name="Rectangle 23"/>
          <p:cNvSpPr>
            <a:spLocks noChangeArrowheads="1"/>
          </p:cNvSpPr>
          <p:nvPr userDrawn="1"/>
        </p:nvSpPr>
        <p:spPr bwMode="white">
          <a:xfrm>
            <a:off x="11988800" y="3175"/>
            <a:ext cx="203200" cy="68580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defRPr/>
            </a:pPr>
            <a:endParaRPr lang="x-none" altLang="x-none" sz="1800"/>
          </a:p>
        </p:txBody>
      </p:sp>
      <p:sp>
        <p:nvSpPr>
          <p:cNvPr id="9" name="Rectangle 24"/>
          <p:cNvSpPr>
            <a:spLocks noChangeArrowheads="1"/>
          </p:cNvSpPr>
          <p:nvPr userDrawn="1"/>
        </p:nvSpPr>
        <p:spPr bwMode="white">
          <a:xfrm>
            <a:off x="0" y="0"/>
            <a:ext cx="203200" cy="68580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defRPr/>
            </a:pPr>
            <a:endParaRPr lang="x-none" altLang="x-none" sz="1800"/>
          </a:p>
        </p:txBody>
      </p:sp>
      <p:sp>
        <p:nvSpPr>
          <p:cNvPr id="10" name="Rectangle 26"/>
          <p:cNvSpPr>
            <a:spLocks noChangeArrowheads="1"/>
          </p:cNvSpPr>
          <p:nvPr userDrawn="1"/>
        </p:nvSpPr>
        <p:spPr bwMode="auto">
          <a:xfrm>
            <a:off x="204782" y="6404528"/>
            <a:ext cx="11777133" cy="309563"/>
          </a:xfrm>
          <a:prstGeom prst="rect">
            <a:avLst/>
          </a:prstGeom>
          <a:solidFill>
            <a:srgbClr val="484A4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defRPr/>
            </a:pPr>
            <a:endParaRPr lang="x-none" altLang="x-none" sz="1800"/>
          </a:p>
        </p:txBody>
      </p:sp>
      <p:sp>
        <p:nvSpPr>
          <p:cNvPr id="14" name="Date Placeholder 27"/>
          <p:cNvSpPr>
            <a:spLocks noGrp="1"/>
          </p:cNvSpPr>
          <p:nvPr>
            <p:ph type="dt" sz="half" idx="2"/>
          </p:nvPr>
        </p:nvSpPr>
        <p:spPr>
          <a:xfrm>
            <a:off x="7957622" y="6403532"/>
            <a:ext cx="4059767" cy="366713"/>
          </a:xfrm>
          <a:prstGeom prst="rect">
            <a:avLst/>
          </a:prstGeom>
        </p:spPr>
        <p:txBody>
          <a:bodyPr/>
          <a:lstStyle>
            <a:lvl1pPr>
              <a:defRPr sz="1400">
                <a:solidFill>
                  <a:schemeClr val="bg1"/>
                </a:solidFill>
                <a:latin typeface="Helvetica" charset="0"/>
                <a:ea typeface="Helvetica" charset="0"/>
                <a:cs typeface="Helvetica" charset="0"/>
              </a:defRPr>
            </a:lvl1pPr>
          </a:lstStyle>
          <a:p>
            <a:endParaRPr lang="en-US" dirty="0"/>
          </a:p>
        </p:txBody>
      </p:sp>
      <p:sp>
        <p:nvSpPr>
          <p:cNvPr id="15" name="Footer Placeholder 16"/>
          <p:cNvSpPr>
            <a:spLocks noGrp="1"/>
          </p:cNvSpPr>
          <p:nvPr>
            <p:ph type="ftr" sz="quarter" idx="3"/>
          </p:nvPr>
        </p:nvSpPr>
        <p:spPr>
          <a:xfrm>
            <a:off x="174637" y="6402559"/>
            <a:ext cx="4775200" cy="365125"/>
          </a:xfrm>
          <a:prstGeom prst="rect">
            <a:avLst/>
          </a:prstGeom>
        </p:spPr>
        <p:txBody>
          <a:bodyPr/>
          <a:lstStyle>
            <a:lvl1pPr>
              <a:defRPr sz="1400">
                <a:solidFill>
                  <a:schemeClr val="bg1"/>
                </a:solidFill>
                <a:latin typeface="Helvetica" charset="0"/>
                <a:ea typeface="Helvetica" charset="0"/>
                <a:cs typeface="Helvetica" charset="0"/>
              </a:defRPr>
            </a:lvl1pPr>
          </a:lstStyle>
          <a:p>
            <a:endParaRPr lang="en-US" dirty="0"/>
          </a:p>
        </p:txBody>
      </p:sp>
      <p:sp>
        <p:nvSpPr>
          <p:cNvPr id="19" name="Text Placeholder 18"/>
          <p:cNvSpPr>
            <a:spLocks noGrp="1"/>
          </p:cNvSpPr>
          <p:nvPr>
            <p:ph type="body" sz="quarter" idx="10" hasCustomPrompt="1"/>
          </p:nvPr>
        </p:nvSpPr>
        <p:spPr>
          <a:xfrm>
            <a:off x="203200" y="152400"/>
            <a:ext cx="11777663" cy="663575"/>
          </a:xfrm>
          <a:prstGeom prst="rect">
            <a:avLst/>
          </a:prstGeom>
        </p:spPr>
        <p:txBody>
          <a:bodyPr/>
          <a:lstStyle>
            <a:lvl1pPr marL="0" indent="0" algn="ctr">
              <a:buNone/>
              <a:defRPr sz="3200">
                <a:latin typeface="Helvetica" charset="0"/>
                <a:ea typeface="Helvetica" charset="0"/>
                <a:cs typeface="Helvetica" charset="0"/>
              </a:defRPr>
            </a:lvl1pPr>
          </a:lstStyle>
          <a:p>
            <a:pPr lvl="0"/>
            <a:r>
              <a:rPr lang="en-US" sz="3200" dirty="0">
                <a:latin typeface="Helvetica" charset="0"/>
                <a:ea typeface="Helvetica" charset="0"/>
                <a:cs typeface="Helvetica" charset="0"/>
              </a:rPr>
              <a:t>Heading</a:t>
            </a:r>
            <a:endParaRPr lang="en-US" dirty="0"/>
          </a:p>
        </p:txBody>
      </p:sp>
      <p:sp>
        <p:nvSpPr>
          <p:cNvPr id="11" name="Straight Connector 27"/>
          <p:cNvSpPr>
            <a:spLocks noChangeShapeType="1"/>
          </p:cNvSpPr>
          <p:nvPr userDrawn="1"/>
        </p:nvSpPr>
        <p:spPr bwMode="auto">
          <a:xfrm>
            <a:off x="207434" y="815839"/>
            <a:ext cx="11777133" cy="0"/>
          </a:xfrm>
          <a:prstGeom prst="line">
            <a:avLst/>
          </a:prstGeom>
          <a:noFill/>
          <a:ln w="11430">
            <a:solidFill>
              <a:srgbClr val="1E3B66"/>
            </a:solidFill>
            <a:prstDash val="sysDash"/>
            <a:round/>
            <a:headEnd/>
            <a:tailEnd/>
          </a:ln>
          <a:extLst>
            <a:ext uri="{909E8E84-426E-40DD-AFC4-6F175D3DCCD1}">
              <a14:hiddenFill xmlns:a14="http://schemas.microsoft.com/office/drawing/2010/main">
                <a:noFill/>
              </a14:hiddenFill>
            </a:ext>
          </a:extLst>
        </p:spPr>
        <p:txBody>
          <a:bodyPr wrap="none" anchor="ctr"/>
          <a:lstStyle/>
          <a:p>
            <a:endParaRPr lang="en-US" sz="1800"/>
          </a:p>
        </p:txBody>
      </p:sp>
      <p:sp>
        <p:nvSpPr>
          <p:cNvPr id="12" name="Oval 11"/>
          <p:cNvSpPr/>
          <p:nvPr userDrawn="1"/>
        </p:nvSpPr>
        <p:spPr>
          <a:xfrm>
            <a:off x="5867400" y="603803"/>
            <a:ext cx="457200" cy="4572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sz="1800"/>
          </a:p>
        </p:txBody>
      </p:sp>
      <p:sp>
        <p:nvSpPr>
          <p:cNvPr id="17" name="Rectangle 28"/>
          <p:cNvSpPr>
            <a:spLocks noChangeArrowheads="1"/>
          </p:cNvSpPr>
          <p:nvPr userDrawn="1"/>
        </p:nvSpPr>
        <p:spPr bwMode="auto">
          <a:xfrm>
            <a:off x="203200" y="152400"/>
            <a:ext cx="11777133" cy="6546850"/>
          </a:xfrm>
          <a:prstGeom prst="rect">
            <a:avLst/>
          </a:prstGeom>
          <a:noFill/>
          <a:ln w="9525">
            <a:solidFill>
              <a:srgbClr val="1E3B66"/>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defRPr/>
            </a:pPr>
            <a:endParaRPr lang="x-none" altLang="x-none" sz="1800"/>
          </a:p>
        </p:txBody>
      </p:sp>
      <p:sp>
        <p:nvSpPr>
          <p:cNvPr id="13" name="Oval 12"/>
          <p:cNvSpPr/>
          <p:nvPr userDrawn="1"/>
        </p:nvSpPr>
        <p:spPr>
          <a:xfrm>
            <a:off x="5958840" y="699053"/>
            <a:ext cx="274320" cy="274320"/>
          </a:xfrm>
          <a:prstGeom prst="ellipse">
            <a:avLst/>
          </a:prstGeom>
          <a:solidFill>
            <a:srgbClr val="FFFFFF"/>
          </a:solidFill>
          <a:ln w="50800" cap="rnd" cmpd="dbl" algn="ctr">
            <a:solidFill>
              <a:srgbClr val="484A49"/>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sz="1800"/>
          </a:p>
        </p:txBody>
      </p:sp>
    </p:spTree>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3.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5.xml"/><Relationship Id="rId1" Type="http://schemas.openxmlformats.org/officeDocument/2006/relationships/slideLayout" Target="../slideLayouts/slideLayout4.xml"/></Relationships>
</file>

<file path=ppt/slideMasters/_rels/slideMaster4.xml.rels><?xml version="1.0" encoding="UTF-8" standalone="yes"?>
<Relationships xmlns="http://schemas.openxmlformats.org/package/2006/relationships"><Relationship Id="rId2" Type="http://schemas.openxmlformats.org/officeDocument/2006/relationships/theme" Target="../theme/theme4.xml"/><Relationship Id="rId1" Type="http://schemas.openxmlformats.org/officeDocument/2006/relationships/slideLayout" Target="../slideLayouts/slideLayout6.xml"/></Relationships>
</file>

<file path=ppt/slideMasters/_rels/slideMaster5.xml.rels><?xml version="1.0" encoding="UTF-8" standalone="yes"?>
<Relationships xmlns="http://schemas.openxmlformats.org/package/2006/relationships"><Relationship Id="rId2" Type="http://schemas.openxmlformats.org/officeDocument/2006/relationships/theme" Target="../theme/theme5.xml"/><Relationship Id="rId1" Type="http://schemas.openxmlformats.org/officeDocument/2006/relationships/slideLayout" Target="../slideLayouts/slideLayout7.xml"/></Relationships>
</file>

<file path=ppt/slideMasters/_rels/slideMaster6.xml.rels><?xml version="1.0" encoding="UTF-8" standalone="yes"?>
<Relationships xmlns="http://schemas.openxmlformats.org/package/2006/relationships"><Relationship Id="rId2" Type="http://schemas.openxmlformats.org/officeDocument/2006/relationships/theme" Target="../theme/theme6.xml"/><Relationship Id="rId1"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17" name="Rectangle 20"/>
          <p:cNvSpPr>
            <a:spLocks noChangeArrowheads="1"/>
          </p:cNvSpPr>
          <p:nvPr/>
        </p:nvSpPr>
        <p:spPr bwMode="white">
          <a:xfrm>
            <a:off x="0" y="6705600"/>
            <a:ext cx="12192000" cy="152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defRPr/>
            </a:pPr>
            <a:endParaRPr lang="x-none" altLang="x-none" sz="1800"/>
          </a:p>
        </p:txBody>
      </p:sp>
      <p:sp>
        <p:nvSpPr>
          <p:cNvPr id="18" name="Rectangle 23"/>
          <p:cNvSpPr>
            <a:spLocks noChangeArrowheads="1"/>
          </p:cNvSpPr>
          <p:nvPr/>
        </p:nvSpPr>
        <p:spPr bwMode="white">
          <a:xfrm>
            <a:off x="11988800" y="3175"/>
            <a:ext cx="203200" cy="68580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defRPr/>
            </a:pPr>
            <a:endParaRPr lang="x-none" altLang="x-none" sz="1800"/>
          </a:p>
        </p:txBody>
      </p:sp>
      <p:sp>
        <p:nvSpPr>
          <p:cNvPr id="19" name="Rectangle 24"/>
          <p:cNvSpPr>
            <a:spLocks noChangeArrowheads="1"/>
          </p:cNvSpPr>
          <p:nvPr/>
        </p:nvSpPr>
        <p:spPr bwMode="white">
          <a:xfrm>
            <a:off x="0" y="0"/>
            <a:ext cx="203200" cy="68580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defRPr/>
            </a:pPr>
            <a:endParaRPr lang="x-none" altLang="x-none" sz="1800"/>
          </a:p>
        </p:txBody>
      </p:sp>
      <p:sp>
        <p:nvSpPr>
          <p:cNvPr id="20" name="Rectangle 25"/>
          <p:cNvSpPr>
            <a:spLocks noChangeArrowheads="1"/>
          </p:cNvSpPr>
          <p:nvPr/>
        </p:nvSpPr>
        <p:spPr bwMode="white">
          <a:xfrm>
            <a:off x="0" y="0"/>
            <a:ext cx="12192000" cy="25146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defRPr/>
            </a:pPr>
            <a:endParaRPr lang="x-none" altLang="x-none" sz="1800"/>
          </a:p>
        </p:txBody>
      </p:sp>
      <p:sp>
        <p:nvSpPr>
          <p:cNvPr id="21" name="Rectangle 26"/>
          <p:cNvSpPr>
            <a:spLocks noChangeArrowheads="1"/>
          </p:cNvSpPr>
          <p:nvPr/>
        </p:nvSpPr>
        <p:spPr bwMode="auto">
          <a:xfrm>
            <a:off x="204782" y="6391180"/>
            <a:ext cx="11777133" cy="309563"/>
          </a:xfrm>
          <a:prstGeom prst="rect">
            <a:avLst/>
          </a:prstGeom>
          <a:solidFill>
            <a:srgbClr val="484A4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defRPr/>
            </a:pPr>
            <a:endParaRPr lang="x-none" altLang="x-none" sz="1800"/>
          </a:p>
        </p:txBody>
      </p:sp>
      <p:sp>
        <p:nvSpPr>
          <p:cNvPr id="22" name="Straight Connector 27"/>
          <p:cNvSpPr>
            <a:spLocks noChangeShapeType="1"/>
          </p:cNvSpPr>
          <p:nvPr/>
        </p:nvSpPr>
        <p:spPr bwMode="auto">
          <a:xfrm>
            <a:off x="207434" y="2419350"/>
            <a:ext cx="11777133" cy="0"/>
          </a:xfrm>
          <a:prstGeom prst="line">
            <a:avLst/>
          </a:prstGeom>
          <a:noFill/>
          <a:ln w="11430">
            <a:solidFill>
              <a:srgbClr val="1E3B66"/>
            </a:solidFill>
            <a:prstDash val="sysDash"/>
            <a:round/>
            <a:headEnd/>
            <a:tailEnd/>
          </a:ln>
          <a:extLst>
            <a:ext uri="{909E8E84-426E-40DD-AFC4-6F175D3DCCD1}">
              <a14:hiddenFill xmlns:a14="http://schemas.microsoft.com/office/drawing/2010/main">
                <a:noFill/>
              </a14:hiddenFill>
            </a:ext>
          </a:extLst>
        </p:spPr>
        <p:txBody>
          <a:bodyPr wrap="none" anchor="ctr"/>
          <a:lstStyle/>
          <a:p>
            <a:endParaRPr lang="en-US" sz="1800"/>
          </a:p>
        </p:txBody>
      </p:sp>
      <p:sp>
        <p:nvSpPr>
          <p:cNvPr id="23" name="Rectangle 28"/>
          <p:cNvSpPr>
            <a:spLocks noChangeArrowheads="1"/>
          </p:cNvSpPr>
          <p:nvPr/>
        </p:nvSpPr>
        <p:spPr bwMode="auto">
          <a:xfrm>
            <a:off x="203200" y="152400"/>
            <a:ext cx="11777133" cy="6546850"/>
          </a:xfrm>
          <a:prstGeom prst="rect">
            <a:avLst/>
          </a:prstGeom>
          <a:noFill/>
          <a:ln w="9525">
            <a:solidFill>
              <a:srgbClr val="1E3B66"/>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defRPr/>
            </a:pPr>
            <a:endParaRPr lang="x-none" altLang="x-none" sz="1800"/>
          </a:p>
        </p:txBody>
      </p:sp>
      <p:sp>
        <p:nvSpPr>
          <p:cNvPr id="24" name="Oval 23"/>
          <p:cNvSpPr/>
          <p:nvPr/>
        </p:nvSpPr>
        <p:spPr>
          <a:xfrm>
            <a:off x="5775960" y="2114550"/>
            <a:ext cx="640080" cy="64008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sz="1800"/>
          </a:p>
        </p:txBody>
      </p:sp>
      <p:sp>
        <p:nvSpPr>
          <p:cNvPr id="25" name="Oval 24"/>
          <p:cNvSpPr/>
          <p:nvPr/>
        </p:nvSpPr>
        <p:spPr>
          <a:xfrm>
            <a:off x="5867400" y="2209800"/>
            <a:ext cx="457200" cy="457200"/>
          </a:xfrm>
          <a:prstGeom prst="ellipse">
            <a:avLst/>
          </a:prstGeom>
          <a:solidFill>
            <a:srgbClr val="FFFFFF"/>
          </a:solidFill>
          <a:ln w="50800" cap="rnd" cmpd="dbl" algn="ctr">
            <a:solidFill>
              <a:srgbClr val="484A49"/>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sz="1800"/>
          </a:p>
        </p:txBody>
      </p:sp>
    </p:spTree>
    <p:extLst>
      <p:ext uri="{BB962C8B-B14F-4D97-AF65-F5344CB8AC3E}">
        <p14:creationId xmlns:p14="http://schemas.microsoft.com/office/powerpoint/2010/main" val="514600753"/>
      </p:ext>
    </p:extLst>
  </p:cSld>
  <p:clrMap bg1="dk1" tx1="lt1" bg2="dk2" tx2="lt2" accent1="accent1" accent2="accent2" accent3="accent3" accent4="accent4" accent5="accent5" accent6="accent6" hlink="hlink" folHlink="folHlink"/>
  <p:sldLayoutIdLst>
    <p:sldLayoutId id="2147483661" r:id="rId1"/>
    <p:sldLayoutId id="2147483662" r:id="rId2"/>
  </p:sldLayoutIdLst>
  <p:txStyles>
    <p:titleStyle>
      <a:lvl1pPr algn="ctr" rtl="0" eaLnBrk="1" fontAlgn="base" hangingPunct="1">
        <a:spcBef>
          <a:spcPct val="0"/>
        </a:spcBef>
        <a:spcAft>
          <a:spcPct val="0"/>
        </a:spcAft>
        <a:defRPr sz="3300" kern="1200">
          <a:solidFill>
            <a:srgbClr val="00010D"/>
          </a:solidFill>
          <a:latin typeface="+mj-lt"/>
          <a:ea typeface="ＭＳ Ｐゴシック" charset="0"/>
          <a:cs typeface="ＭＳ Ｐゴシック" charset="0"/>
        </a:defRPr>
      </a:lvl1pPr>
      <a:lvl2pPr algn="ctr" rtl="0" eaLnBrk="1" fontAlgn="base" hangingPunct="1">
        <a:spcBef>
          <a:spcPct val="0"/>
        </a:spcBef>
        <a:spcAft>
          <a:spcPct val="0"/>
        </a:spcAft>
        <a:defRPr sz="3300">
          <a:solidFill>
            <a:srgbClr val="00010D"/>
          </a:solidFill>
          <a:latin typeface="Arial" charset="0"/>
          <a:ea typeface="ＭＳ Ｐゴシック" charset="0"/>
          <a:cs typeface="ＭＳ Ｐゴシック" charset="0"/>
        </a:defRPr>
      </a:lvl2pPr>
      <a:lvl3pPr algn="ctr" rtl="0" eaLnBrk="1" fontAlgn="base" hangingPunct="1">
        <a:spcBef>
          <a:spcPct val="0"/>
        </a:spcBef>
        <a:spcAft>
          <a:spcPct val="0"/>
        </a:spcAft>
        <a:defRPr sz="3300">
          <a:solidFill>
            <a:srgbClr val="00010D"/>
          </a:solidFill>
          <a:latin typeface="Arial" charset="0"/>
          <a:ea typeface="ＭＳ Ｐゴシック" charset="0"/>
          <a:cs typeface="ＭＳ Ｐゴシック" charset="0"/>
        </a:defRPr>
      </a:lvl3pPr>
      <a:lvl4pPr algn="ctr" rtl="0" eaLnBrk="1" fontAlgn="base" hangingPunct="1">
        <a:spcBef>
          <a:spcPct val="0"/>
        </a:spcBef>
        <a:spcAft>
          <a:spcPct val="0"/>
        </a:spcAft>
        <a:defRPr sz="3300">
          <a:solidFill>
            <a:srgbClr val="00010D"/>
          </a:solidFill>
          <a:latin typeface="Arial" charset="0"/>
          <a:ea typeface="ＭＳ Ｐゴシック" charset="0"/>
          <a:cs typeface="ＭＳ Ｐゴシック" charset="0"/>
        </a:defRPr>
      </a:lvl4pPr>
      <a:lvl5pPr algn="ctr" rtl="0" eaLnBrk="1" fontAlgn="base" hangingPunct="1">
        <a:spcBef>
          <a:spcPct val="0"/>
        </a:spcBef>
        <a:spcAft>
          <a:spcPct val="0"/>
        </a:spcAft>
        <a:defRPr sz="3300">
          <a:solidFill>
            <a:srgbClr val="00010D"/>
          </a:solidFill>
          <a:latin typeface="Arial" charset="0"/>
          <a:ea typeface="ＭＳ Ｐゴシック" charset="0"/>
          <a:cs typeface="ＭＳ Ｐゴシック" charset="0"/>
        </a:defRPr>
      </a:lvl5pPr>
      <a:lvl6pPr marL="457200" algn="ctr" rtl="0" eaLnBrk="1" fontAlgn="base" hangingPunct="1">
        <a:spcBef>
          <a:spcPct val="0"/>
        </a:spcBef>
        <a:spcAft>
          <a:spcPct val="0"/>
        </a:spcAft>
        <a:defRPr sz="3300">
          <a:solidFill>
            <a:srgbClr val="00010D"/>
          </a:solidFill>
          <a:latin typeface="Arial" charset="0"/>
          <a:ea typeface="ＭＳ Ｐゴシック" charset="0"/>
          <a:cs typeface="ＭＳ Ｐゴシック" charset="0"/>
        </a:defRPr>
      </a:lvl6pPr>
      <a:lvl7pPr marL="914400" algn="ctr" rtl="0" eaLnBrk="1" fontAlgn="base" hangingPunct="1">
        <a:spcBef>
          <a:spcPct val="0"/>
        </a:spcBef>
        <a:spcAft>
          <a:spcPct val="0"/>
        </a:spcAft>
        <a:defRPr sz="3300">
          <a:solidFill>
            <a:srgbClr val="00010D"/>
          </a:solidFill>
          <a:latin typeface="Arial" charset="0"/>
          <a:ea typeface="ＭＳ Ｐゴシック" charset="0"/>
          <a:cs typeface="ＭＳ Ｐゴシック" charset="0"/>
        </a:defRPr>
      </a:lvl7pPr>
      <a:lvl8pPr marL="1371600" algn="ctr" rtl="0" eaLnBrk="1" fontAlgn="base" hangingPunct="1">
        <a:spcBef>
          <a:spcPct val="0"/>
        </a:spcBef>
        <a:spcAft>
          <a:spcPct val="0"/>
        </a:spcAft>
        <a:defRPr sz="3300">
          <a:solidFill>
            <a:srgbClr val="00010D"/>
          </a:solidFill>
          <a:latin typeface="Arial" charset="0"/>
          <a:ea typeface="ＭＳ Ｐゴシック" charset="0"/>
          <a:cs typeface="ＭＳ Ｐゴシック" charset="0"/>
        </a:defRPr>
      </a:lvl8pPr>
      <a:lvl9pPr marL="1828800" algn="ctr" rtl="0" eaLnBrk="1" fontAlgn="base" hangingPunct="1">
        <a:spcBef>
          <a:spcPct val="0"/>
        </a:spcBef>
        <a:spcAft>
          <a:spcPct val="0"/>
        </a:spcAft>
        <a:defRPr sz="3300">
          <a:solidFill>
            <a:srgbClr val="00010D"/>
          </a:solidFill>
          <a:latin typeface="Arial" charset="0"/>
          <a:ea typeface="ＭＳ Ｐゴシック" charset="0"/>
          <a:cs typeface="ＭＳ Ｐゴシック" charset="0"/>
        </a:defRPr>
      </a:lvl9pPr>
    </p:titleStyle>
    <p:bodyStyle>
      <a:lvl1pPr marL="273050" indent="-273050" algn="l" rtl="0" eaLnBrk="1" fontAlgn="base" hangingPunct="1">
        <a:spcBef>
          <a:spcPct val="20000"/>
        </a:spcBef>
        <a:spcAft>
          <a:spcPct val="0"/>
        </a:spcAft>
        <a:buClr>
          <a:schemeClr val="accent1"/>
        </a:buClr>
        <a:buSzPct val="85000"/>
        <a:buFont typeface="Wingdings 2" charset="2"/>
        <a:buChar char=""/>
        <a:defRPr sz="2700" kern="1200">
          <a:solidFill>
            <a:schemeClr val="bg1"/>
          </a:solidFill>
          <a:latin typeface="+mn-lt"/>
          <a:ea typeface="ＭＳ Ｐゴシック" charset="0"/>
          <a:cs typeface="ＭＳ Ｐゴシック" charset="0"/>
        </a:defRPr>
      </a:lvl1pPr>
      <a:lvl2pPr marL="547688" indent="-273050" algn="l" rtl="0" eaLnBrk="1" fontAlgn="base" hangingPunct="1">
        <a:spcBef>
          <a:spcPct val="20000"/>
        </a:spcBef>
        <a:spcAft>
          <a:spcPct val="0"/>
        </a:spcAft>
        <a:buClr>
          <a:schemeClr val="accent2"/>
        </a:buClr>
        <a:buSzPct val="70000"/>
        <a:buFont typeface="Wingdings" charset="2"/>
        <a:buChar char=""/>
        <a:defRPr sz="2200" kern="1200">
          <a:solidFill>
            <a:schemeClr val="bg1"/>
          </a:solidFill>
          <a:latin typeface="+mn-lt"/>
          <a:ea typeface="ＭＳ Ｐゴシック" charset="0"/>
          <a:cs typeface="+mn-cs"/>
        </a:defRPr>
      </a:lvl2pPr>
      <a:lvl3pPr marL="822325" indent="-228600" algn="l" rtl="0" eaLnBrk="1" fontAlgn="base" hangingPunct="1">
        <a:spcBef>
          <a:spcPct val="20000"/>
        </a:spcBef>
        <a:spcAft>
          <a:spcPct val="0"/>
        </a:spcAft>
        <a:buClr>
          <a:srgbClr val="9BBB59"/>
        </a:buClr>
        <a:buSzPct val="75000"/>
        <a:buFont typeface="Wingdings 2" charset="2"/>
        <a:buChar char=""/>
        <a:defRPr sz="2000" kern="1200">
          <a:solidFill>
            <a:schemeClr val="bg1"/>
          </a:solidFill>
          <a:latin typeface="+mn-lt"/>
          <a:ea typeface="ＭＳ Ｐゴシック" charset="0"/>
          <a:cs typeface="+mn-cs"/>
        </a:defRPr>
      </a:lvl3pPr>
      <a:lvl4pPr marL="1096963" indent="-228600" algn="l" rtl="0" eaLnBrk="1" fontAlgn="base" hangingPunct="1">
        <a:spcBef>
          <a:spcPct val="20000"/>
        </a:spcBef>
        <a:spcAft>
          <a:spcPct val="0"/>
        </a:spcAft>
        <a:buClr>
          <a:srgbClr val="8064A2"/>
        </a:buClr>
        <a:buSzPct val="70000"/>
        <a:buFont typeface="Wingdings" charset="2"/>
        <a:buChar char=""/>
        <a:defRPr sz="2000" kern="1200">
          <a:solidFill>
            <a:schemeClr val="bg1"/>
          </a:solidFill>
          <a:latin typeface="+mn-lt"/>
          <a:ea typeface="ＭＳ Ｐゴシック" charset="0"/>
          <a:cs typeface="+mn-cs"/>
        </a:defRPr>
      </a:lvl4pPr>
      <a:lvl5pPr marL="1371600" indent="-228600" algn="l" rtl="0" eaLnBrk="1" fontAlgn="base" hangingPunct="1">
        <a:spcBef>
          <a:spcPct val="20000"/>
        </a:spcBef>
        <a:spcAft>
          <a:spcPct val="0"/>
        </a:spcAft>
        <a:buClr>
          <a:srgbClr val="4BACC6"/>
        </a:buClr>
        <a:buChar char="•"/>
        <a:defRPr kern="1200">
          <a:solidFill>
            <a:schemeClr val="bg1"/>
          </a:solidFill>
          <a:latin typeface="+mn-lt"/>
          <a:ea typeface="ＭＳ Ｐゴシック" charset="0"/>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48809189"/>
      </p:ext>
    </p:extLst>
  </p:cSld>
  <p:clrMap bg1="lt1" tx1="dk1" bg2="lt2" tx2="dk2" accent1="accent1" accent2="accent2" accent3="accent3" accent4="accent4" accent5="accent5" accent6="accent6" hlink="hlink" folHlink="folHlink"/>
  <p:sldLayoutIdLst>
    <p:sldLayoutId id="2147483670"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17" name="Rectangle 20"/>
          <p:cNvSpPr>
            <a:spLocks noChangeArrowheads="1"/>
          </p:cNvSpPr>
          <p:nvPr/>
        </p:nvSpPr>
        <p:spPr bwMode="white">
          <a:xfrm>
            <a:off x="0" y="6705600"/>
            <a:ext cx="12192000" cy="152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defRPr/>
            </a:pPr>
            <a:endParaRPr lang="x-none" altLang="x-none" sz="1800"/>
          </a:p>
        </p:txBody>
      </p:sp>
      <p:sp>
        <p:nvSpPr>
          <p:cNvPr id="18" name="Rectangle 23"/>
          <p:cNvSpPr>
            <a:spLocks noChangeArrowheads="1"/>
          </p:cNvSpPr>
          <p:nvPr/>
        </p:nvSpPr>
        <p:spPr bwMode="white">
          <a:xfrm>
            <a:off x="11988800" y="3175"/>
            <a:ext cx="203200" cy="68580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defRPr/>
            </a:pPr>
            <a:endParaRPr lang="x-none" altLang="x-none" sz="1800"/>
          </a:p>
        </p:txBody>
      </p:sp>
      <p:sp>
        <p:nvSpPr>
          <p:cNvPr id="19" name="Rectangle 24"/>
          <p:cNvSpPr>
            <a:spLocks noChangeArrowheads="1"/>
          </p:cNvSpPr>
          <p:nvPr/>
        </p:nvSpPr>
        <p:spPr bwMode="white">
          <a:xfrm>
            <a:off x="0" y="0"/>
            <a:ext cx="203200" cy="68580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defRPr/>
            </a:pPr>
            <a:endParaRPr lang="x-none" altLang="x-none" sz="1800"/>
          </a:p>
        </p:txBody>
      </p:sp>
      <p:sp>
        <p:nvSpPr>
          <p:cNvPr id="20" name="Rectangle 25"/>
          <p:cNvSpPr>
            <a:spLocks noChangeArrowheads="1"/>
          </p:cNvSpPr>
          <p:nvPr/>
        </p:nvSpPr>
        <p:spPr bwMode="white">
          <a:xfrm>
            <a:off x="0" y="0"/>
            <a:ext cx="12192000" cy="125559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defRPr/>
            </a:pPr>
            <a:endParaRPr lang="x-none" altLang="x-none" sz="1800"/>
          </a:p>
        </p:txBody>
      </p:sp>
      <p:sp>
        <p:nvSpPr>
          <p:cNvPr id="21" name="Rectangle 26"/>
          <p:cNvSpPr>
            <a:spLocks noChangeArrowheads="1"/>
          </p:cNvSpPr>
          <p:nvPr/>
        </p:nvSpPr>
        <p:spPr bwMode="auto">
          <a:xfrm>
            <a:off x="204782" y="6391180"/>
            <a:ext cx="11777133" cy="309563"/>
          </a:xfrm>
          <a:prstGeom prst="rect">
            <a:avLst/>
          </a:prstGeom>
          <a:solidFill>
            <a:srgbClr val="484A4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defRPr/>
            </a:pPr>
            <a:endParaRPr lang="x-none" altLang="x-none" sz="1800"/>
          </a:p>
        </p:txBody>
      </p:sp>
      <p:sp>
        <p:nvSpPr>
          <p:cNvPr id="22" name="Straight Connector 27"/>
          <p:cNvSpPr>
            <a:spLocks noChangeShapeType="1"/>
          </p:cNvSpPr>
          <p:nvPr/>
        </p:nvSpPr>
        <p:spPr bwMode="auto">
          <a:xfrm>
            <a:off x="203200" y="1150107"/>
            <a:ext cx="11777133" cy="0"/>
          </a:xfrm>
          <a:prstGeom prst="line">
            <a:avLst/>
          </a:prstGeom>
          <a:noFill/>
          <a:ln w="11430">
            <a:solidFill>
              <a:srgbClr val="1E3B66"/>
            </a:solidFill>
            <a:prstDash val="sysDash"/>
            <a:round/>
            <a:headEnd/>
            <a:tailEnd/>
          </a:ln>
          <a:extLst>
            <a:ext uri="{909E8E84-426E-40DD-AFC4-6F175D3DCCD1}">
              <a14:hiddenFill xmlns:a14="http://schemas.microsoft.com/office/drawing/2010/main">
                <a:noFill/>
              </a14:hiddenFill>
            </a:ext>
          </a:extLst>
        </p:spPr>
        <p:txBody>
          <a:bodyPr wrap="none" anchor="ctr"/>
          <a:lstStyle/>
          <a:p>
            <a:endParaRPr lang="en-US" sz="1800"/>
          </a:p>
        </p:txBody>
      </p:sp>
      <p:sp>
        <p:nvSpPr>
          <p:cNvPr id="23" name="Rectangle 28"/>
          <p:cNvSpPr>
            <a:spLocks noChangeArrowheads="1"/>
          </p:cNvSpPr>
          <p:nvPr/>
        </p:nvSpPr>
        <p:spPr bwMode="auto">
          <a:xfrm>
            <a:off x="203200" y="152400"/>
            <a:ext cx="11777133" cy="6546850"/>
          </a:xfrm>
          <a:prstGeom prst="rect">
            <a:avLst/>
          </a:prstGeom>
          <a:noFill/>
          <a:ln w="9525">
            <a:solidFill>
              <a:srgbClr val="1E3B66"/>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defRPr/>
            </a:pPr>
            <a:endParaRPr lang="x-none" altLang="x-none" sz="1800"/>
          </a:p>
        </p:txBody>
      </p:sp>
      <p:sp>
        <p:nvSpPr>
          <p:cNvPr id="24" name="Oval 23"/>
          <p:cNvSpPr/>
          <p:nvPr/>
        </p:nvSpPr>
        <p:spPr>
          <a:xfrm>
            <a:off x="5775960" y="831655"/>
            <a:ext cx="640080" cy="64008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sz="1800"/>
          </a:p>
        </p:txBody>
      </p:sp>
      <p:sp>
        <p:nvSpPr>
          <p:cNvPr id="25" name="Oval 24"/>
          <p:cNvSpPr/>
          <p:nvPr/>
        </p:nvSpPr>
        <p:spPr>
          <a:xfrm>
            <a:off x="5867400" y="926905"/>
            <a:ext cx="457200" cy="457200"/>
          </a:xfrm>
          <a:prstGeom prst="ellipse">
            <a:avLst/>
          </a:prstGeom>
          <a:solidFill>
            <a:srgbClr val="FFFFFF"/>
          </a:solidFill>
          <a:ln w="50800" cap="rnd" cmpd="dbl" algn="ctr">
            <a:solidFill>
              <a:srgbClr val="484A49"/>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sz="1800"/>
          </a:p>
        </p:txBody>
      </p:sp>
    </p:spTree>
    <p:extLst>
      <p:ext uri="{BB962C8B-B14F-4D97-AF65-F5344CB8AC3E}">
        <p14:creationId xmlns:p14="http://schemas.microsoft.com/office/powerpoint/2010/main" val="283420256"/>
      </p:ext>
    </p:extLst>
  </p:cSld>
  <p:clrMap bg1="dk1" tx1="lt1" bg2="dk2" tx2="lt2" accent1="accent1" accent2="accent2" accent3="accent3" accent4="accent4" accent5="accent5" accent6="accent6" hlink="hlink" folHlink="folHlink"/>
  <p:sldLayoutIdLst>
    <p:sldLayoutId id="2147483672" r:id="rId1"/>
    <p:sldLayoutId id="2147483673" r:id="rId2"/>
  </p:sldLayoutIdLst>
  <p:txStyles>
    <p:titleStyle>
      <a:lvl1pPr algn="ctr" rtl="0" eaLnBrk="1" fontAlgn="base" hangingPunct="1">
        <a:spcBef>
          <a:spcPct val="0"/>
        </a:spcBef>
        <a:spcAft>
          <a:spcPct val="0"/>
        </a:spcAft>
        <a:defRPr sz="3300" kern="1200">
          <a:solidFill>
            <a:srgbClr val="00010D"/>
          </a:solidFill>
          <a:latin typeface="+mj-lt"/>
          <a:ea typeface="ＭＳ Ｐゴシック" charset="0"/>
          <a:cs typeface="ＭＳ Ｐゴシック" charset="0"/>
        </a:defRPr>
      </a:lvl1pPr>
      <a:lvl2pPr algn="ctr" rtl="0" eaLnBrk="1" fontAlgn="base" hangingPunct="1">
        <a:spcBef>
          <a:spcPct val="0"/>
        </a:spcBef>
        <a:spcAft>
          <a:spcPct val="0"/>
        </a:spcAft>
        <a:defRPr sz="3300">
          <a:solidFill>
            <a:srgbClr val="00010D"/>
          </a:solidFill>
          <a:latin typeface="Arial" charset="0"/>
          <a:ea typeface="ＭＳ Ｐゴシック" charset="0"/>
          <a:cs typeface="ＭＳ Ｐゴシック" charset="0"/>
        </a:defRPr>
      </a:lvl2pPr>
      <a:lvl3pPr algn="ctr" rtl="0" eaLnBrk="1" fontAlgn="base" hangingPunct="1">
        <a:spcBef>
          <a:spcPct val="0"/>
        </a:spcBef>
        <a:spcAft>
          <a:spcPct val="0"/>
        </a:spcAft>
        <a:defRPr sz="3300">
          <a:solidFill>
            <a:srgbClr val="00010D"/>
          </a:solidFill>
          <a:latin typeface="Arial" charset="0"/>
          <a:ea typeface="ＭＳ Ｐゴシック" charset="0"/>
          <a:cs typeface="ＭＳ Ｐゴシック" charset="0"/>
        </a:defRPr>
      </a:lvl3pPr>
      <a:lvl4pPr algn="ctr" rtl="0" eaLnBrk="1" fontAlgn="base" hangingPunct="1">
        <a:spcBef>
          <a:spcPct val="0"/>
        </a:spcBef>
        <a:spcAft>
          <a:spcPct val="0"/>
        </a:spcAft>
        <a:defRPr sz="3300">
          <a:solidFill>
            <a:srgbClr val="00010D"/>
          </a:solidFill>
          <a:latin typeface="Arial" charset="0"/>
          <a:ea typeface="ＭＳ Ｐゴシック" charset="0"/>
          <a:cs typeface="ＭＳ Ｐゴシック" charset="0"/>
        </a:defRPr>
      </a:lvl4pPr>
      <a:lvl5pPr algn="ctr" rtl="0" eaLnBrk="1" fontAlgn="base" hangingPunct="1">
        <a:spcBef>
          <a:spcPct val="0"/>
        </a:spcBef>
        <a:spcAft>
          <a:spcPct val="0"/>
        </a:spcAft>
        <a:defRPr sz="3300">
          <a:solidFill>
            <a:srgbClr val="00010D"/>
          </a:solidFill>
          <a:latin typeface="Arial" charset="0"/>
          <a:ea typeface="ＭＳ Ｐゴシック" charset="0"/>
          <a:cs typeface="ＭＳ Ｐゴシック" charset="0"/>
        </a:defRPr>
      </a:lvl5pPr>
      <a:lvl6pPr marL="457200" algn="ctr" rtl="0" eaLnBrk="1" fontAlgn="base" hangingPunct="1">
        <a:spcBef>
          <a:spcPct val="0"/>
        </a:spcBef>
        <a:spcAft>
          <a:spcPct val="0"/>
        </a:spcAft>
        <a:defRPr sz="3300">
          <a:solidFill>
            <a:srgbClr val="00010D"/>
          </a:solidFill>
          <a:latin typeface="Arial" charset="0"/>
          <a:ea typeface="ＭＳ Ｐゴシック" charset="0"/>
          <a:cs typeface="ＭＳ Ｐゴシック" charset="0"/>
        </a:defRPr>
      </a:lvl6pPr>
      <a:lvl7pPr marL="914400" algn="ctr" rtl="0" eaLnBrk="1" fontAlgn="base" hangingPunct="1">
        <a:spcBef>
          <a:spcPct val="0"/>
        </a:spcBef>
        <a:spcAft>
          <a:spcPct val="0"/>
        </a:spcAft>
        <a:defRPr sz="3300">
          <a:solidFill>
            <a:srgbClr val="00010D"/>
          </a:solidFill>
          <a:latin typeface="Arial" charset="0"/>
          <a:ea typeface="ＭＳ Ｐゴシック" charset="0"/>
          <a:cs typeface="ＭＳ Ｐゴシック" charset="0"/>
        </a:defRPr>
      </a:lvl7pPr>
      <a:lvl8pPr marL="1371600" algn="ctr" rtl="0" eaLnBrk="1" fontAlgn="base" hangingPunct="1">
        <a:spcBef>
          <a:spcPct val="0"/>
        </a:spcBef>
        <a:spcAft>
          <a:spcPct val="0"/>
        </a:spcAft>
        <a:defRPr sz="3300">
          <a:solidFill>
            <a:srgbClr val="00010D"/>
          </a:solidFill>
          <a:latin typeface="Arial" charset="0"/>
          <a:ea typeface="ＭＳ Ｐゴシック" charset="0"/>
          <a:cs typeface="ＭＳ Ｐゴシック" charset="0"/>
        </a:defRPr>
      </a:lvl8pPr>
      <a:lvl9pPr marL="1828800" algn="ctr" rtl="0" eaLnBrk="1" fontAlgn="base" hangingPunct="1">
        <a:spcBef>
          <a:spcPct val="0"/>
        </a:spcBef>
        <a:spcAft>
          <a:spcPct val="0"/>
        </a:spcAft>
        <a:defRPr sz="3300">
          <a:solidFill>
            <a:srgbClr val="00010D"/>
          </a:solidFill>
          <a:latin typeface="Arial" charset="0"/>
          <a:ea typeface="ＭＳ Ｐゴシック" charset="0"/>
          <a:cs typeface="ＭＳ Ｐゴシック" charset="0"/>
        </a:defRPr>
      </a:lvl9pPr>
    </p:titleStyle>
    <p:bodyStyle>
      <a:lvl1pPr marL="273050" indent="-273050" algn="l" rtl="0" eaLnBrk="1" fontAlgn="base" hangingPunct="1">
        <a:spcBef>
          <a:spcPct val="20000"/>
        </a:spcBef>
        <a:spcAft>
          <a:spcPct val="0"/>
        </a:spcAft>
        <a:buClr>
          <a:schemeClr val="accent1"/>
        </a:buClr>
        <a:buSzPct val="85000"/>
        <a:buFont typeface="Wingdings 2" charset="2"/>
        <a:buChar char=""/>
        <a:defRPr sz="2700" kern="1200">
          <a:solidFill>
            <a:schemeClr val="bg1"/>
          </a:solidFill>
          <a:latin typeface="+mn-lt"/>
          <a:ea typeface="ＭＳ Ｐゴシック" charset="0"/>
          <a:cs typeface="ＭＳ Ｐゴシック" charset="0"/>
        </a:defRPr>
      </a:lvl1pPr>
      <a:lvl2pPr marL="547688" indent="-273050" algn="l" rtl="0" eaLnBrk="1" fontAlgn="base" hangingPunct="1">
        <a:spcBef>
          <a:spcPct val="20000"/>
        </a:spcBef>
        <a:spcAft>
          <a:spcPct val="0"/>
        </a:spcAft>
        <a:buClr>
          <a:schemeClr val="accent2"/>
        </a:buClr>
        <a:buSzPct val="70000"/>
        <a:buFont typeface="Wingdings" charset="2"/>
        <a:buChar char=""/>
        <a:defRPr sz="2200" kern="1200">
          <a:solidFill>
            <a:schemeClr val="bg1"/>
          </a:solidFill>
          <a:latin typeface="+mn-lt"/>
          <a:ea typeface="ＭＳ Ｐゴシック" charset="0"/>
          <a:cs typeface="+mn-cs"/>
        </a:defRPr>
      </a:lvl2pPr>
      <a:lvl3pPr marL="822325" indent="-228600" algn="l" rtl="0" eaLnBrk="1" fontAlgn="base" hangingPunct="1">
        <a:spcBef>
          <a:spcPct val="20000"/>
        </a:spcBef>
        <a:spcAft>
          <a:spcPct val="0"/>
        </a:spcAft>
        <a:buClr>
          <a:srgbClr val="9BBB59"/>
        </a:buClr>
        <a:buSzPct val="75000"/>
        <a:buFont typeface="Wingdings 2" charset="2"/>
        <a:buChar char=""/>
        <a:defRPr sz="2000" kern="1200">
          <a:solidFill>
            <a:schemeClr val="bg1"/>
          </a:solidFill>
          <a:latin typeface="+mn-lt"/>
          <a:ea typeface="ＭＳ Ｐゴシック" charset="0"/>
          <a:cs typeface="+mn-cs"/>
        </a:defRPr>
      </a:lvl3pPr>
      <a:lvl4pPr marL="1096963" indent="-228600" algn="l" rtl="0" eaLnBrk="1" fontAlgn="base" hangingPunct="1">
        <a:spcBef>
          <a:spcPct val="20000"/>
        </a:spcBef>
        <a:spcAft>
          <a:spcPct val="0"/>
        </a:spcAft>
        <a:buClr>
          <a:srgbClr val="8064A2"/>
        </a:buClr>
        <a:buSzPct val="70000"/>
        <a:buFont typeface="Wingdings" charset="2"/>
        <a:buChar char=""/>
        <a:defRPr sz="2000" kern="1200">
          <a:solidFill>
            <a:schemeClr val="bg1"/>
          </a:solidFill>
          <a:latin typeface="+mn-lt"/>
          <a:ea typeface="ＭＳ Ｐゴシック" charset="0"/>
          <a:cs typeface="+mn-cs"/>
        </a:defRPr>
      </a:lvl4pPr>
      <a:lvl5pPr marL="1371600" indent="-228600" algn="l" rtl="0" eaLnBrk="1" fontAlgn="base" hangingPunct="1">
        <a:spcBef>
          <a:spcPct val="20000"/>
        </a:spcBef>
        <a:spcAft>
          <a:spcPct val="0"/>
        </a:spcAft>
        <a:buClr>
          <a:srgbClr val="4BACC6"/>
        </a:buClr>
        <a:buChar char="•"/>
        <a:defRPr kern="1200">
          <a:solidFill>
            <a:schemeClr val="bg1"/>
          </a:solidFill>
          <a:latin typeface="+mn-lt"/>
          <a:ea typeface="ＭＳ Ｐゴシック" charset="0"/>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1026" name="Rectangle 16"/>
          <p:cNvSpPr>
            <a:spLocks noChangeArrowheads="1"/>
          </p:cNvSpPr>
          <p:nvPr/>
        </p:nvSpPr>
        <p:spPr bwMode="white">
          <a:xfrm>
            <a:off x="0" y="6705600"/>
            <a:ext cx="12192000" cy="152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defRPr/>
            </a:pPr>
            <a:endParaRPr lang="x-none" altLang="x-none" sz="1800"/>
          </a:p>
        </p:txBody>
      </p:sp>
      <p:sp>
        <p:nvSpPr>
          <p:cNvPr id="1028" name="Rectangle 17"/>
          <p:cNvSpPr>
            <a:spLocks noChangeArrowheads="1"/>
          </p:cNvSpPr>
          <p:nvPr/>
        </p:nvSpPr>
        <p:spPr bwMode="white">
          <a:xfrm>
            <a:off x="0" y="0"/>
            <a:ext cx="203200" cy="68580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defRPr/>
            </a:pPr>
            <a:endParaRPr lang="x-none" altLang="x-none" sz="1800"/>
          </a:p>
        </p:txBody>
      </p:sp>
      <p:sp>
        <p:nvSpPr>
          <p:cNvPr id="1029" name="Rectangle 18"/>
          <p:cNvSpPr>
            <a:spLocks noChangeArrowheads="1"/>
          </p:cNvSpPr>
          <p:nvPr/>
        </p:nvSpPr>
        <p:spPr bwMode="white">
          <a:xfrm>
            <a:off x="11988800" y="0"/>
            <a:ext cx="203200" cy="68580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defRPr/>
            </a:pPr>
            <a:endParaRPr lang="x-none" altLang="x-none" sz="1800"/>
          </a:p>
        </p:txBody>
      </p:sp>
      <p:sp>
        <p:nvSpPr>
          <p:cNvPr id="1030" name="Rectangle 8"/>
          <p:cNvSpPr>
            <a:spLocks noChangeArrowheads="1"/>
          </p:cNvSpPr>
          <p:nvPr/>
        </p:nvSpPr>
        <p:spPr bwMode="auto">
          <a:xfrm>
            <a:off x="198967" y="6474635"/>
            <a:ext cx="11777133" cy="230759"/>
          </a:xfrm>
          <a:prstGeom prst="rect">
            <a:avLst/>
          </a:prstGeom>
          <a:solidFill>
            <a:srgbClr val="484A49">
              <a:alpha val="9097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defRPr/>
            </a:pPr>
            <a:endParaRPr lang="x-none" altLang="x-none" sz="1800"/>
          </a:p>
        </p:txBody>
      </p:sp>
      <p:sp>
        <p:nvSpPr>
          <p:cNvPr id="14" name="Date Placeholder 13"/>
          <p:cNvSpPr>
            <a:spLocks noGrp="1"/>
          </p:cNvSpPr>
          <p:nvPr>
            <p:ph type="dt" sz="half" idx="2"/>
          </p:nvPr>
        </p:nvSpPr>
        <p:spPr>
          <a:xfrm>
            <a:off x="7962827" y="6411372"/>
            <a:ext cx="4059767" cy="366713"/>
          </a:xfrm>
          <a:prstGeom prst="rect">
            <a:avLst/>
          </a:prstGeom>
        </p:spPr>
        <p:txBody>
          <a:bodyPr vert="horz" wrap="square" lIns="91440" tIns="45720" rIns="91440" bIns="45720" numCol="1" anchor="t" anchorCtr="0" compatLnSpc="1">
            <a:prstTxWarp prst="textNoShape">
              <a:avLst/>
            </a:prstTxWarp>
          </a:bodyPr>
          <a:lstStyle>
            <a:lvl1pPr algn="r" eaLnBrk="1" hangingPunct="1">
              <a:defRPr sz="1600">
                <a:solidFill>
                  <a:srgbClr val="FFFFFF"/>
                </a:solidFill>
              </a:defRPr>
            </a:lvl1pPr>
          </a:lstStyle>
          <a:p>
            <a:endParaRPr lang="en-US" dirty="0"/>
          </a:p>
        </p:txBody>
      </p:sp>
      <p:sp>
        <p:nvSpPr>
          <p:cNvPr id="3" name="Footer Placeholder 2"/>
          <p:cNvSpPr>
            <a:spLocks noGrp="1"/>
          </p:cNvSpPr>
          <p:nvPr>
            <p:ph type="ftr" sz="quarter" idx="3"/>
          </p:nvPr>
        </p:nvSpPr>
        <p:spPr>
          <a:xfrm>
            <a:off x="167777" y="6417722"/>
            <a:ext cx="4775200" cy="365125"/>
          </a:xfrm>
          <a:prstGeom prst="rect">
            <a:avLst/>
          </a:prstGeom>
        </p:spPr>
        <p:txBody>
          <a:bodyPr vert="horz"/>
          <a:lstStyle>
            <a:lvl1pPr algn="l" eaLnBrk="1" fontAlgn="auto" latinLnBrk="0" hangingPunct="1">
              <a:spcBef>
                <a:spcPts val="0"/>
              </a:spcBef>
              <a:spcAft>
                <a:spcPts val="0"/>
              </a:spcAft>
              <a:defRPr kumimoji="0" sz="1600">
                <a:solidFill>
                  <a:schemeClr val="tx1"/>
                </a:solidFill>
                <a:latin typeface="+mn-lt"/>
                <a:ea typeface="+mn-ea"/>
                <a:cs typeface="+mn-cs"/>
              </a:defRPr>
            </a:lvl1pPr>
          </a:lstStyle>
          <a:p>
            <a:endParaRPr lang="en-US" dirty="0"/>
          </a:p>
        </p:txBody>
      </p:sp>
      <p:sp>
        <p:nvSpPr>
          <p:cNvPr id="2" name="Rectangle 1"/>
          <p:cNvSpPr/>
          <p:nvPr/>
        </p:nvSpPr>
        <p:spPr>
          <a:xfrm>
            <a:off x="307848" y="1010078"/>
            <a:ext cx="11576304" cy="5367528"/>
          </a:xfrm>
          <a:prstGeom prst="rect">
            <a:avLst/>
          </a:prstGeom>
          <a:solidFill>
            <a:srgbClr val="FFFFFF"/>
          </a:solidFill>
          <a:ln>
            <a:solidFill>
              <a:schemeClr val="tx1"/>
            </a:solidFill>
          </a:ln>
          <a:effectLst/>
          <a:scene3d>
            <a:camera prst="orthographicFront"/>
            <a:lightRig rig="threePt" dir="t">
              <a:rot lat="0" lon="0" rev="0"/>
            </a:lightRig>
          </a:scene3d>
          <a:sp3d contourW="9525" prstMaterial="matte">
            <a:bevelT w="0" h="0"/>
            <a:contourClr>
              <a:schemeClr val="accent1">
                <a:shade val="70000"/>
                <a:satMod val="105000"/>
              </a:schemeClr>
            </a:contourClr>
          </a:sp3d>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p>
        </p:txBody>
      </p:sp>
      <p:sp>
        <p:nvSpPr>
          <p:cNvPr id="16" name="Oval 15"/>
          <p:cNvSpPr/>
          <p:nvPr/>
        </p:nvSpPr>
        <p:spPr>
          <a:xfrm>
            <a:off x="5775960" y="508698"/>
            <a:ext cx="640080" cy="640080"/>
          </a:xfrm>
          <a:prstGeom prst="ellipse">
            <a:avLst/>
          </a:prstGeom>
          <a:solidFill>
            <a:srgbClr val="20558A"/>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sz="1800" dirty="0"/>
          </a:p>
        </p:txBody>
      </p:sp>
      <p:sp>
        <p:nvSpPr>
          <p:cNvPr id="1027" name="Rectangle 15"/>
          <p:cNvSpPr>
            <a:spLocks noChangeArrowheads="1"/>
          </p:cNvSpPr>
          <p:nvPr/>
        </p:nvSpPr>
        <p:spPr bwMode="white">
          <a:xfrm>
            <a:off x="0" y="0"/>
            <a:ext cx="12192000" cy="9063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defRPr/>
            </a:pPr>
            <a:endParaRPr lang="x-none" altLang="x-none" sz="1800"/>
          </a:p>
        </p:txBody>
      </p:sp>
      <p:sp>
        <p:nvSpPr>
          <p:cNvPr id="1034" name="Straight Connector 9"/>
          <p:cNvSpPr>
            <a:spLocks noChangeShapeType="1"/>
          </p:cNvSpPr>
          <p:nvPr/>
        </p:nvSpPr>
        <p:spPr bwMode="auto">
          <a:xfrm>
            <a:off x="211667" y="816456"/>
            <a:ext cx="11777133" cy="0"/>
          </a:xfrm>
          <a:prstGeom prst="line">
            <a:avLst/>
          </a:prstGeom>
          <a:noFill/>
          <a:ln w="9525">
            <a:solidFill>
              <a:srgbClr val="1E3B66"/>
            </a:solidFill>
            <a:prstDash val="sysDash"/>
            <a:round/>
            <a:headEnd/>
            <a:tailEnd/>
          </a:ln>
          <a:extLst>
            <a:ext uri="{909E8E84-426E-40DD-AFC4-6F175D3DCCD1}">
              <a14:hiddenFill xmlns:a14="http://schemas.microsoft.com/office/drawing/2010/main">
                <a:noFill/>
              </a14:hiddenFill>
            </a:ext>
          </a:extLst>
        </p:spPr>
        <p:txBody>
          <a:bodyPr wrap="none" anchor="ctr"/>
          <a:lstStyle/>
          <a:p>
            <a:endParaRPr lang="en-US" sz="1800"/>
          </a:p>
        </p:txBody>
      </p:sp>
      <p:sp>
        <p:nvSpPr>
          <p:cNvPr id="12" name="Oval 11"/>
          <p:cNvSpPr/>
          <p:nvPr/>
        </p:nvSpPr>
        <p:spPr>
          <a:xfrm>
            <a:off x="5867400" y="604423"/>
            <a:ext cx="457200" cy="4572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r>
              <a:rPr lang="en-US" sz="1800" dirty="0"/>
              <a:t>\</a:t>
            </a:r>
          </a:p>
        </p:txBody>
      </p:sp>
      <p:sp>
        <p:nvSpPr>
          <p:cNvPr id="1033" name="Rectangle 7"/>
          <p:cNvSpPr>
            <a:spLocks noChangeArrowheads="1"/>
          </p:cNvSpPr>
          <p:nvPr/>
        </p:nvSpPr>
        <p:spPr bwMode="auto">
          <a:xfrm>
            <a:off x="203200" y="155575"/>
            <a:ext cx="11777133" cy="6546850"/>
          </a:xfrm>
          <a:prstGeom prst="rect">
            <a:avLst/>
          </a:prstGeom>
          <a:noFill/>
          <a:ln w="9525">
            <a:solidFill>
              <a:srgbClr val="1E3B66"/>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defRPr/>
            </a:pPr>
            <a:endParaRPr lang="x-none" altLang="x-none" sz="1800"/>
          </a:p>
        </p:txBody>
      </p:sp>
      <p:sp>
        <p:nvSpPr>
          <p:cNvPr id="15" name="Oval 14"/>
          <p:cNvSpPr/>
          <p:nvPr/>
        </p:nvSpPr>
        <p:spPr>
          <a:xfrm>
            <a:off x="5958840" y="706080"/>
            <a:ext cx="274320" cy="274320"/>
          </a:xfrm>
          <a:prstGeom prst="ellipse">
            <a:avLst/>
          </a:prstGeom>
          <a:solidFill>
            <a:srgbClr val="FFFFFF"/>
          </a:solidFill>
          <a:ln w="50800" cap="rnd" cmpd="dbl" algn="ctr">
            <a:solidFill>
              <a:srgbClr val="484A49"/>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sz="1800"/>
          </a:p>
        </p:txBody>
      </p:sp>
    </p:spTree>
    <p:extLst>
      <p:ext uri="{BB962C8B-B14F-4D97-AF65-F5344CB8AC3E}">
        <p14:creationId xmlns:p14="http://schemas.microsoft.com/office/powerpoint/2010/main" val="1774740229"/>
      </p:ext>
    </p:extLst>
  </p:cSld>
  <p:clrMap bg1="dk1" tx1="lt1" bg2="dk2" tx2="lt2" accent1="accent1" accent2="accent2" accent3="accent3" accent4="accent4" accent5="accent5" accent6="accent6" hlink="hlink" folHlink="folHlink"/>
  <p:sldLayoutIdLst>
    <p:sldLayoutId id="2147483664" r:id="rId1"/>
  </p:sldLayoutIdLst>
  <p:txStyles>
    <p:titleStyle>
      <a:lvl1pPr algn="ctr" rtl="0" eaLnBrk="1" fontAlgn="base" hangingPunct="1">
        <a:spcBef>
          <a:spcPct val="0"/>
        </a:spcBef>
        <a:spcAft>
          <a:spcPct val="0"/>
        </a:spcAft>
        <a:defRPr sz="3200" kern="1200">
          <a:solidFill>
            <a:srgbClr val="00010D"/>
          </a:solidFill>
          <a:latin typeface="+mj-lt"/>
          <a:ea typeface="ＭＳ Ｐゴシック" charset="0"/>
          <a:cs typeface="ＭＳ Ｐゴシック" charset="0"/>
        </a:defRPr>
      </a:lvl1pPr>
      <a:lvl2pPr algn="ctr" rtl="0" eaLnBrk="1" fontAlgn="base" hangingPunct="1">
        <a:spcBef>
          <a:spcPct val="0"/>
        </a:spcBef>
        <a:spcAft>
          <a:spcPct val="0"/>
        </a:spcAft>
        <a:defRPr sz="3300">
          <a:solidFill>
            <a:srgbClr val="00010D"/>
          </a:solidFill>
          <a:latin typeface="Arial" charset="0"/>
          <a:ea typeface="ＭＳ Ｐゴシック" charset="0"/>
          <a:cs typeface="ＭＳ Ｐゴシック" charset="0"/>
        </a:defRPr>
      </a:lvl2pPr>
      <a:lvl3pPr algn="ctr" rtl="0" eaLnBrk="1" fontAlgn="base" hangingPunct="1">
        <a:spcBef>
          <a:spcPct val="0"/>
        </a:spcBef>
        <a:spcAft>
          <a:spcPct val="0"/>
        </a:spcAft>
        <a:defRPr sz="3300">
          <a:solidFill>
            <a:srgbClr val="00010D"/>
          </a:solidFill>
          <a:latin typeface="Arial" charset="0"/>
          <a:ea typeface="ＭＳ Ｐゴシック" charset="0"/>
          <a:cs typeface="ＭＳ Ｐゴシック" charset="0"/>
        </a:defRPr>
      </a:lvl3pPr>
      <a:lvl4pPr algn="ctr" rtl="0" eaLnBrk="1" fontAlgn="base" hangingPunct="1">
        <a:spcBef>
          <a:spcPct val="0"/>
        </a:spcBef>
        <a:spcAft>
          <a:spcPct val="0"/>
        </a:spcAft>
        <a:defRPr sz="3300">
          <a:solidFill>
            <a:srgbClr val="00010D"/>
          </a:solidFill>
          <a:latin typeface="Arial" charset="0"/>
          <a:ea typeface="ＭＳ Ｐゴシック" charset="0"/>
          <a:cs typeface="ＭＳ Ｐゴシック" charset="0"/>
        </a:defRPr>
      </a:lvl4pPr>
      <a:lvl5pPr algn="ctr" rtl="0" eaLnBrk="1" fontAlgn="base" hangingPunct="1">
        <a:spcBef>
          <a:spcPct val="0"/>
        </a:spcBef>
        <a:spcAft>
          <a:spcPct val="0"/>
        </a:spcAft>
        <a:defRPr sz="3300">
          <a:solidFill>
            <a:srgbClr val="00010D"/>
          </a:solidFill>
          <a:latin typeface="Arial" charset="0"/>
          <a:ea typeface="ＭＳ Ｐゴシック" charset="0"/>
          <a:cs typeface="ＭＳ Ｐゴシック" charset="0"/>
        </a:defRPr>
      </a:lvl5pPr>
      <a:lvl6pPr marL="457200" algn="ctr" rtl="0" eaLnBrk="1" fontAlgn="base" hangingPunct="1">
        <a:spcBef>
          <a:spcPct val="0"/>
        </a:spcBef>
        <a:spcAft>
          <a:spcPct val="0"/>
        </a:spcAft>
        <a:defRPr sz="3300">
          <a:solidFill>
            <a:srgbClr val="00010D"/>
          </a:solidFill>
          <a:latin typeface="Arial" charset="0"/>
          <a:ea typeface="ＭＳ Ｐゴシック" charset="0"/>
          <a:cs typeface="ＭＳ Ｐゴシック" charset="0"/>
        </a:defRPr>
      </a:lvl6pPr>
      <a:lvl7pPr marL="914400" algn="ctr" rtl="0" eaLnBrk="1" fontAlgn="base" hangingPunct="1">
        <a:spcBef>
          <a:spcPct val="0"/>
        </a:spcBef>
        <a:spcAft>
          <a:spcPct val="0"/>
        </a:spcAft>
        <a:defRPr sz="3300">
          <a:solidFill>
            <a:srgbClr val="00010D"/>
          </a:solidFill>
          <a:latin typeface="Arial" charset="0"/>
          <a:ea typeface="ＭＳ Ｐゴシック" charset="0"/>
          <a:cs typeface="ＭＳ Ｐゴシック" charset="0"/>
        </a:defRPr>
      </a:lvl7pPr>
      <a:lvl8pPr marL="1371600" algn="ctr" rtl="0" eaLnBrk="1" fontAlgn="base" hangingPunct="1">
        <a:spcBef>
          <a:spcPct val="0"/>
        </a:spcBef>
        <a:spcAft>
          <a:spcPct val="0"/>
        </a:spcAft>
        <a:defRPr sz="3300">
          <a:solidFill>
            <a:srgbClr val="00010D"/>
          </a:solidFill>
          <a:latin typeface="Arial" charset="0"/>
          <a:ea typeface="ＭＳ Ｐゴシック" charset="0"/>
          <a:cs typeface="ＭＳ Ｐゴシック" charset="0"/>
        </a:defRPr>
      </a:lvl8pPr>
      <a:lvl9pPr marL="1828800" algn="ctr" rtl="0" eaLnBrk="1" fontAlgn="base" hangingPunct="1">
        <a:spcBef>
          <a:spcPct val="0"/>
        </a:spcBef>
        <a:spcAft>
          <a:spcPct val="0"/>
        </a:spcAft>
        <a:defRPr sz="3300">
          <a:solidFill>
            <a:srgbClr val="00010D"/>
          </a:solidFill>
          <a:latin typeface="Arial" charset="0"/>
          <a:ea typeface="ＭＳ Ｐゴシック" charset="0"/>
          <a:cs typeface="ＭＳ Ｐゴシック" charset="0"/>
        </a:defRPr>
      </a:lvl9pPr>
    </p:titleStyle>
    <p:bodyStyle>
      <a:lvl1pPr marL="273050" indent="-273050" algn="l" rtl="0" eaLnBrk="1" fontAlgn="base" hangingPunct="1">
        <a:spcBef>
          <a:spcPct val="20000"/>
        </a:spcBef>
        <a:spcAft>
          <a:spcPct val="0"/>
        </a:spcAft>
        <a:buClr>
          <a:schemeClr val="accent1"/>
        </a:buClr>
        <a:buSzPct val="85000"/>
        <a:buFont typeface="Wingdings 2" charset="2"/>
        <a:buChar char=""/>
        <a:defRPr sz="2700" kern="1200">
          <a:solidFill>
            <a:schemeClr val="bg1"/>
          </a:solidFill>
          <a:latin typeface="+mn-lt"/>
          <a:ea typeface="ＭＳ Ｐゴシック" charset="0"/>
          <a:cs typeface="ＭＳ Ｐゴシック" charset="0"/>
        </a:defRPr>
      </a:lvl1pPr>
      <a:lvl2pPr marL="547688" indent="-273050" algn="l" rtl="0" eaLnBrk="1" fontAlgn="base" hangingPunct="1">
        <a:spcBef>
          <a:spcPct val="20000"/>
        </a:spcBef>
        <a:spcAft>
          <a:spcPct val="0"/>
        </a:spcAft>
        <a:buClr>
          <a:schemeClr val="accent2"/>
        </a:buClr>
        <a:buSzPct val="70000"/>
        <a:buFont typeface="Wingdings" charset="2"/>
        <a:buChar char=""/>
        <a:defRPr sz="2200" kern="1200">
          <a:solidFill>
            <a:schemeClr val="bg1"/>
          </a:solidFill>
          <a:latin typeface="+mn-lt"/>
          <a:ea typeface="ＭＳ Ｐゴシック" charset="0"/>
          <a:cs typeface="+mn-cs"/>
        </a:defRPr>
      </a:lvl2pPr>
      <a:lvl3pPr marL="822325" indent="-228600" algn="l" rtl="0" eaLnBrk="1" fontAlgn="base" hangingPunct="1">
        <a:spcBef>
          <a:spcPct val="20000"/>
        </a:spcBef>
        <a:spcAft>
          <a:spcPct val="0"/>
        </a:spcAft>
        <a:buClr>
          <a:srgbClr val="9BBB59"/>
        </a:buClr>
        <a:buSzPct val="75000"/>
        <a:buFont typeface="Wingdings 2" charset="2"/>
        <a:buChar char=""/>
        <a:defRPr sz="2000" kern="1200">
          <a:solidFill>
            <a:schemeClr val="bg1"/>
          </a:solidFill>
          <a:latin typeface="+mn-lt"/>
          <a:ea typeface="ＭＳ Ｐゴシック" charset="0"/>
          <a:cs typeface="+mn-cs"/>
        </a:defRPr>
      </a:lvl3pPr>
      <a:lvl4pPr marL="1096963" indent="-228600" algn="l" rtl="0" eaLnBrk="1" fontAlgn="base" hangingPunct="1">
        <a:spcBef>
          <a:spcPct val="20000"/>
        </a:spcBef>
        <a:spcAft>
          <a:spcPct val="0"/>
        </a:spcAft>
        <a:buClr>
          <a:srgbClr val="8064A2"/>
        </a:buClr>
        <a:buSzPct val="70000"/>
        <a:buFont typeface="Wingdings" charset="2"/>
        <a:buChar char=""/>
        <a:defRPr sz="2000" kern="1200">
          <a:solidFill>
            <a:schemeClr val="bg1"/>
          </a:solidFill>
          <a:latin typeface="+mn-lt"/>
          <a:ea typeface="ＭＳ Ｐゴシック" charset="0"/>
          <a:cs typeface="+mn-cs"/>
        </a:defRPr>
      </a:lvl4pPr>
      <a:lvl5pPr marL="1371600" indent="-228600" algn="l" rtl="0" eaLnBrk="1" fontAlgn="base" hangingPunct="1">
        <a:spcBef>
          <a:spcPct val="20000"/>
        </a:spcBef>
        <a:spcAft>
          <a:spcPct val="0"/>
        </a:spcAft>
        <a:buClr>
          <a:srgbClr val="4BACC6"/>
        </a:buClr>
        <a:buChar char="•"/>
        <a:defRPr kern="1200">
          <a:solidFill>
            <a:schemeClr val="bg1"/>
          </a:solidFill>
          <a:latin typeface="+mn-lt"/>
          <a:ea typeface="ＭＳ Ｐゴシック" charset="0"/>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1026" name="Rectangle 16"/>
          <p:cNvSpPr>
            <a:spLocks noChangeArrowheads="1"/>
          </p:cNvSpPr>
          <p:nvPr/>
        </p:nvSpPr>
        <p:spPr bwMode="white">
          <a:xfrm>
            <a:off x="0" y="6705600"/>
            <a:ext cx="12192000" cy="152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defRPr/>
            </a:pPr>
            <a:endParaRPr lang="x-none" altLang="x-none" sz="1800"/>
          </a:p>
        </p:txBody>
      </p:sp>
      <p:sp>
        <p:nvSpPr>
          <p:cNvPr id="1028" name="Rectangle 17"/>
          <p:cNvSpPr>
            <a:spLocks noChangeArrowheads="1"/>
          </p:cNvSpPr>
          <p:nvPr/>
        </p:nvSpPr>
        <p:spPr bwMode="white">
          <a:xfrm>
            <a:off x="0" y="0"/>
            <a:ext cx="203200" cy="68580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defRPr/>
            </a:pPr>
            <a:endParaRPr lang="x-none" altLang="x-none" sz="1800"/>
          </a:p>
        </p:txBody>
      </p:sp>
      <p:sp>
        <p:nvSpPr>
          <p:cNvPr id="1029" name="Rectangle 18"/>
          <p:cNvSpPr>
            <a:spLocks noChangeArrowheads="1"/>
          </p:cNvSpPr>
          <p:nvPr/>
        </p:nvSpPr>
        <p:spPr bwMode="white">
          <a:xfrm>
            <a:off x="11988800" y="0"/>
            <a:ext cx="203200" cy="68580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defRPr/>
            </a:pPr>
            <a:endParaRPr lang="x-none" altLang="x-none" sz="1800"/>
          </a:p>
        </p:txBody>
      </p:sp>
      <p:sp>
        <p:nvSpPr>
          <p:cNvPr id="1030" name="Rectangle 8"/>
          <p:cNvSpPr>
            <a:spLocks noChangeArrowheads="1"/>
          </p:cNvSpPr>
          <p:nvPr/>
        </p:nvSpPr>
        <p:spPr bwMode="auto">
          <a:xfrm>
            <a:off x="198967" y="6474635"/>
            <a:ext cx="11777133" cy="230759"/>
          </a:xfrm>
          <a:prstGeom prst="rect">
            <a:avLst/>
          </a:prstGeom>
          <a:solidFill>
            <a:srgbClr val="484A49">
              <a:alpha val="9097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defRPr/>
            </a:pPr>
            <a:endParaRPr lang="x-none" altLang="x-none" sz="1800"/>
          </a:p>
        </p:txBody>
      </p:sp>
      <p:sp>
        <p:nvSpPr>
          <p:cNvPr id="14" name="Date Placeholder 13"/>
          <p:cNvSpPr>
            <a:spLocks noGrp="1"/>
          </p:cNvSpPr>
          <p:nvPr>
            <p:ph type="dt" sz="half" idx="2"/>
          </p:nvPr>
        </p:nvSpPr>
        <p:spPr>
          <a:xfrm>
            <a:off x="7962827" y="6411372"/>
            <a:ext cx="4059767" cy="366713"/>
          </a:xfrm>
          <a:prstGeom prst="rect">
            <a:avLst/>
          </a:prstGeom>
        </p:spPr>
        <p:txBody>
          <a:bodyPr vert="horz" wrap="square" lIns="91440" tIns="45720" rIns="91440" bIns="45720" numCol="1" anchor="t" anchorCtr="0" compatLnSpc="1">
            <a:prstTxWarp prst="textNoShape">
              <a:avLst/>
            </a:prstTxWarp>
          </a:bodyPr>
          <a:lstStyle>
            <a:lvl1pPr algn="r" eaLnBrk="1" hangingPunct="1">
              <a:defRPr sz="1600">
                <a:solidFill>
                  <a:srgbClr val="FFFFFF"/>
                </a:solidFill>
              </a:defRPr>
            </a:lvl1pPr>
          </a:lstStyle>
          <a:p>
            <a:endParaRPr lang="en-US" dirty="0"/>
          </a:p>
        </p:txBody>
      </p:sp>
      <p:sp>
        <p:nvSpPr>
          <p:cNvPr id="3" name="Footer Placeholder 2"/>
          <p:cNvSpPr>
            <a:spLocks noGrp="1"/>
          </p:cNvSpPr>
          <p:nvPr>
            <p:ph type="ftr" sz="quarter" idx="3"/>
          </p:nvPr>
        </p:nvSpPr>
        <p:spPr>
          <a:xfrm>
            <a:off x="167777" y="6417722"/>
            <a:ext cx="4775200" cy="365125"/>
          </a:xfrm>
          <a:prstGeom prst="rect">
            <a:avLst/>
          </a:prstGeom>
        </p:spPr>
        <p:txBody>
          <a:bodyPr vert="horz"/>
          <a:lstStyle>
            <a:lvl1pPr algn="l" eaLnBrk="1" fontAlgn="auto" latinLnBrk="0" hangingPunct="1">
              <a:spcBef>
                <a:spcPts val="0"/>
              </a:spcBef>
              <a:spcAft>
                <a:spcPts val="0"/>
              </a:spcAft>
              <a:defRPr kumimoji="0" sz="1600">
                <a:solidFill>
                  <a:schemeClr val="tx1"/>
                </a:solidFill>
                <a:latin typeface="+mn-lt"/>
                <a:ea typeface="+mn-ea"/>
                <a:cs typeface="+mn-cs"/>
              </a:defRPr>
            </a:lvl1pPr>
          </a:lstStyle>
          <a:p>
            <a:endParaRPr lang="en-US" dirty="0"/>
          </a:p>
        </p:txBody>
      </p:sp>
      <p:sp>
        <p:nvSpPr>
          <p:cNvPr id="2" name="Rectangle 1"/>
          <p:cNvSpPr/>
          <p:nvPr/>
        </p:nvSpPr>
        <p:spPr>
          <a:xfrm>
            <a:off x="307848" y="1419581"/>
            <a:ext cx="11576304" cy="4956048"/>
          </a:xfrm>
          <a:prstGeom prst="rect">
            <a:avLst/>
          </a:prstGeom>
          <a:solidFill>
            <a:srgbClr val="FFFFFF"/>
          </a:solidFill>
          <a:ln>
            <a:solidFill>
              <a:schemeClr val="tx1"/>
            </a:solidFill>
          </a:ln>
          <a:effectLst/>
          <a:scene3d>
            <a:camera prst="orthographicFront"/>
            <a:lightRig rig="threePt" dir="t">
              <a:rot lat="0" lon="0" rev="0"/>
            </a:lightRig>
          </a:scene3d>
          <a:sp3d contourW="9525" prstMaterial="matte">
            <a:bevelT w="0" h="0"/>
            <a:contourClr>
              <a:schemeClr val="accent1">
                <a:shade val="70000"/>
                <a:satMod val="105000"/>
              </a:schemeClr>
            </a:contourClr>
          </a:sp3d>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p>
        </p:txBody>
      </p:sp>
      <p:sp>
        <p:nvSpPr>
          <p:cNvPr id="16" name="Oval 15"/>
          <p:cNvSpPr/>
          <p:nvPr/>
        </p:nvSpPr>
        <p:spPr>
          <a:xfrm>
            <a:off x="5775960" y="938034"/>
            <a:ext cx="640080" cy="640080"/>
          </a:xfrm>
          <a:prstGeom prst="ellipse">
            <a:avLst/>
          </a:prstGeom>
          <a:solidFill>
            <a:srgbClr val="20558A"/>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sz="1800" dirty="0"/>
          </a:p>
        </p:txBody>
      </p:sp>
      <p:sp>
        <p:nvSpPr>
          <p:cNvPr id="1027" name="Rectangle 15"/>
          <p:cNvSpPr>
            <a:spLocks noChangeArrowheads="1"/>
          </p:cNvSpPr>
          <p:nvPr/>
        </p:nvSpPr>
        <p:spPr bwMode="white">
          <a:xfrm>
            <a:off x="54610" y="0"/>
            <a:ext cx="12070080" cy="131673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defRPr/>
            </a:pPr>
            <a:endParaRPr lang="x-none" altLang="x-none" sz="1800"/>
          </a:p>
        </p:txBody>
      </p:sp>
      <p:sp>
        <p:nvSpPr>
          <p:cNvPr id="1034" name="Straight Connector 9"/>
          <p:cNvSpPr>
            <a:spLocks noChangeShapeType="1"/>
          </p:cNvSpPr>
          <p:nvPr/>
        </p:nvSpPr>
        <p:spPr bwMode="auto">
          <a:xfrm>
            <a:off x="203200" y="1253779"/>
            <a:ext cx="11777133" cy="0"/>
          </a:xfrm>
          <a:prstGeom prst="line">
            <a:avLst/>
          </a:prstGeom>
          <a:noFill/>
          <a:ln w="9525">
            <a:solidFill>
              <a:srgbClr val="1E3B66"/>
            </a:solidFill>
            <a:prstDash val="sysDash"/>
            <a:round/>
            <a:headEnd/>
            <a:tailEnd/>
          </a:ln>
          <a:extLst>
            <a:ext uri="{909E8E84-426E-40DD-AFC4-6F175D3DCCD1}">
              <a14:hiddenFill xmlns:a14="http://schemas.microsoft.com/office/drawing/2010/main">
                <a:noFill/>
              </a14:hiddenFill>
            </a:ext>
          </a:extLst>
        </p:spPr>
        <p:txBody>
          <a:bodyPr wrap="none" anchor="ctr"/>
          <a:lstStyle/>
          <a:p>
            <a:endParaRPr lang="en-US" sz="1800"/>
          </a:p>
        </p:txBody>
      </p:sp>
      <p:sp>
        <p:nvSpPr>
          <p:cNvPr id="12" name="Oval 11"/>
          <p:cNvSpPr/>
          <p:nvPr/>
        </p:nvSpPr>
        <p:spPr>
          <a:xfrm>
            <a:off x="5867400" y="1028493"/>
            <a:ext cx="457200" cy="4572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r>
              <a:rPr lang="en-US" sz="1800" dirty="0"/>
              <a:t>\</a:t>
            </a:r>
          </a:p>
        </p:txBody>
      </p:sp>
      <p:sp>
        <p:nvSpPr>
          <p:cNvPr id="15" name="Oval 14"/>
          <p:cNvSpPr/>
          <p:nvPr/>
        </p:nvSpPr>
        <p:spPr>
          <a:xfrm>
            <a:off x="5958840" y="1130150"/>
            <a:ext cx="274320" cy="274320"/>
          </a:xfrm>
          <a:prstGeom prst="ellipse">
            <a:avLst/>
          </a:prstGeom>
          <a:solidFill>
            <a:srgbClr val="FFFFFF"/>
          </a:solidFill>
          <a:ln w="50800" cap="rnd" cmpd="dbl" algn="ctr">
            <a:solidFill>
              <a:srgbClr val="484A49"/>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sz="1800"/>
          </a:p>
        </p:txBody>
      </p:sp>
      <p:sp>
        <p:nvSpPr>
          <p:cNvPr id="1033" name="Rectangle 7"/>
          <p:cNvSpPr>
            <a:spLocks noChangeArrowheads="1"/>
          </p:cNvSpPr>
          <p:nvPr/>
        </p:nvSpPr>
        <p:spPr bwMode="auto">
          <a:xfrm>
            <a:off x="203200" y="155575"/>
            <a:ext cx="11777133" cy="6546850"/>
          </a:xfrm>
          <a:prstGeom prst="rect">
            <a:avLst/>
          </a:prstGeom>
          <a:noFill/>
          <a:ln w="9525">
            <a:solidFill>
              <a:srgbClr val="1E3B66"/>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defRPr/>
            </a:pPr>
            <a:endParaRPr lang="x-none" altLang="x-none" sz="1800"/>
          </a:p>
        </p:txBody>
      </p:sp>
    </p:spTree>
    <p:extLst>
      <p:ext uri="{BB962C8B-B14F-4D97-AF65-F5344CB8AC3E}">
        <p14:creationId xmlns:p14="http://schemas.microsoft.com/office/powerpoint/2010/main" val="1658655620"/>
      </p:ext>
    </p:extLst>
  </p:cSld>
  <p:clrMap bg1="dk1" tx1="lt1" bg2="dk2" tx2="lt2" accent1="accent1" accent2="accent2" accent3="accent3" accent4="accent4" accent5="accent5" accent6="accent6" hlink="hlink" folHlink="folHlink"/>
  <p:sldLayoutIdLst>
    <p:sldLayoutId id="2147483666" r:id="rId1"/>
  </p:sldLayoutIdLst>
  <p:txStyles>
    <p:titleStyle>
      <a:lvl1pPr algn="ctr" rtl="0" eaLnBrk="1" fontAlgn="base" hangingPunct="1">
        <a:spcBef>
          <a:spcPct val="0"/>
        </a:spcBef>
        <a:spcAft>
          <a:spcPct val="0"/>
        </a:spcAft>
        <a:defRPr sz="3200" kern="1200">
          <a:solidFill>
            <a:srgbClr val="00010D"/>
          </a:solidFill>
          <a:latin typeface="+mj-lt"/>
          <a:ea typeface="ＭＳ Ｐゴシック" charset="0"/>
          <a:cs typeface="ＭＳ Ｐゴシック" charset="0"/>
        </a:defRPr>
      </a:lvl1pPr>
      <a:lvl2pPr algn="ctr" rtl="0" eaLnBrk="1" fontAlgn="base" hangingPunct="1">
        <a:spcBef>
          <a:spcPct val="0"/>
        </a:spcBef>
        <a:spcAft>
          <a:spcPct val="0"/>
        </a:spcAft>
        <a:defRPr sz="3300">
          <a:solidFill>
            <a:srgbClr val="00010D"/>
          </a:solidFill>
          <a:latin typeface="Arial" charset="0"/>
          <a:ea typeface="ＭＳ Ｐゴシック" charset="0"/>
          <a:cs typeface="ＭＳ Ｐゴシック" charset="0"/>
        </a:defRPr>
      </a:lvl2pPr>
      <a:lvl3pPr algn="ctr" rtl="0" eaLnBrk="1" fontAlgn="base" hangingPunct="1">
        <a:spcBef>
          <a:spcPct val="0"/>
        </a:spcBef>
        <a:spcAft>
          <a:spcPct val="0"/>
        </a:spcAft>
        <a:defRPr sz="3300">
          <a:solidFill>
            <a:srgbClr val="00010D"/>
          </a:solidFill>
          <a:latin typeface="Arial" charset="0"/>
          <a:ea typeface="ＭＳ Ｐゴシック" charset="0"/>
          <a:cs typeface="ＭＳ Ｐゴシック" charset="0"/>
        </a:defRPr>
      </a:lvl3pPr>
      <a:lvl4pPr algn="ctr" rtl="0" eaLnBrk="1" fontAlgn="base" hangingPunct="1">
        <a:spcBef>
          <a:spcPct val="0"/>
        </a:spcBef>
        <a:spcAft>
          <a:spcPct val="0"/>
        </a:spcAft>
        <a:defRPr sz="3300">
          <a:solidFill>
            <a:srgbClr val="00010D"/>
          </a:solidFill>
          <a:latin typeface="Arial" charset="0"/>
          <a:ea typeface="ＭＳ Ｐゴシック" charset="0"/>
          <a:cs typeface="ＭＳ Ｐゴシック" charset="0"/>
        </a:defRPr>
      </a:lvl4pPr>
      <a:lvl5pPr algn="ctr" rtl="0" eaLnBrk="1" fontAlgn="base" hangingPunct="1">
        <a:spcBef>
          <a:spcPct val="0"/>
        </a:spcBef>
        <a:spcAft>
          <a:spcPct val="0"/>
        </a:spcAft>
        <a:defRPr sz="3300">
          <a:solidFill>
            <a:srgbClr val="00010D"/>
          </a:solidFill>
          <a:latin typeface="Arial" charset="0"/>
          <a:ea typeface="ＭＳ Ｐゴシック" charset="0"/>
          <a:cs typeface="ＭＳ Ｐゴシック" charset="0"/>
        </a:defRPr>
      </a:lvl5pPr>
      <a:lvl6pPr marL="457200" algn="ctr" rtl="0" eaLnBrk="1" fontAlgn="base" hangingPunct="1">
        <a:spcBef>
          <a:spcPct val="0"/>
        </a:spcBef>
        <a:spcAft>
          <a:spcPct val="0"/>
        </a:spcAft>
        <a:defRPr sz="3300">
          <a:solidFill>
            <a:srgbClr val="00010D"/>
          </a:solidFill>
          <a:latin typeface="Arial" charset="0"/>
          <a:ea typeface="ＭＳ Ｐゴシック" charset="0"/>
          <a:cs typeface="ＭＳ Ｐゴシック" charset="0"/>
        </a:defRPr>
      </a:lvl6pPr>
      <a:lvl7pPr marL="914400" algn="ctr" rtl="0" eaLnBrk="1" fontAlgn="base" hangingPunct="1">
        <a:spcBef>
          <a:spcPct val="0"/>
        </a:spcBef>
        <a:spcAft>
          <a:spcPct val="0"/>
        </a:spcAft>
        <a:defRPr sz="3300">
          <a:solidFill>
            <a:srgbClr val="00010D"/>
          </a:solidFill>
          <a:latin typeface="Arial" charset="0"/>
          <a:ea typeface="ＭＳ Ｐゴシック" charset="0"/>
          <a:cs typeface="ＭＳ Ｐゴシック" charset="0"/>
        </a:defRPr>
      </a:lvl7pPr>
      <a:lvl8pPr marL="1371600" algn="ctr" rtl="0" eaLnBrk="1" fontAlgn="base" hangingPunct="1">
        <a:spcBef>
          <a:spcPct val="0"/>
        </a:spcBef>
        <a:spcAft>
          <a:spcPct val="0"/>
        </a:spcAft>
        <a:defRPr sz="3300">
          <a:solidFill>
            <a:srgbClr val="00010D"/>
          </a:solidFill>
          <a:latin typeface="Arial" charset="0"/>
          <a:ea typeface="ＭＳ Ｐゴシック" charset="0"/>
          <a:cs typeface="ＭＳ Ｐゴシック" charset="0"/>
        </a:defRPr>
      </a:lvl8pPr>
      <a:lvl9pPr marL="1828800" algn="ctr" rtl="0" eaLnBrk="1" fontAlgn="base" hangingPunct="1">
        <a:spcBef>
          <a:spcPct val="0"/>
        </a:spcBef>
        <a:spcAft>
          <a:spcPct val="0"/>
        </a:spcAft>
        <a:defRPr sz="3300">
          <a:solidFill>
            <a:srgbClr val="00010D"/>
          </a:solidFill>
          <a:latin typeface="Arial" charset="0"/>
          <a:ea typeface="ＭＳ Ｐゴシック" charset="0"/>
          <a:cs typeface="ＭＳ Ｐゴシック" charset="0"/>
        </a:defRPr>
      </a:lvl9pPr>
    </p:titleStyle>
    <p:bodyStyle>
      <a:lvl1pPr marL="273050" indent="-273050" algn="l" rtl="0" eaLnBrk="1" fontAlgn="base" hangingPunct="1">
        <a:spcBef>
          <a:spcPct val="20000"/>
        </a:spcBef>
        <a:spcAft>
          <a:spcPct val="0"/>
        </a:spcAft>
        <a:buClr>
          <a:schemeClr val="accent1"/>
        </a:buClr>
        <a:buSzPct val="85000"/>
        <a:buFont typeface="Wingdings 2" charset="2"/>
        <a:buChar char=""/>
        <a:defRPr sz="2700" kern="1200">
          <a:solidFill>
            <a:schemeClr val="bg1"/>
          </a:solidFill>
          <a:latin typeface="+mn-lt"/>
          <a:ea typeface="ＭＳ Ｐゴシック" charset="0"/>
          <a:cs typeface="ＭＳ Ｐゴシック" charset="0"/>
        </a:defRPr>
      </a:lvl1pPr>
      <a:lvl2pPr marL="547688" indent="-273050" algn="l" rtl="0" eaLnBrk="1" fontAlgn="base" hangingPunct="1">
        <a:spcBef>
          <a:spcPct val="20000"/>
        </a:spcBef>
        <a:spcAft>
          <a:spcPct val="0"/>
        </a:spcAft>
        <a:buClr>
          <a:schemeClr val="accent2"/>
        </a:buClr>
        <a:buSzPct val="70000"/>
        <a:buFont typeface="Wingdings" charset="2"/>
        <a:buChar char=""/>
        <a:defRPr sz="2200" kern="1200">
          <a:solidFill>
            <a:schemeClr val="bg1"/>
          </a:solidFill>
          <a:latin typeface="+mn-lt"/>
          <a:ea typeface="ＭＳ Ｐゴシック" charset="0"/>
          <a:cs typeface="+mn-cs"/>
        </a:defRPr>
      </a:lvl2pPr>
      <a:lvl3pPr marL="822325" indent="-228600" algn="l" rtl="0" eaLnBrk="1" fontAlgn="base" hangingPunct="1">
        <a:spcBef>
          <a:spcPct val="20000"/>
        </a:spcBef>
        <a:spcAft>
          <a:spcPct val="0"/>
        </a:spcAft>
        <a:buClr>
          <a:srgbClr val="9BBB59"/>
        </a:buClr>
        <a:buSzPct val="75000"/>
        <a:buFont typeface="Wingdings 2" charset="2"/>
        <a:buChar char=""/>
        <a:defRPr sz="2000" kern="1200">
          <a:solidFill>
            <a:schemeClr val="bg1"/>
          </a:solidFill>
          <a:latin typeface="+mn-lt"/>
          <a:ea typeface="ＭＳ Ｐゴシック" charset="0"/>
          <a:cs typeface="+mn-cs"/>
        </a:defRPr>
      </a:lvl3pPr>
      <a:lvl4pPr marL="1096963" indent="-228600" algn="l" rtl="0" eaLnBrk="1" fontAlgn="base" hangingPunct="1">
        <a:spcBef>
          <a:spcPct val="20000"/>
        </a:spcBef>
        <a:spcAft>
          <a:spcPct val="0"/>
        </a:spcAft>
        <a:buClr>
          <a:srgbClr val="8064A2"/>
        </a:buClr>
        <a:buSzPct val="70000"/>
        <a:buFont typeface="Wingdings" charset="2"/>
        <a:buChar char=""/>
        <a:defRPr sz="2000" kern="1200">
          <a:solidFill>
            <a:schemeClr val="bg1"/>
          </a:solidFill>
          <a:latin typeface="+mn-lt"/>
          <a:ea typeface="ＭＳ Ｐゴシック" charset="0"/>
          <a:cs typeface="+mn-cs"/>
        </a:defRPr>
      </a:lvl4pPr>
      <a:lvl5pPr marL="1371600" indent="-228600" algn="l" rtl="0" eaLnBrk="1" fontAlgn="base" hangingPunct="1">
        <a:spcBef>
          <a:spcPct val="20000"/>
        </a:spcBef>
        <a:spcAft>
          <a:spcPct val="0"/>
        </a:spcAft>
        <a:buClr>
          <a:srgbClr val="4BACC6"/>
        </a:buClr>
        <a:buChar char="•"/>
        <a:defRPr kern="1200">
          <a:solidFill>
            <a:schemeClr val="bg1"/>
          </a:solidFill>
          <a:latin typeface="+mn-lt"/>
          <a:ea typeface="ＭＳ Ｐゴシック" charset="0"/>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20"/>
          <p:cNvSpPr>
            <a:spLocks noChangeArrowheads="1"/>
          </p:cNvSpPr>
          <p:nvPr/>
        </p:nvSpPr>
        <p:spPr bwMode="white">
          <a:xfrm>
            <a:off x="0" y="6705600"/>
            <a:ext cx="12192000" cy="152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defRPr/>
            </a:pPr>
            <a:endParaRPr lang="x-none" altLang="x-none" sz="1800"/>
          </a:p>
        </p:txBody>
      </p:sp>
      <p:sp>
        <p:nvSpPr>
          <p:cNvPr id="8" name="Rectangle 23"/>
          <p:cNvSpPr>
            <a:spLocks noChangeArrowheads="1"/>
          </p:cNvSpPr>
          <p:nvPr/>
        </p:nvSpPr>
        <p:spPr bwMode="white">
          <a:xfrm>
            <a:off x="11988800" y="3175"/>
            <a:ext cx="203200" cy="68580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defRPr/>
            </a:pPr>
            <a:endParaRPr lang="x-none" altLang="x-none" sz="1800"/>
          </a:p>
        </p:txBody>
      </p:sp>
      <p:sp>
        <p:nvSpPr>
          <p:cNvPr id="9" name="Rectangle 24"/>
          <p:cNvSpPr>
            <a:spLocks noChangeArrowheads="1"/>
          </p:cNvSpPr>
          <p:nvPr/>
        </p:nvSpPr>
        <p:spPr bwMode="white">
          <a:xfrm>
            <a:off x="0" y="0"/>
            <a:ext cx="203200" cy="68580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defRPr/>
            </a:pPr>
            <a:endParaRPr lang="x-none" altLang="x-none" sz="1800"/>
          </a:p>
        </p:txBody>
      </p:sp>
      <p:sp>
        <p:nvSpPr>
          <p:cNvPr id="10" name="Rectangle 26"/>
          <p:cNvSpPr>
            <a:spLocks noChangeArrowheads="1"/>
          </p:cNvSpPr>
          <p:nvPr/>
        </p:nvSpPr>
        <p:spPr bwMode="auto">
          <a:xfrm>
            <a:off x="204782" y="6391180"/>
            <a:ext cx="11777133" cy="309563"/>
          </a:xfrm>
          <a:prstGeom prst="rect">
            <a:avLst/>
          </a:prstGeom>
          <a:solidFill>
            <a:srgbClr val="484A4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defRPr/>
            </a:pPr>
            <a:endParaRPr lang="x-none" altLang="x-none" sz="1800"/>
          </a:p>
        </p:txBody>
      </p:sp>
      <p:sp>
        <p:nvSpPr>
          <p:cNvPr id="11" name="Straight Connector 27"/>
          <p:cNvSpPr>
            <a:spLocks noChangeShapeType="1"/>
          </p:cNvSpPr>
          <p:nvPr/>
        </p:nvSpPr>
        <p:spPr bwMode="auto">
          <a:xfrm>
            <a:off x="207434" y="815839"/>
            <a:ext cx="11777133" cy="0"/>
          </a:xfrm>
          <a:prstGeom prst="line">
            <a:avLst/>
          </a:prstGeom>
          <a:noFill/>
          <a:ln w="11430">
            <a:solidFill>
              <a:srgbClr val="1E3B66"/>
            </a:solidFill>
            <a:prstDash val="sysDash"/>
            <a:round/>
            <a:headEnd/>
            <a:tailEnd/>
          </a:ln>
          <a:extLst>
            <a:ext uri="{909E8E84-426E-40DD-AFC4-6F175D3DCCD1}">
              <a14:hiddenFill xmlns:a14="http://schemas.microsoft.com/office/drawing/2010/main">
                <a:noFill/>
              </a14:hiddenFill>
            </a:ext>
          </a:extLst>
        </p:spPr>
        <p:txBody>
          <a:bodyPr wrap="none" anchor="ctr"/>
          <a:lstStyle/>
          <a:p>
            <a:endParaRPr lang="en-US" sz="1800"/>
          </a:p>
        </p:txBody>
      </p:sp>
      <p:sp>
        <p:nvSpPr>
          <p:cNvPr id="12" name="Oval 11"/>
          <p:cNvSpPr/>
          <p:nvPr/>
        </p:nvSpPr>
        <p:spPr>
          <a:xfrm>
            <a:off x="5867400" y="603803"/>
            <a:ext cx="457200" cy="4572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sz="1800"/>
          </a:p>
        </p:txBody>
      </p:sp>
      <p:sp>
        <p:nvSpPr>
          <p:cNvPr id="13" name="Oval 12"/>
          <p:cNvSpPr/>
          <p:nvPr/>
        </p:nvSpPr>
        <p:spPr>
          <a:xfrm>
            <a:off x="5958840" y="699053"/>
            <a:ext cx="274320" cy="274320"/>
          </a:xfrm>
          <a:prstGeom prst="ellipse">
            <a:avLst/>
          </a:prstGeom>
          <a:solidFill>
            <a:srgbClr val="FFFFFF"/>
          </a:solidFill>
          <a:ln w="50800" cap="rnd" cmpd="dbl" algn="ctr">
            <a:solidFill>
              <a:srgbClr val="484A49"/>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sz="1800"/>
          </a:p>
        </p:txBody>
      </p:sp>
      <p:sp>
        <p:nvSpPr>
          <p:cNvPr id="14" name="Date Placeholder 27"/>
          <p:cNvSpPr>
            <a:spLocks noGrp="1"/>
          </p:cNvSpPr>
          <p:nvPr>
            <p:ph type="dt" sz="half" idx="2"/>
          </p:nvPr>
        </p:nvSpPr>
        <p:spPr>
          <a:xfrm>
            <a:off x="7957622" y="6377028"/>
            <a:ext cx="4059767" cy="366713"/>
          </a:xfrm>
          <a:prstGeom prst="rect">
            <a:avLst/>
          </a:prstGeom>
        </p:spPr>
        <p:txBody>
          <a:bodyPr/>
          <a:lstStyle>
            <a:lvl1pPr>
              <a:defRPr sz="1400">
                <a:solidFill>
                  <a:schemeClr val="bg1"/>
                </a:solidFill>
                <a:latin typeface="Helvetica" charset="0"/>
                <a:ea typeface="Helvetica" charset="0"/>
                <a:cs typeface="Helvetica" charset="0"/>
              </a:defRPr>
            </a:lvl1pPr>
          </a:lstStyle>
          <a:p>
            <a:endParaRPr lang="en-US" dirty="0"/>
          </a:p>
        </p:txBody>
      </p:sp>
      <p:sp>
        <p:nvSpPr>
          <p:cNvPr id="15" name="Footer Placeholder 16"/>
          <p:cNvSpPr>
            <a:spLocks noGrp="1"/>
          </p:cNvSpPr>
          <p:nvPr>
            <p:ph type="ftr" sz="quarter" idx="3"/>
          </p:nvPr>
        </p:nvSpPr>
        <p:spPr>
          <a:xfrm>
            <a:off x="174637" y="6376055"/>
            <a:ext cx="4775200" cy="365125"/>
          </a:xfrm>
          <a:prstGeom prst="rect">
            <a:avLst/>
          </a:prstGeom>
        </p:spPr>
        <p:txBody>
          <a:bodyPr/>
          <a:lstStyle>
            <a:lvl1pPr>
              <a:defRPr sz="1400">
                <a:solidFill>
                  <a:schemeClr val="bg1"/>
                </a:solidFill>
                <a:latin typeface="Helvetica" charset="0"/>
                <a:ea typeface="Helvetica" charset="0"/>
                <a:cs typeface="Helvetica" charset="0"/>
              </a:defRPr>
            </a:lvl1pPr>
          </a:lstStyle>
          <a:p>
            <a:endParaRPr lang="en-US" dirty="0"/>
          </a:p>
        </p:txBody>
      </p:sp>
      <p:sp>
        <p:nvSpPr>
          <p:cNvPr id="17" name="Rectangle 28"/>
          <p:cNvSpPr>
            <a:spLocks noChangeArrowheads="1"/>
          </p:cNvSpPr>
          <p:nvPr/>
        </p:nvSpPr>
        <p:spPr bwMode="auto">
          <a:xfrm>
            <a:off x="203200" y="152400"/>
            <a:ext cx="11777133" cy="6546850"/>
          </a:xfrm>
          <a:prstGeom prst="rect">
            <a:avLst/>
          </a:prstGeom>
          <a:noFill/>
          <a:ln w="9525">
            <a:solidFill>
              <a:srgbClr val="1E3B66"/>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defRPr/>
            </a:pPr>
            <a:endParaRPr lang="x-none" altLang="x-none" sz="1800"/>
          </a:p>
        </p:txBody>
      </p:sp>
    </p:spTree>
    <p:extLst>
      <p:ext uri="{BB962C8B-B14F-4D97-AF65-F5344CB8AC3E}">
        <p14:creationId xmlns:p14="http://schemas.microsoft.com/office/powerpoint/2010/main" val="539783633"/>
      </p:ext>
    </p:extLst>
  </p:cSld>
  <p:clrMap bg1="lt1" tx1="dk1" bg2="lt2" tx2="dk2" accent1="accent1" accent2="accent2" accent3="accent3" accent4="accent4" accent5="accent5" accent6="accent6" hlink="hlink" folHlink="folHlink"/>
  <p:sldLayoutIdLst>
    <p:sldLayoutId id="2147483668"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10.xml"/><Relationship Id="rId1" Type="http://schemas.openxmlformats.org/officeDocument/2006/relationships/slideLayout" Target="../slideLayouts/slideLayout6.xml"/><Relationship Id="rId4" Type="http://schemas.openxmlformats.org/officeDocument/2006/relationships/image" Target="../media/image15.emf"/></Relationships>
</file>

<file path=ppt/slides/_rels/slide11.xml.rels><?xml version="1.0" encoding="UTF-8" standalone="yes"?>
<Relationships xmlns="http://schemas.openxmlformats.org/package/2006/relationships"><Relationship Id="rId8" Type="http://schemas.openxmlformats.org/officeDocument/2006/relationships/image" Target="../media/image21.emf"/><Relationship Id="rId3" Type="http://schemas.openxmlformats.org/officeDocument/2006/relationships/image" Target="../media/image16.emf"/><Relationship Id="rId7" Type="http://schemas.openxmlformats.org/officeDocument/2006/relationships/image" Target="../media/image20.emf"/><Relationship Id="rId2" Type="http://schemas.openxmlformats.org/officeDocument/2006/relationships/notesSlide" Target="../notesSlides/notesSlide11.xml"/><Relationship Id="rId1" Type="http://schemas.openxmlformats.org/officeDocument/2006/relationships/slideLayout" Target="../slideLayouts/slideLayout6.xml"/><Relationship Id="rId6" Type="http://schemas.openxmlformats.org/officeDocument/2006/relationships/image" Target="../media/image19.emf"/><Relationship Id="rId5" Type="http://schemas.openxmlformats.org/officeDocument/2006/relationships/image" Target="../media/image18.emf"/><Relationship Id="rId4" Type="http://schemas.openxmlformats.org/officeDocument/2006/relationships/image" Target="../media/image17.emf"/><Relationship Id="rId9" Type="http://schemas.openxmlformats.org/officeDocument/2006/relationships/image" Target="../media/image22.emf"/></Relationships>
</file>

<file path=ppt/slides/_rels/slide12.xml.rels><?xml version="1.0" encoding="UTF-8" standalone="yes"?>
<Relationships xmlns="http://schemas.openxmlformats.org/package/2006/relationships"><Relationship Id="rId8" Type="http://schemas.openxmlformats.org/officeDocument/2006/relationships/image" Target="../media/image21.emf"/><Relationship Id="rId3" Type="http://schemas.openxmlformats.org/officeDocument/2006/relationships/image" Target="../media/image16.emf"/><Relationship Id="rId7" Type="http://schemas.openxmlformats.org/officeDocument/2006/relationships/image" Target="../media/image20.emf"/><Relationship Id="rId2" Type="http://schemas.openxmlformats.org/officeDocument/2006/relationships/notesSlide" Target="../notesSlides/notesSlide12.xml"/><Relationship Id="rId1" Type="http://schemas.openxmlformats.org/officeDocument/2006/relationships/slideLayout" Target="../slideLayouts/slideLayout6.xml"/><Relationship Id="rId6" Type="http://schemas.openxmlformats.org/officeDocument/2006/relationships/image" Target="../media/image19.emf"/><Relationship Id="rId5" Type="http://schemas.openxmlformats.org/officeDocument/2006/relationships/image" Target="../media/image18.emf"/><Relationship Id="rId4" Type="http://schemas.openxmlformats.org/officeDocument/2006/relationships/image" Target="../media/image17.emf"/></Relationships>
</file>

<file path=ppt/slides/_rels/slide13.xml.rels><?xml version="1.0" encoding="UTF-8" standalone="yes"?>
<Relationships xmlns="http://schemas.openxmlformats.org/package/2006/relationships"><Relationship Id="rId3" Type="http://schemas.openxmlformats.org/officeDocument/2006/relationships/image" Target="../media/image16.emf"/><Relationship Id="rId7" Type="http://schemas.openxmlformats.org/officeDocument/2006/relationships/image" Target="../media/image20.emf"/><Relationship Id="rId2" Type="http://schemas.openxmlformats.org/officeDocument/2006/relationships/notesSlide" Target="../notesSlides/notesSlide13.xml"/><Relationship Id="rId1" Type="http://schemas.openxmlformats.org/officeDocument/2006/relationships/slideLayout" Target="../slideLayouts/slideLayout6.xml"/><Relationship Id="rId6" Type="http://schemas.openxmlformats.org/officeDocument/2006/relationships/image" Target="../media/image19.emf"/><Relationship Id="rId5" Type="http://schemas.openxmlformats.org/officeDocument/2006/relationships/image" Target="../media/image18.emf"/><Relationship Id="rId4" Type="http://schemas.openxmlformats.org/officeDocument/2006/relationships/image" Target="../media/image17.emf"/></Relationships>
</file>

<file path=ppt/slides/_rels/slide14.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14.xml"/><Relationship Id="rId1" Type="http://schemas.openxmlformats.org/officeDocument/2006/relationships/slideLayout" Target="../slideLayouts/slideLayout6.xml"/><Relationship Id="rId6" Type="http://schemas.openxmlformats.org/officeDocument/2006/relationships/image" Target="../media/image19.emf"/><Relationship Id="rId5" Type="http://schemas.openxmlformats.org/officeDocument/2006/relationships/image" Target="../media/image18.emf"/><Relationship Id="rId4" Type="http://schemas.openxmlformats.org/officeDocument/2006/relationships/image" Target="../media/image17.emf"/></Relationships>
</file>

<file path=ppt/slides/_rels/slide15.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15.xml"/><Relationship Id="rId1" Type="http://schemas.openxmlformats.org/officeDocument/2006/relationships/slideLayout" Target="../slideLayouts/slideLayout6.xml"/><Relationship Id="rId5" Type="http://schemas.openxmlformats.org/officeDocument/2006/relationships/image" Target="../media/image18.emf"/><Relationship Id="rId4" Type="http://schemas.openxmlformats.org/officeDocument/2006/relationships/image" Target="../media/image17.emf"/></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7.xml"/><Relationship Id="rId1" Type="http://schemas.openxmlformats.org/officeDocument/2006/relationships/slideLayout" Target="../slideLayouts/slideLayout6.xml"/><Relationship Id="rId4" Type="http://schemas.openxmlformats.org/officeDocument/2006/relationships/image" Target="../media/image24.png"/></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8.xml"/><Relationship Id="rId1" Type="http://schemas.openxmlformats.org/officeDocument/2006/relationships/slideLayout" Target="../slideLayouts/slideLayout6.xml"/><Relationship Id="rId5" Type="http://schemas.openxmlformats.org/officeDocument/2006/relationships/image" Target="../media/image24.png"/><Relationship Id="rId4" Type="http://schemas.openxmlformats.org/officeDocument/2006/relationships/image" Target="../media/image25.png"/></Relationships>
</file>

<file path=ppt/slides/_rels/slide19.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notesSlide" Target="../notesSlides/notesSlide19.xml"/><Relationship Id="rId1" Type="http://schemas.openxmlformats.org/officeDocument/2006/relationships/slideLayout" Target="../slideLayouts/slideLayout6.xml"/><Relationship Id="rId4" Type="http://schemas.openxmlformats.org/officeDocument/2006/relationships/image" Target="../media/image27.emf"/></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notesSlide" Target="../notesSlides/notesSlide20.xml"/><Relationship Id="rId1" Type="http://schemas.openxmlformats.org/officeDocument/2006/relationships/slideLayout" Target="../slideLayouts/slideLayout6.xml"/><Relationship Id="rId5" Type="http://schemas.openxmlformats.org/officeDocument/2006/relationships/image" Target="../media/image27.emf"/><Relationship Id="rId4" Type="http://schemas.openxmlformats.org/officeDocument/2006/relationships/image" Target="../media/image26.emf"/></Relationships>
</file>

<file path=ppt/slides/_rels/slide2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11.png"/><Relationship Id="rId7" Type="http://schemas.openxmlformats.org/officeDocument/2006/relationships/image" Target="../media/image6.png"/><Relationship Id="rId2" Type="http://schemas.openxmlformats.org/officeDocument/2006/relationships/notesSlide" Target="../notesSlides/notesSlide21.xml"/><Relationship Id="rId1" Type="http://schemas.openxmlformats.org/officeDocument/2006/relationships/slideLayout" Target="../slideLayouts/slideLayout6.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2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11.png"/><Relationship Id="rId7" Type="http://schemas.openxmlformats.org/officeDocument/2006/relationships/image" Target="../media/image6.png"/><Relationship Id="rId2" Type="http://schemas.openxmlformats.org/officeDocument/2006/relationships/notesSlide" Target="../notesSlides/notesSlide22.xml"/><Relationship Id="rId1" Type="http://schemas.openxmlformats.org/officeDocument/2006/relationships/slideLayout" Target="../slideLayouts/slideLayout6.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3.xml"/><Relationship Id="rId1" Type="http://schemas.openxmlformats.org/officeDocument/2006/relationships/slideLayout" Target="../slideLayouts/slideLayout6.xml"/><Relationship Id="rId5" Type="http://schemas.openxmlformats.org/officeDocument/2006/relationships/image" Target="../media/image5.png"/><Relationship Id="rId4" Type="http://schemas.openxmlformats.org/officeDocument/2006/relationships/image" Target="../media/image4.png"/></Relationships>
</file>

<file path=ppt/slides/_rels/slide2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4.xml"/><Relationship Id="rId1" Type="http://schemas.openxmlformats.org/officeDocument/2006/relationships/slideLayout" Target="../slideLayouts/slideLayout6.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2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5.xml"/><Relationship Id="rId1" Type="http://schemas.openxmlformats.org/officeDocument/2006/relationships/slideLayout" Target="../slideLayouts/slideLayout5.xml"/><Relationship Id="rId4" Type="http://schemas.openxmlformats.org/officeDocument/2006/relationships/image" Target="../media/image34.png"/></Relationships>
</file>

<file path=ppt/slides/_rels/slide26.xml.rels><?xml version="1.0" encoding="UTF-8" standalone="yes"?>
<Relationships xmlns="http://schemas.openxmlformats.org/package/2006/relationships"><Relationship Id="rId2" Type="http://schemas.openxmlformats.org/officeDocument/2006/relationships/image" Target="../media/image35.emf"/><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36.emf"/><Relationship Id="rId2" Type="http://schemas.openxmlformats.org/officeDocument/2006/relationships/notesSlide" Target="../notesSlides/notesSlide26.xml"/><Relationship Id="rId1" Type="http://schemas.openxmlformats.org/officeDocument/2006/relationships/slideLayout" Target="../slideLayouts/slideLayout6.xml"/><Relationship Id="rId4" Type="http://schemas.openxmlformats.org/officeDocument/2006/relationships/image" Target="../media/image37.emf"/></Relationships>
</file>

<file path=ppt/slides/_rels/slide3.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6.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9.xml"/><Relationship Id="rId1" Type="http://schemas.openxmlformats.org/officeDocument/2006/relationships/slideLayout" Target="../slideLayouts/slideLayout6.xml"/><Relationship Id="rId4" Type="http://schemas.openxmlformats.org/officeDocument/2006/relationships/image" Target="../media/image15.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2811DA0A-9C6A-3B48-A910-175206FED84B}"/>
              </a:ext>
            </a:extLst>
          </p:cNvPr>
          <p:cNvSpPr/>
          <p:nvPr/>
        </p:nvSpPr>
        <p:spPr>
          <a:xfrm>
            <a:off x="216408" y="677201"/>
            <a:ext cx="11759184" cy="1077218"/>
          </a:xfrm>
          <a:prstGeom prst="rect">
            <a:avLst/>
          </a:prstGeom>
        </p:spPr>
        <p:txBody>
          <a:bodyPr wrap="square" anchor="ctr">
            <a:spAutoFit/>
          </a:bodyPr>
          <a:lstStyle/>
          <a:p>
            <a:pPr algn="ctr"/>
            <a:r>
              <a:rPr lang="en-US" sz="3200" b="1" dirty="0">
                <a:solidFill>
                  <a:schemeClr val="bg1"/>
                </a:solidFill>
              </a:rPr>
              <a:t>Chromosomal abnormalities in early human embryonic development</a:t>
            </a:r>
            <a:endParaRPr lang="en-US" sz="3200" dirty="0">
              <a:solidFill>
                <a:schemeClr val="bg1"/>
              </a:solidFill>
            </a:endParaRPr>
          </a:p>
        </p:txBody>
      </p:sp>
      <p:sp>
        <p:nvSpPr>
          <p:cNvPr id="7" name="Title 1">
            <a:extLst>
              <a:ext uri="{FF2B5EF4-FFF2-40B4-BE49-F238E27FC236}">
                <a16:creationId xmlns:a16="http://schemas.microsoft.com/office/drawing/2014/main" id="{DDDD36D3-6D5F-F349-A522-ECD4F27BCE21}"/>
              </a:ext>
            </a:extLst>
          </p:cNvPr>
          <p:cNvSpPr>
            <a:spLocks noGrp="1"/>
          </p:cNvSpPr>
          <p:nvPr>
            <p:ph type="ctrTitle"/>
          </p:nvPr>
        </p:nvSpPr>
        <p:spPr>
          <a:xfrm>
            <a:off x="2226734" y="3134168"/>
            <a:ext cx="7738533" cy="1969414"/>
          </a:xfrm>
        </p:spPr>
        <p:txBody>
          <a:bodyPr anchor="ctr">
            <a:normAutofit/>
          </a:bodyPr>
          <a:lstStyle/>
          <a:p>
            <a:br>
              <a:rPr lang="en-US" sz="2800" dirty="0">
                <a:solidFill>
                  <a:schemeClr val="tx1"/>
                </a:solidFill>
                <a:latin typeface="Arial" panose="020B0604020202020204" pitchFamily="34" charset="0"/>
                <a:cs typeface="Arial" panose="020B0604020202020204" pitchFamily="34" charset="0"/>
              </a:rPr>
            </a:br>
            <a:r>
              <a:rPr lang="en-US" sz="2800" dirty="0">
                <a:solidFill>
                  <a:schemeClr val="tx1"/>
                </a:solidFill>
                <a:latin typeface="Arial" panose="020B0604020202020204" pitchFamily="34" charset="0"/>
                <a:cs typeface="Arial" panose="020B0604020202020204" pitchFamily="34" charset="0"/>
              </a:rPr>
              <a:t>Margaret R. Starostik</a:t>
            </a:r>
            <a:br>
              <a:rPr lang="en-US" sz="2800" dirty="0">
                <a:solidFill>
                  <a:schemeClr val="tx1"/>
                </a:solidFill>
                <a:latin typeface="Arial" panose="020B0604020202020204" pitchFamily="34" charset="0"/>
                <a:cs typeface="Arial" panose="020B0604020202020204" pitchFamily="34" charset="0"/>
              </a:rPr>
            </a:br>
            <a:br>
              <a:rPr lang="en-US" sz="2800" dirty="0">
                <a:solidFill>
                  <a:schemeClr val="tx1"/>
                </a:solidFill>
                <a:latin typeface="Arial" panose="020B0604020202020204" pitchFamily="34" charset="0"/>
                <a:cs typeface="Arial" panose="020B0604020202020204" pitchFamily="34" charset="0"/>
              </a:rPr>
            </a:br>
            <a:r>
              <a:rPr lang="en-US" sz="2800" dirty="0">
                <a:solidFill>
                  <a:schemeClr val="tx1"/>
                </a:solidFill>
                <a:latin typeface="Arial" panose="020B0604020202020204" pitchFamily="34" charset="0"/>
                <a:cs typeface="Arial" panose="020B0604020202020204" pitchFamily="34" charset="0"/>
              </a:rPr>
              <a:t>(McCoy lab)</a:t>
            </a:r>
          </a:p>
        </p:txBody>
      </p:sp>
      <p:sp>
        <p:nvSpPr>
          <p:cNvPr id="9" name="TextBox 6">
            <a:extLst>
              <a:ext uri="{FF2B5EF4-FFF2-40B4-BE49-F238E27FC236}">
                <a16:creationId xmlns:a16="http://schemas.microsoft.com/office/drawing/2014/main" id="{B6551ECF-EDC2-4244-B857-8556514EFE0C}"/>
              </a:ext>
            </a:extLst>
          </p:cNvPr>
          <p:cNvSpPr txBox="1">
            <a:spLocks noChangeArrowheads="1"/>
          </p:cNvSpPr>
          <p:nvPr/>
        </p:nvSpPr>
        <p:spPr bwMode="auto">
          <a:xfrm>
            <a:off x="9652952" y="6351397"/>
            <a:ext cx="22748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85000"/>
              <a:buFont typeface="Wingdings 2" pitchFamily="2" charset="2"/>
              <a:buChar char=""/>
              <a:defRPr sz="2700">
                <a:solidFill>
                  <a:schemeClr val="bg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2"/>
              </a:buClr>
              <a:buSzPct val="70000"/>
              <a:buFont typeface="Wingdings" pitchFamily="2" charset="2"/>
              <a:buChar char=""/>
              <a:defRPr sz="2200">
                <a:solidFill>
                  <a:schemeClr val="bg1"/>
                </a:solidFill>
                <a:latin typeface="Arial" panose="020B0604020202020204" pitchFamily="34" charset="0"/>
                <a:ea typeface="ＭＳ Ｐゴシック" panose="020B0600070205080204" pitchFamily="34" charset="-128"/>
              </a:defRPr>
            </a:lvl2pPr>
            <a:lvl3pPr marL="1143000" indent="-228600">
              <a:spcBef>
                <a:spcPct val="20000"/>
              </a:spcBef>
              <a:buClr>
                <a:srgbClr val="9BBB59"/>
              </a:buClr>
              <a:buSzPct val="75000"/>
              <a:buFont typeface="Wingdings 2" pitchFamily="2" charset="2"/>
              <a:buChar char=""/>
              <a:defRPr sz="2000">
                <a:solidFill>
                  <a:schemeClr val="bg1"/>
                </a:solidFill>
                <a:latin typeface="Arial" panose="020B0604020202020204" pitchFamily="34" charset="0"/>
                <a:ea typeface="ＭＳ Ｐゴシック" panose="020B0600070205080204" pitchFamily="34" charset="-128"/>
              </a:defRPr>
            </a:lvl3pPr>
            <a:lvl4pPr marL="1600200" indent="-228600">
              <a:spcBef>
                <a:spcPct val="20000"/>
              </a:spcBef>
              <a:buClr>
                <a:srgbClr val="8064A2"/>
              </a:buClr>
              <a:buSzPct val="70000"/>
              <a:buFont typeface="Wingdings" pitchFamily="2" charset="2"/>
              <a:buChar char=""/>
              <a:defRPr sz="2000">
                <a:solidFill>
                  <a:schemeClr val="bg1"/>
                </a:solidFill>
                <a:latin typeface="Arial" panose="020B0604020202020204" pitchFamily="34" charset="0"/>
                <a:ea typeface="ＭＳ Ｐゴシック" panose="020B0600070205080204" pitchFamily="34" charset="-128"/>
              </a:defRPr>
            </a:lvl4pPr>
            <a:lvl5pPr marL="2057400" indent="-228600">
              <a:spcBef>
                <a:spcPct val="20000"/>
              </a:spcBef>
              <a:buClr>
                <a:srgbClr val="4BACC6"/>
              </a:buClr>
              <a:buChar char="•"/>
              <a:defRPr>
                <a:solidFill>
                  <a:schemeClr val="bg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Clr>
                <a:srgbClr val="4BACC6"/>
              </a:buClr>
              <a:buChar char="•"/>
              <a:defRPr>
                <a:solidFill>
                  <a:schemeClr val="bg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Clr>
                <a:srgbClr val="4BACC6"/>
              </a:buClr>
              <a:buChar char="•"/>
              <a:defRPr>
                <a:solidFill>
                  <a:schemeClr val="bg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Clr>
                <a:srgbClr val="4BACC6"/>
              </a:buClr>
              <a:buChar char="•"/>
              <a:defRPr>
                <a:solidFill>
                  <a:schemeClr val="bg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Clr>
                <a:srgbClr val="4BACC6"/>
              </a:buClr>
              <a:buChar char="•"/>
              <a:defRPr>
                <a:solidFill>
                  <a:schemeClr val="bg1"/>
                </a:solidFill>
                <a:latin typeface="Arial" panose="020B0604020202020204" pitchFamily="34" charset="0"/>
                <a:ea typeface="ＭＳ Ｐゴシック" panose="020B0600070205080204" pitchFamily="34" charset="-128"/>
              </a:defRPr>
            </a:lvl9pPr>
          </a:lstStyle>
          <a:p>
            <a:pPr algn="r" eaLnBrk="1" hangingPunct="1">
              <a:spcBef>
                <a:spcPct val="0"/>
              </a:spcBef>
              <a:buClrTx/>
              <a:buSzTx/>
              <a:buFontTx/>
              <a:buNone/>
            </a:pPr>
            <a:r>
              <a:rPr lang="en-US" altLang="en-US" sz="2000" dirty="0">
                <a:solidFill>
                  <a:schemeClr val="tx1"/>
                </a:solidFill>
              </a:rPr>
              <a:t>January 24, 2019</a:t>
            </a:r>
          </a:p>
        </p:txBody>
      </p:sp>
      <p:sp>
        <p:nvSpPr>
          <p:cNvPr id="10" name="TextBox 7">
            <a:extLst>
              <a:ext uri="{FF2B5EF4-FFF2-40B4-BE49-F238E27FC236}">
                <a16:creationId xmlns:a16="http://schemas.microsoft.com/office/drawing/2014/main" id="{831F3AFC-837E-334D-9148-EF3EEBBC0801}"/>
              </a:ext>
            </a:extLst>
          </p:cNvPr>
          <p:cNvSpPr txBox="1">
            <a:spLocks noChangeArrowheads="1"/>
          </p:cNvSpPr>
          <p:nvPr/>
        </p:nvSpPr>
        <p:spPr bwMode="auto">
          <a:xfrm>
            <a:off x="4524186" y="6364096"/>
            <a:ext cx="314362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accent1"/>
              </a:buClr>
              <a:buSzPct val="85000"/>
              <a:buFont typeface="Wingdings 2" pitchFamily="2" charset="2"/>
              <a:buChar char=""/>
              <a:defRPr sz="2700">
                <a:solidFill>
                  <a:schemeClr val="bg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2"/>
              </a:buClr>
              <a:buSzPct val="70000"/>
              <a:buFont typeface="Wingdings" pitchFamily="2" charset="2"/>
              <a:buChar char=""/>
              <a:defRPr sz="2200">
                <a:solidFill>
                  <a:schemeClr val="bg1"/>
                </a:solidFill>
                <a:latin typeface="Arial" panose="020B0604020202020204" pitchFamily="34" charset="0"/>
                <a:ea typeface="ＭＳ Ｐゴシック" panose="020B0600070205080204" pitchFamily="34" charset="-128"/>
              </a:defRPr>
            </a:lvl2pPr>
            <a:lvl3pPr marL="1143000" indent="-228600">
              <a:spcBef>
                <a:spcPct val="20000"/>
              </a:spcBef>
              <a:buClr>
                <a:srgbClr val="9BBB59"/>
              </a:buClr>
              <a:buSzPct val="75000"/>
              <a:buFont typeface="Wingdings 2" pitchFamily="2" charset="2"/>
              <a:buChar char=""/>
              <a:defRPr sz="2000">
                <a:solidFill>
                  <a:schemeClr val="bg1"/>
                </a:solidFill>
                <a:latin typeface="Arial" panose="020B0604020202020204" pitchFamily="34" charset="0"/>
                <a:ea typeface="ＭＳ Ｐゴシック" panose="020B0600070205080204" pitchFamily="34" charset="-128"/>
              </a:defRPr>
            </a:lvl3pPr>
            <a:lvl4pPr marL="1600200" indent="-228600">
              <a:spcBef>
                <a:spcPct val="20000"/>
              </a:spcBef>
              <a:buClr>
                <a:srgbClr val="8064A2"/>
              </a:buClr>
              <a:buSzPct val="70000"/>
              <a:buFont typeface="Wingdings" pitchFamily="2" charset="2"/>
              <a:buChar char=""/>
              <a:defRPr sz="2000">
                <a:solidFill>
                  <a:schemeClr val="bg1"/>
                </a:solidFill>
                <a:latin typeface="Arial" panose="020B0604020202020204" pitchFamily="34" charset="0"/>
                <a:ea typeface="ＭＳ Ｐゴシック" panose="020B0600070205080204" pitchFamily="34" charset="-128"/>
              </a:defRPr>
            </a:lvl4pPr>
            <a:lvl5pPr marL="2057400" indent="-228600">
              <a:spcBef>
                <a:spcPct val="20000"/>
              </a:spcBef>
              <a:buClr>
                <a:srgbClr val="4BACC6"/>
              </a:buClr>
              <a:buChar char="•"/>
              <a:defRPr>
                <a:solidFill>
                  <a:schemeClr val="bg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Clr>
                <a:srgbClr val="4BACC6"/>
              </a:buClr>
              <a:buChar char="•"/>
              <a:defRPr>
                <a:solidFill>
                  <a:schemeClr val="bg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Clr>
                <a:srgbClr val="4BACC6"/>
              </a:buClr>
              <a:buChar char="•"/>
              <a:defRPr>
                <a:solidFill>
                  <a:schemeClr val="bg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Clr>
                <a:srgbClr val="4BACC6"/>
              </a:buClr>
              <a:buChar char="•"/>
              <a:defRPr>
                <a:solidFill>
                  <a:schemeClr val="bg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Clr>
                <a:srgbClr val="4BACC6"/>
              </a:buClr>
              <a:buChar char="•"/>
              <a:defRPr>
                <a:solidFill>
                  <a:schemeClr val="bg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2000" dirty="0">
                <a:solidFill>
                  <a:schemeClr val="tx1"/>
                </a:solidFill>
              </a:rPr>
              <a:t>Joint Genomics Meeting</a:t>
            </a:r>
          </a:p>
        </p:txBody>
      </p:sp>
    </p:spTree>
    <p:extLst>
      <p:ext uri="{BB962C8B-B14F-4D97-AF65-F5344CB8AC3E}">
        <p14:creationId xmlns:p14="http://schemas.microsoft.com/office/powerpoint/2010/main" val="15059651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733" y="208006"/>
            <a:ext cx="11781367" cy="758825"/>
          </a:xfrm>
        </p:spPr>
        <p:txBody>
          <a:bodyPr/>
          <a:lstStyle/>
          <a:p>
            <a:r>
              <a:rPr lang="en-US" sz="2800" b="1" dirty="0">
                <a:latin typeface="+mj-lt"/>
              </a:rPr>
              <a:t>Variability in gene expression profiles</a:t>
            </a:r>
            <a:endParaRPr lang="en-US" sz="2800" dirty="0">
              <a:latin typeface="+mj-lt"/>
            </a:endParaRPr>
          </a:p>
        </p:txBody>
      </p:sp>
      <p:sp>
        <p:nvSpPr>
          <p:cNvPr id="16" name="TextBox 15">
            <a:extLst>
              <a:ext uri="{FF2B5EF4-FFF2-40B4-BE49-F238E27FC236}">
                <a16:creationId xmlns:a16="http://schemas.microsoft.com/office/drawing/2014/main" id="{510B2E8C-9B9A-4447-9431-C29EAAD11B77}"/>
              </a:ext>
            </a:extLst>
          </p:cNvPr>
          <p:cNvSpPr txBox="1"/>
          <p:nvPr/>
        </p:nvSpPr>
        <p:spPr>
          <a:xfrm>
            <a:off x="1391477" y="5898970"/>
            <a:ext cx="3949149" cy="400110"/>
          </a:xfrm>
          <a:prstGeom prst="rect">
            <a:avLst/>
          </a:prstGeom>
          <a:solidFill>
            <a:schemeClr val="tx1"/>
          </a:solidFill>
        </p:spPr>
        <p:txBody>
          <a:bodyPr wrap="square" rtlCol="0">
            <a:spAutoFit/>
          </a:bodyPr>
          <a:lstStyle/>
          <a:p>
            <a:pPr algn="ctr"/>
            <a:r>
              <a:rPr lang="en-US" sz="2000" b="1" dirty="0">
                <a:solidFill>
                  <a:schemeClr val="bg1"/>
                </a:solidFill>
              </a:rPr>
              <a:t>log</a:t>
            </a:r>
            <a:r>
              <a:rPr lang="en-US" sz="2000" b="1" baseline="-25000" dirty="0">
                <a:solidFill>
                  <a:schemeClr val="bg1"/>
                </a:solidFill>
              </a:rPr>
              <a:t>10</a:t>
            </a:r>
            <a:r>
              <a:rPr lang="en-US" sz="2000" b="1" dirty="0">
                <a:solidFill>
                  <a:schemeClr val="bg1"/>
                </a:solidFill>
              </a:rPr>
              <a:t>(mean)</a:t>
            </a:r>
          </a:p>
        </p:txBody>
      </p:sp>
      <p:sp>
        <p:nvSpPr>
          <p:cNvPr id="17" name="TextBox 16">
            <a:extLst>
              <a:ext uri="{FF2B5EF4-FFF2-40B4-BE49-F238E27FC236}">
                <a16:creationId xmlns:a16="http://schemas.microsoft.com/office/drawing/2014/main" id="{3C7424B0-A16F-1646-A1C0-C66BE4238FD5}"/>
              </a:ext>
            </a:extLst>
          </p:cNvPr>
          <p:cNvSpPr txBox="1"/>
          <p:nvPr/>
        </p:nvSpPr>
        <p:spPr>
          <a:xfrm>
            <a:off x="1893436" y="5470418"/>
            <a:ext cx="4518991" cy="369332"/>
          </a:xfrm>
          <a:prstGeom prst="rect">
            <a:avLst/>
          </a:prstGeom>
          <a:solidFill>
            <a:schemeClr val="tx1"/>
          </a:solidFill>
        </p:spPr>
        <p:txBody>
          <a:bodyPr wrap="square" rtlCol="0">
            <a:spAutoFit/>
          </a:bodyPr>
          <a:lstStyle/>
          <a:p>
            <a:r>
              <a:rPr lang="en-US" dirty="0">
                <a:solidFill>
                  <a:schemeClr val="bg1"/>
                </a:solidFill>
              </a:rPr>
              <a:t>100      300      1000    </a:t>
            </a:r>
            <a:r>
              <a:rPr lang="en-US" sz="1200" dirty="0">
                <a:solidFill>
                  <a:schemeClr val="bg1"/>
                </a:solidFill>
              </a:rPr>
              <a:t> </a:t>
            </a:r>
            <a:r>
              <a:rPr lang="en-US" dirty="0">
                <a:solidFill>
                  <a:schemeClr val="bg1"/>
                </a:solidFill>
              </a:rPr>
              <a:t>3000</a:t>
            </a:r>
          </a:p>
        </p:txBody>
      </p:sp>
      <p:sp>
        <p:nvSpPr>
          <p:cNvPr id="19" name="TextBox 18">
            <a:extLst>
              <a:ext uri="{FF2B5EF4-FFF2-40B4-BE49-F238E27FC236}">
                <a16:creationId xmlns:a16="http://schemas.microsoft.com/office/drawing/2014/main" id="{3CD52E0C-F4A6-8648-A242-4CB3118D266C}"/>
              </a:ext>
            </a:extLst>
          </p:cNvPr>
          <p:cNvSpPr txBox="1"/>
          <p:nvPr/>
        </p:nvSpPr>
        <p:spPr>
          <a:xfrm>
            <a:off x="661227" y="2353197"/>
            <a:ext cx="793750" cy="2785378"/>
          </a:xfrm>
          <a:prstGeom prst="rect">
            <a:avLst/>
          </a:prstGeom>
          <a:solidFill>
            <a:schemeClr val="tx1"/>
          </a:solidFill>
        </p:spPr>
        <p:txBody>
          <a:bodyPr wrap="square" rtlCol="0">
            <a:spAutoFit/>
          </a:bodyPr>
          <a:lstStyle/>
          <a:p>
            <a:pPr algn="r"/>
            <a:r>
              <a:rPr lang="en-US" dirty="0">
                <a:solidFill>
                  <a:schemeClr val="bg1"/>
                </a:solidFill>
              </a:rPr>
              <a:t>1000</a:t>
            </a:r>
          </a:p>
          <a:p>
            <a:pPr algn="r"/>
            <a:endParaRPr lang="en-US" dirty="0">
              <a:solidFill>
                <a:schemeClr val="bg1"/>
              </a:solidFill>
            </a:endParaRPr>
          </a:p>
          <a:p>
            <a:pPr algn="r"/>
            <a:endParaRPr lang="en-US" dirty="0">
              <a:solidFill>
                <a:schemeClr val="bg1"/>
              </a:solidFill>
            </a:endParaRPr>
          </a:p>
          <a:p>
            <a:pPr algn="r"/>
            <a:endParaRPr lang="en-US" dirty="0">
              <a:solidFill>
                <a:schemeClr val="bg1"/>
              </a:solidFill>
            </a:endParaRPr>
          </a:p>
          <a:p>
            <a:pPr algn="r"/>
            <a:endParaRPr lang="en-US" sz="2000" dirty="0">
              <a:solidFill>
                <a:schemeClr val="bg1"/>
              </a:solidFill>
            </a:endParaRPr>
          </a:p>
          <a:p>
            <a:pPr algn="r"/>
            <a:r>
              <a:rPr lang="en-US" dirty="0">
                <a:solidFill>
                  <a:schemeClr val="bg1"/>
                </a:solidFill>
              </a:rPr>
              <a:t>100</a:t>
            </a:r>
          </a:p>
          <a:p>
            <a:pPr algn="r"/>
            <a:endParaRPr lang="en-US" sz="1000" dirty="0">
              <a:solidFill>
                <a:schemeClr val="bg1"/>
              </a:solidFill>
            </a:endParaRPr>
          </a:p>
          <a:p>
            <a:pPr algn="r"/>
            <a:r>
              <a:rPr lang="en-US" dirty="0">
                <a:solidFill>
                  <a:schemeClr val="bg1"/>
                </a:solidFill>
              </a:rPr>
              <a:t>50</a:t>
            </a:r>
          </a:p>
          <a:p>
            <a:pPr algn="r"/>
            <a:endParaRPr lang="en-US" dirty="0">
              <a:solidFill>
                <a:schemeClr val="bg1"/>
              </a:solidFill>
            </a:endParaRPr>
          </a:p>
          <a:p>
            <a:pPr algn="r"/>
            <a:r>
              <a:rPr lang="en-US" dirty="0">
                <a:solidFill>
                  <a:schemeClr val="bg1"/>
                </a:solidFill>
              </a:rPr>
              <a:t>20</a:t>
            </a:r>
          </a:p>
        </p:txBody>
      </p:sp>
      <p:sp>
        <p:nvSpPr>
          <p:cNvPr id="18" name="TextBox 17">
            <a:extLst>
              <a:ext uri="{FF2B5EF4-FFF2-40B4-BE49-F238E27FC236}">
                <a16:creationId xmlns:a16="http://schemas.microsoft.com/office/drawing/2014/main" id="{D760A78A-576C-4048-9161-D7A90852E4E2}"/>
              </a:ext>
            </a:extLst>
          </p:cNvPr>
          <p:cNvSpPr txBox="1"/>
          <p:nvPr/>
        </p:nvSpPr>
        <p:spPr>
          <a:xfrm rot="16200000">
            <a:off x="-1529514" y="3186168"/>
            <a:ext cx="4168393" cy="400110"/>
          </a:xfrm>
          <a:prstGeom prst="rect">
            <a:avLst/>
          </a:prstGeom>
          <a:solidFill>
            <a:schemeClr val="tx1"/>
          </a:solidFill>
        </p:spPr>
        <p:txBody>
          <a:bodyPr wrap="square" rtlCol="0">
            <a:spAutoFit/>
          </a:bodyPr>
          <a:lstStyle/>
          <a:p>
            <a:pPr algn="ctr"/>
            <a:r>
              <a:rPr lang="en-US" sz="2000" b="1" dirty="0">
                <a:solidFill>
                  <a:schemeClr val="bg1"/>
                </a:solidFill>
              </a:rPr>
              <a:t>log</a:t>
            </a:r>
            <a:r>
              <a:rPr lang="en-US" sz="2000" b="1" baseline="-25000" dirty="0">
                <a:solidFill>
                  <a:schemeClr val="bg1"/>
                </a:solidFill>
              </a:rPr>
              <a:t>10</a:t>
            </a:r>
            <a:r>
              <a:rPr lang="en-US" sz="2000" b="1" dirty="0">
                <a:solidFill>
                  <a:schemeClr val="bg1"/>
                </a:solidFill>
              </a:rPr>
              <a:t>(standard deviation)</a:t>
            </a:r>
          </a:p>
        </p:txBody>
      </p:sp>
      <p:pic>
        <p:nvPicPr>
          <p:cNvPr id="15" name="Picture 14">
            <a:extLst>
              <a:ext uri="{FF2B5EF4-FFF2-40B4-BE49-F238E27FC236}">
                <a16:creationId xmlns:a16="http://schemas.microsoft.com/office/drawing/2014/main" id="{4D7EDF4C-CB27-3949-B29D-ADC721E932B3}"/>
              </a:ext>
            </a:extLst>
          </p:cNvPr>
          <p:cNvPicPr>
            <a:picLocks noChangeAspect="1"/>
          </p:cNvPicPr>
          <p:nvPr/>
        </p:nvPicPr>
        <p:blipFill rotWithShape="1">
          <a:blip r:embed="rId3"/>
          <a:srcRect l="8385" r="28153" b="8981"/>
          <a:stretch/>
        </p:blipFill>
        <p:spPr>
          <a:xfrm>
            <a:off x="1391477" y="1302027"/>
            <a:ext cx="4062080" cy="4161370"/>
          </a:xfrm>
          <a:prstGeom prst="rect">
            <a:avLst/>
          </a:prstGeom>
        </p:spPr>
      </p:pic>
      <p:grpSp>
        <p:nvGrpSpPr>
          <p:cNvPr id="36" name="Group 35">
            <a:extLst>
              <a:ext uri="{FF2B5EF4-FFF2-40B4-BE49-F238E27FC236}">
                <a16:creationId xmlns:a16="http://schemas.microsoft.com/office/drawing/2014/main" id="{5DA1DB58-21C6-3449-9655-B93980B02C6E}"/>
              </a:ext>
            </a:extLst>
          </p:cNvPr>
          <p:cNvGrpSpPr/>
          <p:nvPr/>
        </p:nvGrpSpPr>
        <p:grpSpPr>
          <a:xfrm>
            <a:off x="5371239" y="2161033"/>
            <a:ext cx="1231865" cy="1525080"/>
            <a:chOff x="-22143" y="7009529"/>
            <a:chExt cx="1231865" cy="1525080"/>
          </a:xfrm>
        </p:grpSpPr>
        <p:sp>
          <p:nvSpPr>
            <p:cNvPr id="33" name="TextBox 32">
              <a:extLst>
                <a:ext uri="{FF2B5EF4-FFF2-40B4-BE49-F238E27FC236}">
                  <a16:creationId xmlns:a16="http://schemas.microsoft.com/office/drawing/2014/main" id="{299B4EBB-0D79-EA48-97E5-29E3F48B483E}"/>
                </a:ext>
              </a:extLst>
            </p:cNvPr>
            <p:cNvSpPr txBox="1"/>
            <p:nvPr/>
          </p:nvSpPr>
          <p:spPr>
            <a:xfrm>
              <a:off x="495623" y="7009529"/>
              <a:ext cx="714099" cy="1354217"/>
            </a:xfrm>
            <a:prstGeom prst="rect">
              <a:avLst/>
            </a:prstGeom>
            <a:noFill/>
          </p:spPr>
          <p:txBody>
            <a:bodyPr wrap="square" rtlCol="0">
              <a:spAutoFit/>
            </a:bodyPr>
            <a:lstStyle/>
            <a:p>
              <a:r>
                <a:rPr lang="en-US" dirty="0">
                  <a:solidFill>
                    <a:schemeClr val="bg1"/>
                  </a:solidFill>
                </a:rPr>
                <a:t>ME</a:t>
              </a:r>
              <a:r>
                <a:rPr lang="en-US" baseline="30000" dirty="0">
                  <a:solidFill>
                    <a:schemeClr val="bg1"/>
                  </a:solidFill>
                </a:rPr>
                <a:t>-</a:t>
              </a:r>
            </a:p>
            <a:p>
              <a:endParaRPr lang="en-US" sz="200" dirty="0">
                <a:solidFill>
                  <a:schemeClr val="bg1"/>
                </a:solidFill>
              </a:endParaRPr>
            </a:p>
            <a:p>
              <a:r>
                <a:rPr lang="en-US" dirty="0">
                  <a:solidFill>
                    <a:schemeClr val="bg1"/>
                  </a:solidFill>
                </a:rPr>
                <a:t>ME</a:t>
              </a:r>
              <a:r>
                <a:rPr lang="en-US" baseline="30000" dirty="0">
                  <a:solidFill>
                    <a:schemeClr val="bg1"/>
                  </a:solidFill>
                </a:rPr>
                <a:t>+</a:t>
              </a:r>
              <a:endParaRPr lang="en-US" dirty="0">
                <a:solidFill>
                  <a:schemeClr val="bg1"/>
                </a:solidFill>
              </a:endParaRPr>
            </a:p>
            <a:p>
              <a:endParaRPr lang="en-US" sz="400" dirty="0">
                <a:solidFill>
                  <a:schemeClr val="bg1"/>
                </a:solidFill>
              </a:endParaRPr>
            </a:p>
            <a:p>
              <a:r>
                <a:rPr lang="en-US" dirty="0">
                  <a:solidFill>
                    <a:schemeClr val="bg1"/>
                  </a:solidFill>
                </a:rPr>
                <a:t>T21</a:t>
              </a:r>
              <a:r>
                <a:rPr lang="en-US" baseline="30000" dirty="0">
                  <a:solidFill>
                    <a:schemeClr val="bg1"/>
                  </a:solidFill>
                </a:rPr>
                <a:t>-</a:t>
              </a:r>
              <a:endParaRPr lang="en-US" dirty="0">
                <a:solidFill>
                  <a:schemeClr val="bg1"/>
                </a:solidFill>
              </a:endParaRPr>
            </a:p>
            <a:p>
              <a:endParaRPr lang="en-US" sz="400" dirty="0">
                <a:solidFill>
                  <a:schemeClr val="bg1"/>
                </a:solidFill>
              </a:endParaRPr>
            </a:p>
            <a:p>
              <a:r>
                <a:rPr lang="en-US" dirty="0">
                  <a:solidFill>
                    <a:schemeClr val="bg1"/>
                  </a:solidFill>
                </a:rPr>
                <a:t>T21</a:t>
              </a:r>
              <a:r>
                <a:rPr lang="en-US" baseline="30000" dirty="0">
                  <a:solidFill>
                    <a:schemeClr val="bg1"/>
                  </a:solidFill>
                </a:rPr>
                <a:t>+</a:t>
              </a:r>
              <a:endParaRPr lang="en-US" dirty="0">
                <a:solidFill>
                  <a:schemeClr val="bg1"/>
                </a:solidFill>
              </a:endParaRPr>
            </a:p>
          </p:txBody>
        </p:sp>
        <p:pic>
          <p:nvPicPr>
            <p:cNvPr id="34" name="Picture 33">
              <a:extLst>
                <a:ext uri="{FF2B5EF4-FFF2-40B4-BE49-F238E27FC236}">
                  <a16:creationId xmlns:a16="http://schemas.microsoft.com/office/drawing/2014/main" id="{BD7FE625-43BB-5442-9DFD-2E5CF70D1A8B}"/>
                </a:ext>
              </a:extLst>
            </p:cNvPr>
            <p:cNvPicPr>
              <a:picLocks noChangeAspect="1"/>
            </p:cNvPicPr>
            <p:nvPr/>
          </p:nvPicPr>
          <p:blipFill rotWithShape="1">
            <a:blip r:embed="rId4"/>
            <a:srcRect l="71653" t="25778" r="22750" b="53479"/>
            <a:stretch/>
          </p:blipFill>
          <p:spPr>
            <a:xfrm>
              <a:off x="-22143" y="7031116"/>
              <a:ext cx="517766" cy="1370612"/>
            </a:xfrm>
            <a:prstGeom prst="rect">
              <a:avLst/>
            </a:prstGeom>
          </p:spPr>
        </p:pic>
        <p:sp>
          <p:nvSpPr>
            <p:cNvPr id="35" name="Rectangle 34">
              <a:extLst>
                <a:ext uri="{FF2B5EF4-FFF2-40B4-BE49-F238E27FC236}">
                  <a16:creationId xmlns:a16="http://schemas.microsoft.com/office/drawing/2014/main" id="{78CF3546-0F44-4844-A8F7-BF7B6FA85AEA}"/>
                </a:ext>
              </a:extLst>
            </p:cNvPr>
            <p:cNvSpPr/>
            <p:nvPr/>
          </p:nvSpPr>
          <p:spPr>
            <a:xfrm>
              <a:off x="263712" y="8268846"/>
              <a:ext cx="231911" cy="265763"/>
            </a:xfrm>
            <a:prstGeom prst="rect">
              <a:avLst/>
            </a:prstGeom>
            <a:solidFill>
              <a:schemeClr val="tx1"/>
            </a:solidFill>
            <a:ln>
              <a:noFill/>
            </a:ln>
            <a:effectLst/>
            <a:scene3d>
              <a:camera prst="orthographicFront" fov="0">
                <a:rot lat="0" lon="0" rev="0"/>
              </a:camera>
              <a:lightRig rig="threePt" dir="t">
                <a:rot lat="0" lon="0" rev="0"/>
              </a:lightRig>
            </a:scene3d>
            <a:sp3d contourW="9525" prstMaterial="matte">
              <a:contourClr>
                <a:schemeClr val="tx1"/>
              </a:contourClr>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grpSp>
        <p:nvGrpSpPr>
          <p:cNvPr id="38" name="Group 37">
            <a:extLst>
              <a:ext uri="{FF2B5EF4-FFF2-40B4-BE49-F238E27FC236}">
                <a16:creationId xmlns:a16="http://schemas.microsoft.com/office/drawing/2014/main" id="{1C400E8A-CA02-1244-9955-49801B679E3F}"/>
              </a:ext>
            </a:extLst>
          </p:cNvPr>
          <p:cNvGrpSpPr/>
          <p:nvPr/>
        </p:nvGrpSpPr>
        <p:grpSpPr>
          <a:xfrm>
            <a:off x="5453557" y="1302026"/>
            <a:ext cx="6303905" cy="4547183"/>
            <a:chOff x="7176736" y="1082840"/>
            <a:chExt cx="6303905" cy="4547183"/>
          </a:xfrm>
        </p:grpSpPr>
        <p:grpSp>
          <p:nvGrpSpPr>
            <p:cNvPr id="37" name="Group 36">
              <a:extLst>
                <a:ext uri="{FF2B5EF4-FFF2-40B4-BE49-F238E27FC236}">
                  <a16:creationId xmlns:a16="http://schemas.microsoft.com/office/drawing/2014/main" id="{32F4D42F-0BD4-9243-BC82-0E110A959C69}"/>
                </a:ext>
              </a:extLst>
            </p:cNvPr>
            <p:cNvGrpSpPr/>
            <p:nvPr/>
          </p:nvGrpSpPr>
          <p:grpSpPr>
            <a:xfrm>
              <a:off x="8003766" y="1082840"/>
              <a:ext cx="5476875" cy="4547183"/>
              <a:chOff x="8003766" y="1082840"/>
              <a:chExt cx="5476875" cy="4547183"/>
            </a:xfrm>
          </p:grpSpPr>
          <p:pic>
            <p:nvPicPr>
              <p:cNvPr id="22" name="Picture 21">
                <a:extLst>
                  <a:ext uri="{FF2B5EF4-FFF2-40B4-BE49-F238E27FC236}">
                    <a16:creationId xmlns:a16="http://schemas.microsoft.com/office/drawing/2014/main" id="{15273677-8B47-6E42-9A44-C89EC61CEA91}"/>
                  </a:ext>
                </a:extLst>
              </p:cNvPr>
              <p:cNvPicPr>
                <a:picLocks noChangeAspect="1"/>
              </p:cNvPicPr>
              <p:nvPr/>
            </p:nvPicPr>
            <p:blipFill rotWithShape="1">
              <a:blip r:embed="rId4"/>
              <a:srcRect l="4563" r="29586" b="8621"/>
              <a:stretch/>
            </p:blipFill>
            <p:spPr>
              <a:xfrm>
                <a:off x="8003766" y="1082840"/>
                <a:ext cx="4214959" cy="4177851"/>
              </a:xfrm>
              <a:prstGeom prst="rect">
                <a:avLst/>
              </a:prstGeom>
            </p:spPr>
          </p:pic>
          <p:sp>
            <p:nvSpPr>
              <p:cNvPr id="23" name="TextBox 22">
                <a:extLst>
                  <a:ext uri="{FF2B5EF4-FFF2-40B4-BE49-F238E27FC236}">
                    <a16:creationId xmlns:a16="http://schemas.microsoft.com/office/drawing/2014/main" id="{EB2582E8-A21B-DB46-89DE-E1565A66B0C9}"/>
                  </a:ext>
                </a:extLst>
              </p:cNvPr>
              <p:cNvSpPr txBox="1"/>
              <p:nvPr/>
            </p:nvSpPr>
            <p:spPr>
              <a:xfrm>
                <a:off x="8678002" y="5260691"/>
                <a:ext cx="4518991" cy="369332"/>
              </a:xfrm>
              <a:prstGeom prst="rect">
                <a:avLst/>
              </a:prstGeom>
              <a:solidFill>
                <a:schemeClr val="tx1"/>
              </a:solidFill>
            </p:spPr>
            <p:txBody>
              <a:bodyPr wrap="square" rtlCol="0">
                <a:spAutoFit/>
              </a:bodyPr>
              <a:lstStyle/>
              <a:p>
                <a:r>
                  <a:rPr lang="en-US" dirty="0">
                    <a:solidFill>
                      <a:schemeClr val="bg1"/>
                    </a:solidFill>
                  </a:rPr>
                  <a:t>100            </a:t>
                </a:r>
                <a:r>
                  <a:rPr lang="en-US" sz="800" dirty="0">
                    <a:solidFill>
                      <a:schemeClr val="bg1"/>
                    </a:solidFill>
                  </a:rPr>
                  <a:t> </a:t>
                </a:r>
                <a:r>
                  <a:rPr lang="en-US" dirty="0">
                    <a:solidFill>
                      <a:schemeClr val="bg1"/>
                    </a:solidFill>
                  </a:rPr>
                  <a:t>1000         </a:t>
                </a:r>
                <a:r>
                  <a:rPr lang="en-US" sz="800" dirty="0">
                    <a:solidFill>
                      <a:schemeClr val="bg1"/>
                    </a:solidFill>
                  </a:rPr>
                  <a:t> </a:t>
                </a:r>
                <a:r>
                  <a:rPr lang="en-US" dirty="0">
                    <a:solidFill>
                      <a:schemeClr val="bg1"/>
                    </a:solidFill>
                  </a:rPr>
                  <a:t>10000</a:t>
                </a:r>
              </a:p>
            </p:txBody>
          </p:sp>
          <p:sp>
            <p:nvSpPr>
              <p:cNvPr id="26" name="TextBox 25">
                <a:extLst>
                  <a:ext uri="{FF2B5EF4-FFF2-40B4-BE49-F238E27FC236}">
                    <a16:creationId xmlns:a16="http://schemas.microsoft.com/office/drawing/2014/main" id="{05496614-3B90-4C47-8AF3-3DAA52C3F301}"/>
                  </a:ext>
                </a:extLst>
              </p:cNvPr>
              <p:cNvSpPr txBox="1"/>
              <p:nvPr/>
            </p:nvSpPr>
            <p:spPr>
              <a:xfrm>
                <a:off x="12766542" y="1518190"/>
                <a:ext cx="714099" cy="3262432"/>
              </a:xfrm>
              <a:prstGeom prst="rect">
                <a:avLst/>
              </a:prstGeom>
              <a:noFill/>
            </p:spPr>
            <p:txBody>
              <a:bodyPr wrap="square" rtlCol="0">
                <a:spAutoFit/>
              </a:bodyPr>
              <a:lstStyle/>
              <a:p>
                <a:r>
                  <a:rPr lang="en-US" dirty="0">
                    <a:solidFill>
                      <a:schemeClr val="bg1"/>
                    </a:solidFill>
                  </a:rPr>
                  <a:t>ME</a:t>
                </a:r>
                <a:r>
                  <a:rPr lang="en-US" baseline="30000" dirty="0">
                    <a:solidFill>
                      <a:schemeClr val="bg1"/>
                    </a:solidFill>
                  </a:rPr>
                  <a:t>-</a:t>
                </a:r>
              </a:p>
              <a:p>
                <a:endParaRPr lang="en-US" sz="200" dirty="0">
                  <a:solidFill>
                    <a:schemeClr val="bg1"/>
                  </a:solidFill>
                </a:endParaRPr>
              </a:p>
              <a:p>
                <a:r>
                  <a:rPr lang="en-US" dirty="0">
                    <a:solidFill>
                      <a:schemeClr val="bg1"/>
                    </a:solidFill>
                  </a:rPr>
                  <a:t>ME</a:t>
                </a:r>
                <a:r>
                  <a:rPr lang="en-US" baseline="30000" dirty="0">
                    <a:solidFill>
                      <a:schemeClr val="bg1"/>
                    </a:solidFill>
                  </a:rPr>
                  <a:t>+</a:t>
                </a:r>
                <a:endParaRPr lang="en-US" dirty="0">
                  <a:solidFill>
                    <a:schemeClr val="bg1"/>
                  </a:solidFill>
                </a:endParaRPr>
              </a:p>
              <a:p>
                <a:endParaRPr lang="en-US" sz="400" dirty="0">
                  <a:solidFill>
                    <a:schemeClr val="bg1"/>
                  </a:solidFill>
                </a:endParaRPr>
              </a:p>
              <a:p>
                <a:r>
                  <a:rPr lang="en-US" dirty="0">
                    <a:solidFill>
                      <a:schemeClr val="bg1"/>
                    </a:solidFill>
                  </a:rPr>
                  <a:t>T21</a:t>
                </a:r>
                <a:r>
                  <a:rPr lang="en-US" baseline="30000" dirty="0">
                    <a:solidFill>
                      <a:schemeClr val="bg1"/>
                    </a:solidFill>
                  </a:rPr>
                  <a:t>-</a:t>
                </a:r>
                <a:endParaRPr lang="en-US" dirty="0">
                  <a:solidFill>
                    <a:schemeClr val="bg1"/>
                  </a:solidFill>
                </a:endParaRPr>
              </a:p>
              <a:p>
                <a:endParaRPr lang="en-US" sz="400" dirty="0">
                  <a:solidFill>
                    <a:schemeClr val="bg1"/>
                  </a:solidFill>
                </a:endParaRPr>
              </a:p>
              <a:p>
                <a:r>
                  <a:rPr lang="en-US" dirty="0">
                    <a:solidFill>
                      <a:schemeClr val="bg1"/>
                    </a:solidFill>
                  </a:rPr>
                  <a:t>T21</a:t>
                </a:r>
                <a:r>
                  <a:rPr lang="en-US" baseline="30000" dirty="0">
                    <a:solidFill>
                      <a:schemeClr val="bg1"/>
                    </a:solidFill>
                  </a:rPr>
                  <a:t>+</a:t>
                </a:r>
                <a:endParaRPr lang="en-US" dirty="0">
                  <a:solidFill>
                    <a:schemeClr val="bg1"/>
                  </a:solidFill>
                </a:endParaRPr>
              </a:p>
              <a:p>
                <a:endParaRPr lang="en-US" sz="2400" dirty="0">
                  <a:solidFill>
                    <a:schemeClr val="bg1"/>
                  </a:solidFill>
                </a:endParaRPr>
              </a:p>
              <a:p>
                <a:r>
                  <a:rPr lang="en-US" dirty="0">
                    <a:solidFill>
                      <a:schemeClr val="bg1"/>
                    </a:solidFill>
                  </a:rPr>
                  <a:t>E3</a:t>
                </a:r>
              </a:p>
              <a:p>
                <a:endParaRPr lang="en-US" sz="200" dirty="0">
                  <a:solidFill>
                    <a:schemeClr val="bg1"/>
                  </a:solidFill>
                </a:endParaRPr>
              </a:p>
              <a:p>
                <a:r>
                  <a:rPr lang="en-US" dirty="0">
                    <a:solidFill>
                      <a:schemeClr val="bg1"/>
                    </a:solidFill>
                  </a:rPr>
                  <a:t>E4</a:t>
                </a:r>
              </a:p>
              <a:p>
                <a:endParaRPr lang="en-US" sz="400" dirty="0">
                  <a:solidFill>
                    <a:schemeClr val="bg1"/>
                  </a:solidFill>
                </a:endParaRPr>
              </a:p>
              <a:p>
                <a:r>
                  <a:rPr lang="en-US" dirty="0">
                    <a:solidFill>
                      <a:schemeClr val="bg1"/>
                    </a:solidFill>
                  </a:rPr>
                  <a:t>E5</a:t>
                </a:r>
              </a:p>
              <a:p>
                <a:endParaRPr lang="en-US" sz="200" dirty="0">
                  <a:solidFill>
                    <a:schemeClr val="bg1"/>
                  </a:solidFill>
                </a:endParaRPr>
              </a:p>
              <a:p>
                <a:r>
                  <a:rPr lang="en-US" dirty="0">
                    <a:solidFill>
                      <a:schemeClr val="bg1"/>
                    </a:solidFill>
                  </a:rPr>
                  <a:t>E6</a:t>
                </a:r>
              </a:p>
              <a:p>
                <a:endParaRPr lang="en-US" sz="400" dirty="0">
                  <a:solidFill>
                    <a:schemeClr val="bg1"/>
                  </a:solidFill>
                </a:endParaRPr>
              </a:p>
              <a:p>
                <a:r>
                  <a:rPr lang="en-US" dirty="0">
                    <a:solidFill>
                      <a:schemeClr val="bg1"/>
                    </a:solidFill>
                  </a:rPr>
                  <a:t>E7</a:t>
                </a:r>
              </a:p>
            </p:txBody>
          </p:sp>
          <p:grpSp>
            <p:nvGrpSpPr>
              <p:cNvPr id="31" name="Group 30">
                <a:extLst>
                  <a:ext uri="{FF2B5EF4-FFF2-40B4-BE49-F238E27FC236}">
                    <a16:creationId xmlns:a16="http://schemas.microsoft.com/office/drawing/2014/main" id="{F169F2E1-2C78-FC4A-A7BD-083268F5BE9E}"/>
                  </a:ext>
                </a:extLst>
              </p:cNvPr>
              <p:cNvGrpSpPr/>
              <p:nvPr/>
            </p:nvGrpSpPr>
            <p:grpSpPr>
              <a:xfrm>
                <a:off x="12248776" y="1539777"/>
                <a:ext cx="517766" cy="1503494"/>
                <a:chOff x="10112410" y="1749504"/>
                <a:chExt cx="517766" cy="1503494"/>
              </a:xfrm>
            </p:grpSpPr>
            <p:pic>
              <p:nvPicPr>
                <p:cNvPr id="25" name="Picture 24">
                  <a:extLst>
                    <a:ext uri="{FF2B5EF4-FFF2-40B4-BE49-F238E27FC236}">
                      <a16:creationId xmlns:a16="http://schemas.microsoft.com/office/drawing/2014/main" id="{6BC3CC55-6E16-3B4E-844F-50D27CD20D16}"/>
                    </a:ext>
                  </a:extLst>
                </p:cNvPr>
                <p:cNvPicPr>
                  <a:picLocks noChangeAspect="1"/>
                </p:cNvPicPr>
                <p:nvPr/>
              </p:nvPicPr>
              <p:blipFill rotWithShape="1">
                <a:blip r:embed="rId4"/>
                <a:srcRect l="71653" t="25778" r="22750" b="53479"/>
                <a:stretch/>
              </p:blipFill>
              <p:spPr>
                <a:xfrm>
                  <a:off x="10112410" y="1749504"/>
                  <a:ext cx="517766" cy="1370612"/>
                </a:xfrm>
                <a:prstGeom prst="rect">
                  <a:avLst/>
                </a:prstGeom>
              </p:spPr>
            </p:pic>
            <p:sp>
              <p:nvSpPr>
                <p:cNvPr id="28" name="Rectangle 27">
                  <a:extLst>
                    <a:ext uri="{FF2B5EF4-FFF2-40B4-BE49-F238E27FC236}">
                      <a16:creationId xmlns:a16="http://schemas.microsoft.com/office/drawing/2014/main" id="{555820D2-D435-F84B-9BAF-75579F841080}"/>
                    </a:ext>
                  </a:extLst>
                </p:cNvPr>
                <p:cNvSpPr/>
                <p:nvPr/>
              </p:nvSpPr>
              <p:spPr>
                <a:xfrm>
                  <a:off x="10398265" y="2987235"/>
                  <a:ext cx="231911" cy="265763"/>
                </a:xfrm>
                <a:prstGeom prst="rect">
                  <a:avLst/>
                </a:prstGeom>
                <a:solidFill>
                  <a:schemeClr val="tx1"/>
                </a:solidFill>
                <a:ln>
                  <a:noFill/>
                </a:ln>
                <a:effectLst/>
                <a:scene3d>
                  <a:camera prst="orthographicFront" fov="0">
                    <a:rot lat="0" lon="0" rev="0"/>
                  </a:camera>
                  <a:lightRig rig="threePt" dir="t">
                    <a:rot lat="0" lon="0" rev="0"/>
                  </a:lightRig>
                </a:scene3d>
                <a:sp3d contourW="9525" prstMaterial="matte">
                  <a:contourClr>
                    <a:schemeClr val="tx1"/>
                  </a:contourClr>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grpSp>
            <p:nvGrpSpPr>
              <p:cNvPr id="30" name="Group 29">
                <a:extLst>
                  <a:ext uri="{FF2B5EF4-FFF2-40B4-BE49-F238E27FC236}">
                    <a16:creationId xmlns:a16="http://schemas.microsoft.com/office/drawing/2014/main" id="{1EB63741-DA5E-D040-AB5F-9F2E24B8FCA5}"/>
                  </a:ext>
                </a:extLst>
              </p:cNvPr>
              <p:cNvGrpSpPr/>
              <p:nvPr/>
            </p:nvGrpSpPr>
            <p:grpSpPr>
              <a:xfrm>
                <a:off x="12337698" y="2949351"/>
                <a:ext cx="517766" cy="1917083"/>
                <a:chOff x="10201332" y="3159078"/>
                <a:chExt cx="517766" cy="1917083"/>
              </a:xfrm>
            </p:grpSpPr>
            <p:pic>
              <p:nvPicPr>
                <p:cNvPr id="27" name="Picture 26">
                  <a:extLst>
                    <a:ext uri="{FF2B5EF4-FFF2-40B4-BE49-F238E27FC236}">
                      <a16:creationId xmlns:a16="http://schemas.microsoft.com/office/drawing/2014/main" id="{D06595FC-BB2F-E94F-80D4-31E6CED1A015}"/>
                    </a:ext>
                  </a:extLst>
                </p:cNvPr>
                <p:cNvPicPr>
                  <a:picLocks noChangeAspect="1"/>
                </p:cNvPicPr>
                <p:nvPr/>
              </p:nvPicPr>
              <p:blipFill rotWithShape="1">
                <a:blip r:embed="rId4"/>
                <a:srcRect l="71653" t="45636" r="22750" b="28715"/>
                <a:stretch/>
              </p:blipFill>
              <p:spPr>
                <a:xfrm>
                  <a:off x="10201332" y="3381492"/>
                  <a:ext cx="517766" cy="1694669"/>
                </a:xfrm>
                <a:prstGeom prst="rect">
                  <a:avLst/>
                </a:prstGeom>
              </p:spPr>
            </p:pic>
            <p:sp>
              <p:nvSpPr>
                <p:cNvPr id="29" name="Rectangle 28">
                  <a:extLst>
                    <a:ext uri="{FF2B5EF4-FFF2-40B4-BE49-F238E27FC236}">
                      <a16:creationId xmlns:a16="http://schemas.microsoft.com/office/drawing/2014/main" id="{6DB41BA9-3523-1D43-A0E6-23E07699973B}"/>
                    </a:ext>
                  </a:extLst>
                </p:cNvPr>
                <p:cNvSpPr/>
                <p:nvPr/>
              </p:nvSpPr>
              <p:spPr>
                <a:xfrm>
                  <a:off x="10240312" y="3159078"/>
                  <a:ext cx="231911" cy="265763"/>
                </a:xfrm>
                <a:prstGeom prst="rect">
                  <a:avLst/>
                </a:prstGeom>
                <a:solidFill>
                  <a:schemeClr val="tx1"/>
                </a:solidFill>
                <a:ln>
                  <a:noFill/>
                </a:ln>
                <a:effectLst/>
                <a:scene3d>
                  <a:camera prst="orthographicFront" fov="0">
                    <a:rot lat="0" lon="0" rev="0"/>
                  </a:camera>
                  <a:lightRig rig="threePt" dir="t">
                    <a:rot lat="0" lon="0" rev="0"/>
                  </a:lightRig>
                </a:scene3d>
                <a:sp3d contourW="9525" prstMaterial="matte">
                  <a:contourClr>
                    <a:schemeClr val="tx1"/>
                  </a:contourClr>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grpSp>
        <p:sp>
          <p:nvSpPr>
            <p:cNvPr id="24" name="TextBox 23">
              <a:extLst>
                <a:ext uri="{FF2B5EF4-FFF2-40B4-BE49-F238E27FC236}">
                  <a16:creationId xmlns:a16="http://schemas.microsoft.com/office/drawing/2014/main" id="{4F1C9F55-B053-A044-A9F7-BEC7CDECEC16}"/>
                </a:ext>
              </a:extLst>
            </p:cNvPr>
            <p:cNvSpPr txBox="1"/>
            <p:nvPr/>
          </p:nvSpPr>
          <p:spPr>
            <a:xfrm>
              <a:off x="7176736" y="1636622"/>
              <a:ext cx="1127231" cy="2123658"/>
            </a:xfrm>
            <a:prstGeom prst="rect">
              <a:avLst/>
            </a:prstGeom>
            <a:solidFill>
              <a:schemeClr val="tx1"/>
            </a:solidFill>
            <a:ln>
              <a:noFill/>
            </a:ln>
          </p:spPr>
          <p:txBody>
            <a:bodyPr wrap="square" rtlCol="0">
              <a:spAutoFit/>
            </a:bodyPr>
            <a:lstStyle/>
            <a:p>
              <a:pPr algn="r"/>
              <a:r>
                <a:rPr lang="en-US" dirty="0">
                  <a:solidFill>
                    <a:schemeClr val="bg1"/>
                  </a:solidFill>
                </a:rPr>
                <a:t>10000</a:t>
              </a:r>
            </a:p>
            <a:p>
              <a:pPr algn="r"/>
              <a:endParaRPr lang="en-US" sz="2400" dirty="0">
                <a:solidFill>
                  <a:schemeClr val="bg1"/>
                </a:solidFill>
              </a:endParaRPr>
            </a:p>
            <a:p>
              <a:pPr algn="r"/>
              <a:r>
                <a:rPr lang="en-US" dirty="0">
                  <a:solidFill>
                    <a:schemeClr val="bg1"/>
                  </a:solidFill>
                </a:rPr>
                <a:t>1000</a:t>
              </a:r>
            </a:p>
            <a:p>
              <a:pPr algn="r"/>
              <a:endParaRPr lang="en-US" sz="1000" dirty="0">
                <a:solidFill>
                  <a:schemeClr val="bg1"/>
                </a:solidFill>
              </a:endParaRPr>
            </a:p>
            <a:p>
              <a:pPr algn="r"/>
              <a:endParaRPr lang="en-US" sz="1000" dirty="0">
                <a:solidFill>
                  <a:schemeClr val="bg1"/>
                </a:solidFill>
              </a:endParaRPr>
            </a:p>
            <a:p>
              <a:pPr algn="r"/>
              <a:endParaRPr lang="en-US" sz="200" dirty="0">
                <a:solidFill>
                  <a:schemeClr val="bg1"/>
                </a:solidFill>
              </a:endParaRPr>
            </a:p>
            <a:p>
              <a:pPr algn="r"/>
              <a:r>
                <a:rPr lang="en-US" dirty="0">
                  <a:solidFill>
                    <a:schemeClr val="bg1"/>
                  </a:solidFill>
                </a:rPr>
                <a:t>100</a:t>
              </a:r>
            </a:p>
            <a:p>
              <a:pPr algn="r"/>
              <a:endParaRPr lang="en-US" sz="1400" dirty="0">
                <a:solidFill>
                  <a:schemeClr val="bg1"/>
                </a:solidFill>
              </a:endParaRPr>
            </a:p>
            <a:p>
              <a:pPr algn="r"/>
              <a:r>
                <a:rPr lang="en-US" dirty="0">
                  <a:solidFill>
                    <a:schemeClr val="bg1"/>
                  </a:solidFill>
                </a:rPr>
                <a:t>20</a:t>
              </a:r>
            </a:p>
          </p:txBody>
        </p:sp>
      </p:grpSp>
    </p:spTree>
    <p:extLst>
      <p:ext uri="{BB962C8B-B14F-4D97-AF65-F5344CB8AC3E}">
        <p14:creationId xmlns:p14="http://schemas.microsoft.com/office/powerpoint/2010/main" val="29759002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733" y="223504"/>
            <a:ext cx="11781367" cy="758825"/>
          </a:xfrm>
        </p:spPr>
        <p:txBody>
          <a:bodyPr/>
          <a:lstStyle/>
          <a:p>
            <a:r>
              <a:rPr lang="en-US" sz="2800" b="1" dirty="0">
                <a:latin typeface="+mj-lt"/>
              </a:rPr>
              <a:t>t-SNE analysis identifies stage-specific clusters</a:t>
            </a:r>
          </a:p>
        </p:txBody>
      </p:sp>
      <p:grpSp>
        <p:nvGrpSpPr>
          <p:cNvPr id="9" name="Group 8">
            <a:extLst>
              <a:ext uri="{FF2B5EF4-FFF2-40B4-BE49-F238E27FC236}">
                <a16:creationId xmlns:a16="http://schemas.microsoft.com/office/drawing/2014/main" id="{04B29B52-3E99-BA4A-BD2A-F79F6AFD039C}"/>
              </a:ext>
            </a:extLst>
          </p:cNvPr>
          <p:cNvGrpSpPr/>
          <p:nvPr/>
        </p:nvGrpSpPr>
        <p:grpSpPr>
          <a:xfrm>
            <a:off x="2824532" y="1781328"/>
            <a:ext cx="2288025" cy="4173992"/>
            <a:chOff x="2927768" y="1781328"/>
            <a:chExt cx="2288025" cy="4173992"/>
          </a:xfrm>
        </p:grpSpPr>
        <p:sp>
          <p:nvSpPr>
            <p:cNvPr id="5" name="Rectangle 4">
              <a:extLst>
                <a:ext uri="{FF2B5EF4-FFF2-40B4-BE49-F238E27FC236}">
                  <a16:creationId xmlns:a16="http://schemas.microsoft.com/office/drawing/2014/main" id="{8EC63C7C-ED1F-3C4F-87B3-67074650C24D}"/>
                </a:ext>
              </a:extLst>
            </p:cNvPr>
            <p:cNvSpPr/>
            <p:nvPr/>
          </p:nvSpPr>
          <p:spPr>
            <a:xfrm>
              <a:off x="2927768" y="1781328"/>
              <a:ext cx="1807165" cy="472559"/>
            </a:xfrm>
            <a:prstGeom prst="rect">
              <a:avLst/>
            </a:prstGeom>
            <a:solidFill>
              <a:schemeClr val="tx1"/>
            </a:solidFill>
            <a:ln>
              <a:noFill/>
            </a:ln>
            <a:effectLst/>
            <a:scene3d>
              <a:camera prst="orthographicFront" fov="0">
                <a:rot lat="0" lon="0" rev="0"/>
              </a:camera>
              <a:lightRig rig="threePt" dir="t">
                <a:rot lat="0" lon="0" rev="0"/>
              </a:lightRig>
            </a:scene3d>
            <a:sp3d prstMaterial="matte">
              <a:contourClr>
                <a:schemeClr val="accent1">
                  <a:shade val="70000"/>
                  <a:satMod val="105000"/>
                </a:schemeClr>
              </a:contourClr>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7559BB0A-F6A2-3C46-BA29-9C8E56111DF7}"/>
                </a:ext>
              </a:extLst>
            </p:cNvPr>
            <p:cNvSpPr/>
            <p:nvPr/>
          </p:nvSpPr>
          <p:spPr>
            <a:xfrm>
              <a:off x="3868068" y="3252631"/>
              <a:ext cx="1347725" cy="2627042"/>
            </a:xfrm>
            <a:prstGeom prst="rect">
              <a:avLst/>
            </a:prstGeom>
            <a:solidFill>
              <a:schemeClr val="tx1"/>
            </a:solidFill>
            <a:ln>
              <a:noFill/>
            </a:ln>
            <a:effectLst/>
            <a:scene3d>
              <a:camera prst="orthographicFront" fov="0">
                <a:rot lat="0" lon="0" rev="0"/>
              </a:camera>
              <a:lightRig rig="threePt" dir="t">
                <a:rot lat="0" lon="0" rev="0"/>
              </a:lightRig>
            </a:scene3d>
            <a:sp3d prstMaterial="matte">
              <a:contourClr>
                <a:schemeClr val="accent1">
                  <a:shade val="70000"/>
                  <a:satMod val="105000"/>
                </a:schemeClr>
              </a:contourClr>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6975AF53-2B47-9246-B9E3-544CB5AFA3F2}"/>
                </a:ext>
              </a:extLst>
            </p:cNvPr>
            <p:cNvSpPr/>
            <p:nvPr/>
          </p:nvSpPr>
          <p:spPr>
            <a:xfrm>
              <a:off x="3583583" y="5412979"/>
              <a:ext cx="1347725" cy="542341"/>
            </a:xfrm>
            <a:prstGeom prst="rect">
              <a:avLst/>
            </a:prstGeom>
            <a:solidFill>
              <a:schemeClr val="tx1"/>
            </a:solidFill>
            <a:ln>
              <a:noFill/>
            </a:ln>
            <a:effectLst/>
            <a:scene3d>
              <a:camera prst="orthographicFront" fov="0">
                <a:rot lat="0" lon="0" rev="0"/>
              </a:camera>
              <a:lightRig rig="threePt" dir="t">
                <a:rot lat="0" lon="0" rev="0"/>
              </a:lightRig>
            </a:scene3d>
            <a:sp3d prstMaterial="matte">
              <a:contourClr>
                <a:schemeClr val="accent1">
                  <a:shade val="70000"/>
                  <a:satMod val="105000"/>
                </a:schemeClr>
              </a:contourClr>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38" name="Group 37">
            <a:extLst>
              <a:ext uri="{FF2B5EF4-FFF2-40B4-BE49-F238E27FC236}">
                <a16:creationId xmlns:a16="http://schemas.microsoft.com/office/drawing/2014/main" id="{6C13D86B-1689-B64F-802E-2481D7EFE02E}"/>
              </a:ext>
            </a:extLst>
          </p:cNvPr>
          <p:cNvGrpSpPr/>
          <p:nvPr/>
        </p:nvGrpSpPr>
        <p:grpSpPr>
          <a:xfrm>
            <a:off x="7649306" y="1391365"/>
            <a:ext cx="4747846" cy="4617746"/>
            <a:chOff x="6717319" y="1271107"/>
            <a:chExt cx="4747846" cy="4617746"/>
          </a:xfrm>
        </p:grpSpPr>
        <p:sp>
          <p:nvSpPr>
            <p:cNvPr id="14" name="TextBox 13">
              <a:extLst>
                <a:ext uri="{FF2B5EF4-FFF2-40B4-BE49-F238E27FC236}">
                  <a16:creationId xmlns:a16="http://schemas.microsoft.com/office/drawing/2014/main" id="{92994331-B530-4E48-9DFA-76A0A7A0932C}"/>
                </a:ext>
              </a:extLst>
            </p:cNvPr>
            <p:cNvSpPr txBox="1"/>
            <p:nvPr/>
          </p:nvSpPr>
          <p:spPr>
            <a:xfrm>
              <a:off x="6717319" y="1271107"/>
              <a:ext cx="4747846" cy="2185214"/>
            </a:xfrm>
            <a:prstGeom prst="rect">
              <a:avLst/>
            </a:prstGeom>
            <a:noFill/>
          </p:spPr>
          <p:txBody>
            <a:bodyPr wrap="square" rtlCol="0">
              <a:spAutoFit/>
            </a:bodyPr>
            <a:lstStyle/>
            <a:p>
              <a:pPr algn="ctr"/>
              <a:r>
                <a:rPr lang="en-US">
                  <a:solidFill>
                    <a:schemeClr val="bg1"/>
                  </a:solidFill>
                </a:rPr>
                <a:t>Stage</a:t>
              </a:r>
              <a:endParaRPr lang="en-US" dirty="0">
                <a:solidFill>
                  <a:schemeClr val="bg1"/>
                </a:solidFill>
              </a:endParaRPr>
            </a:p>
            <a:p>
              <a:pPr algn="ctr"/>
              <a:endParaRPr lang="en-US" sz="2800" dirty="0">
                <a:solidFill>
                  <a:schemeClr val="bg1"/>
                </a:solidFill>
              </a:endParaRPr>
            </a:p>
            <a:p>
              <a:pPr algn="ctr"/>
              <a:r>
                <a:rPr lang="en-US" dirty="0">
                  <a:solidFill>
                    <a:schemeClr val="bg1"/>
                  </a:solidFill>
                </a:rPr>
                <a:t>E3    E4    E5    E6    E7 </a:t>
              </a:r>
            </a:p>
            <a:p>
              <a:pPr algn="ctr"/>
              <a:endParaRPr lang="en-US" dirty="0">
                <a:solidFill>
                  <a:schemeClr val="bg1"/>
                </a:solidFill>
              </a:endParaRPr>
            </a:p>
            <a:p>
              <a:pPr algn="ctr"/>
              <a:endParaRPr lang="en-US" dirty="0">
                <a:solidFill>
                  <a:schemeClr val="bg1"/>
                </a:solidFill>
              </a:endParaRPr>
            </a:p>
            <a:p>
              <a:pPr algn="ctr"/>
              <a:endParaRPr lang="en-US" dirty="0">
                <a:solidFill>
                  <a:schemeClr val="bg1"/>
                </a:solidFill>
              </a:endParaRPr>
            </a:p>
            <a:p>
              <a:pPr algn="ctr"/>
              <a:r>
                <a:rPr lang="en-US" dirty="0">
                  <a:solidFill>
                    <a:schemeClr val="bg1"/>
                  </a:solidFill>
                </a:rPr>
                <a:t>Cell Lineage</a:t>
              </a:r>
            </a:p>
          </p:txBody>
        </p:sp>
        <p:grpSp>
          <p:nvGrpSpPr>
            <p:cNvPr id="22" name="Group 21">
              <a:extLst>
                <a:ext uri="{FF2B5EF4-FFF2-40B4-BE49-F238E27FC236}">
                  <a16:creationId xmlns:a16="http://schemas.microsoft.com/office/drawing/2014/main" id="{3670136B-758F-014E-A686-7D96DC7EDFD6}"/>
                </a:ext>
              </a:extLst>
            </p:cNvPr>
            <p:cNvGrpSpPr/>
            <p:nvPr/>
          </p:nvGrpSpPr>
          <p:grpSpPr>
            <a:xfrm>
              <a:off x="7657565" y="3456806"/>
              <a:ext cx="3621006" cy="2432047"/>
              <a:chOff x="8360953" y="3808500"/>
              <a:chExt cx="3621006" cy="2432047"/>
            </a:xfrm>
          </p:grpSpPr>
          <p:sp>
            <p:nvSpPr>
              <p:cNvPr id="16" name="TextBox 15">
                <a:extLst>
                  <a:ext uri="{FF2B5EF4-FFF2-40B4-BE49-F238E27FC236}">
                    <a16:creationId xmlns:a16="http://schemas.microsoft.com/office/drawing/2014/main" id="{531DB9E0-BDA6-4142-9F9F-5464BFF9C661}"/>
                  </a:ext>
                </a:extLst>
              </p:cNvPr>
              <p:cNvSpPr txBox="1"/>
              <p:nvPr/>
            </p:nvSpPr>
            <p:spPr>
              <a:xfrm>
                <a:off x="9073660" y="3917396"/>
                <a:ext cx="2908299" cy="2215991"/>
              </a:xfrm>
              <a:prstGeom prst="rect">
                <a:avLst/>
              </a:prstGeom>
              <a:noFill/>
            </p:spPr>
            <p:txBody>
              <a:bodyPr wrap="square" rtlCol="0">
                <a:spAutoFit/>
              </a:bodyPr>
              <a:lstStyle/>
              <a:p>
                <a:r>
                  <a:rPr lang="en-US" dirty="0">
                    <a:solidFill>
                      <a:schemeClr val="bg1"/>
                    </a:solidFill>
                  </a:rPr>
                  <a:t>Undifferentiated</a:t>
                </a:r>
              </a:p>
              <a:p>
                <a:endParaRPr lang="en-US" sz="600" dirty="0">
                  <a:solidFill>
                    <a:schemeClr val="bg1"/>
                  </a:solidFill>
                </a:endParaRPr>
              </a:p>
              <a:p>
                <a:r>
                  <a:rPr lang="en-US" dirty="0">
                    <a:solidFill>
                      <a:schemeClr val="bg1"/>
                    </a:solidFill>
                  </a:rPr>
                  <a:t>Inner cell mass</a:t>
                </a:r>
              </a:p>
              <a:p>
                <a:endParaRPr lang="en-US" sz="600" dirty="0">
                  <a:solidFill>
                    <a:schemeClr val="bg1"/>
                  </a:solidFill>
                </a:endParaRPr>
              </a:p>
              <a:p>
                <a:r>
                  <a:rPr lang="en-US" dirty="0">
                    <a:solidFill>
                      <a:schemeClr val="bg1"/>
                    </a:solidFill>
                  </a:rPr>
                  <a:t>Trophectoderm</a:t>
                </a:r>
              </a:p>
              <a:p>
                <a:endParaRPr lang="en-US" sz="600" dirty="0">
                  <a:solidFill>
                    <a:schemeClr val="bg1"/>
                  </a:solidFill>
                </a:endParaRPr>
              </a:p>
              <a:p>
                <a:r>
                  <a:rPr lang="en-US" dirty="0">
                    <a:solidFill>
                      <a:schemeClr val="bg1"/>
                    </a:solidFill>
                  </a:rPr>
                  <a:t>Intermediate</a:t>
                </a:r>
              </a:p>
              <a:p>
                <a:endParaRPr lang="en-US" sz="600" dirty="0">
                  <a:solidFill>
                    <a:schemeClr val="bg1"/>
                  </a:solidFill>
                </a:endParaRPr>
              </a:p>
              <a:p>
                <a:r>
                  <a:rPr lang="en-US" dirty="0">
                    <a:solidFill>
                      <a:schemeClr val="bg1"/>
                    </a:solidFill>
                  </a:rPr>
                  <a:t>Epiblast</a:t>
                </a:r>
              </a:p>
              <a:p>
                <a:endParaRPr lang="en-US" sz="600" dirty="0">
                  <a:solidFill>
                    <a:schemeClr val="bg1"/>
                  </a:solidFill>
                </a:endParaRPr>
              </a:p>
              <a:p>
                <a:r>
                  <a:rPr lang="en-US" dirty="0">
                    <a:solidFill>
                      <a:schemeClr val="bg1"/>
                    </a:solidFill>
                  </a:rPr>
                  <a:t>Primitive endoderm</a:t>
                </a:r>
              </a:p>
            </p:txBody>
          </p:sp>
          <p:pic>
            <p:nvPicPr>
              <p:cNvPr id="21" name="Picture 20">
                <a:extLst>
                  <a:ext uri="{FF2B5EF4-FFF2-40B4-BE49-F238E27FC236}">
                    <a16:creationId xmlns:a16="http://schemas.microsoft.com/office/drawing/2014/main" id="{F10FCFED-DF02-FE4A-8588-F0E3FC18F321}"/>
                  </a:ext>
                </a:extLst>
              </p:cNvPr>
              <p:cNvPicPr>
                <a:picLocks noChangeAspect="1"/>
              </p:cNvPicPr>
              <p:nvPr/>
            </p:nvPicPr>
            <p:blipFill rotWithShape="1">
              <a:blip r:embed="rId3"/>
              <a:srcRect l="83526" t="73254" r="13757" b="23662"/>
              <a:stretch/>
            </p:blipFill>
            <p:spPr>
              <a:xfrm>
                <a:off x="8360955" y="3808500"/>
                <a:ext cx="783046" cy="488896"/>
              </a:xfrm>
              <a:prstGeom prst="rect">
                <a:avLst/>
              </a:prstGeom>
            </p:spPr>
          </p:pic>
          <p:pic>
            <p:nvPicPr>
              <p:cNvPr id="24" name="Picture 23">
                <a:extLst>
                  <a:ext uri="{FF2B5EF4-FFF2-40B4-BE49-F238E27FC236}">
                    <a16:creationId xmlns:a16="http://schemas.microsoft.com/office/drawing/2014/main" id="{073F8C58-BE6D-3149-A778-76826ADAB33D}"/>
                  </a:ext>
                </a:extLst>
              </p:cNvPr>
              <p:cNvPicPr>
                <a:picLocks noChangeAspect="1"/>
              </p:cNvPicPr>
              <p:nvPr/>
            </p:nvPicPr>
            <p:blipFill rotWithShape="1">
              <a:blip r:embed="rId3"/>
              <a:srcRect l="83526" t="56438" r="13696" b="40581"/>
              <a:stretch/>
            </p:blipFill>
            <p:spPr>
              <a:xfrm>
                <a:off x="8360954" y="4259532"/>
                <a:ext cx="800631" cy="472559"/>
              </a:xfrm>
              <a:prstGeom prst="rect">
                <a:avLst/>
              </a:prstGeom>
            </p:spPr>
          </p:pic>
          <p:pic>
            <p:nvPicPr>
              <p:cNvPr id="25" name="Picture 24">
                <a:extLst>
                  <a:ext uri="{FF2B5EF4-FFF2-40B4-BE49-F238E27FC236}">
                    <a16:creationId xmlns:a16="http://schemas.microsoft.com/office/drawing/2014/main" id="{735431C0-1698-6E48-96A9-BDF1BCE5C60F}"/>
                  </a:ext>
                </a:extLst>
              </p:cNvPr>
              <p:cNvPicPr>
                <a:picLocks noChangeAspect="1"/>
              </p:cNvPicPr>
              <p:nvPr/>
            </p:nvPicPr>
            <p:blipFill rotWithShape="1">
              <a:blip r:embed="rId3"/>
              <a:srcRect l="83526" t="69488" r="13942" b="27531"/>
              <a:stretch/>
            </p:blipFill>
            <p:spPr>
              <a:xfrm>
                <a:off x="8360954" y="4610014"/>
                <a:ext cx="729745" cy="472559"/>
              </a:xfrm>
              <a:prstGeom prst="rect">
                <a:avLst/>
              </a:prstGeom>
            </p:spPr>
          </p:pic>
          <p:pic>
            <p:nvPicPr>
              <p:cNvPr id="26" name="Picture 25">
                <a:extLst>
                  <a:ext uri="{FF2B5EF4-FFF2-40B4-BE49-F238E27FC236}">
                    <a16:creationId xmlns:a16="http://schemas.microsoft.com/office/drawing/2014/main" id="{445DFAF7-F97E-1140-966B-F06CD83B2336}"/>
                  </a:ext>
                </a:extLst>
              </p:cNvPr>
              <p:cNvPicPr>
                <a:picLocks noChangeAspect="1"/>
              </p:cNvPicPr>
              <p:nvPr/>
            </p:nvPicPr>
            <p:blipFill rotWithShape="1">
              <a:blip r:embed="rId3"/>
              <a:srcRect l="83526" t="60508" r="13635" b="36813"/>
              <a:stretch/>
            </p:blipFill>
            <p:spPr>
              <a:xfrm>
                <a:off x="8360954" y="5006573"/>
                <a:ext cx="818215" cy="424774"/>
              </a:xfrm>
              <a:prstGeom prst="rect">
                <a:avLst/>
              </a:prstGeom>
            </p:spPr>
          </p:pic>
          <p:pic>
            <p:nvPicPr>
              <p:cNvPr id="27" name="Picture 26">
                <a:extLst>
                  <a:ext uri="{FF2B5EF4-FFF2-40B4-BE49-F238E27FC236}">
                    <a16:creationId xmlns:a16="http://schemas.microsoft.com/office/drawing/2014/main" id="{AB6213D0-3326-D746-AD39-FC97409B33AE}"/>
                  </a:ext>
                </a:extLst>
              </p:cNvPr>
              <p:cNvPicPr>
                <a:picLocks noChangeAspect="1"/>
              </p:cNvPicPr>
              <p:nvPr/>
            </p:nvPicPr>
            <p:blipFill rotWithShape="1">
              <a:blip r:embed="rId3"/>
              <a:srcRect l="83526" t="51409" r="13757" b="45577"/>
              <a:stretch/>
            </p:blipFill>
            <p:spPr>
              <a:xfrm>
                <a:off x="8360954" y="5257745"/>
                <a:ext cx="783046" cy="477766"/>
              </a:xfrm>
              <a:prstGeom prst="rect">
                <a:avLst/>
              </a:prstGeom>
            </p:spPr>
          </p:pic>
          <p:pic>
            <p:nvPicPr>
              <p:cNvPr id="28" name="Picture 27">
                <a:extLst>
                  <a:ext uri="{FF2B5EF4-FFF2-40B4-BE49-F238E27FC236}">
                    <a16:creationId xmlns:a16="http://schemas.microsoft.com/office/drawing/2014/main" id="{EE422123-2752-8B42-A85C-EE4C3905431C}"/>
                  </a:ext>
                </a:extLst>
              </p:cNvPr>
              <p:cNvPicPr>
                <a:picLocks noChangeAspect="1"/>
              </p:cNvPicPr>
              <p:nvPr/>
            </p:nvPicPr>
            <p:blipFill rotWithShape="1">
              <a:blip r:embed="rId3"/>
              <a:srcRect l="83526" t="65395" r="13942" b="31623"/>
              <a:stretch/>
            </p:blipFill>
            <p:spPr>
              <a:xfrm>
                <a:off x="8360953" y="5767988"/>
                <a:ext cx="729745" cy="472559"/>
              </a:xfrm>
              <a:prstGeom prst="rect">
                <a:avLst/>
              </a:prstGeom>
            </p:spPr>
          </p:pic>
        </p:grpSp>
        <p:grpSp>
          <p:nvGrpSpPr>
            <p:cNvPr id="23" name="Group 22">
              <a:extLst>
                <a:ext uri="{FF2B5EF4-FFF2-40B4-BE49-F238E27FC236}">
                  <a16:creationId xmlns:a16="http://schemas.microsoft.com/office/drawing/2014/main" id="{2731ED26-11FE-6944-8C56-C642815CBBD9}"/>
                </a:ext>
              </a:extLst>
            </p:cNvPr>
            <p:cNvGrpSpPr/>
            <p:nvPr/>
          </p:nvGrpSpPr>
          <p:grpSpPr>
            <a:xfrm>
              <a:off x="7675150" y="1644022"/>
              <a:ext cx="2756895" cy="386867"/>
              <a:chOff x="7675150" y="2066053"/>
              <a:chExt cx="2756895" cy="386867"/>
            </a:xfrm>
          </p:grpSpPr>
          <p:pic>
            <p:nvPicPr>
              <p:cNvPr id="32" name="Picture 31">
                <a:extLst>
                  <a:ext uri="{FF2B5EF4-FFF2-40B4-BE49-F238E27FC236}">
                    <a16:creationId xmlns:a16="http://schemas.microsoft.com/office/drawing/2014/main" id="{B67E91BE-0A3B-5348-A631-36FBBE57EC63}"/>
                  </a:ext>
                </a:extLst>
              </p:cNvPr>
              <p:cNvPicPr>
                <a:picLocks noChangeAspect="1"/>
              </p:cNvPicPr>
              <p:nvPr/>
            </p:nvPicPr>
            <p:blipFill rotWithShape="1">
              <a:blip r:embed="rId4"/>
              <a:srcRect l="84925" t="19939" r="13788" b="76974"/>
              <a:stretch/>
            </p:blipFill>
            <p:spPr>
              <a:xfrm rot="16200000">
                <a:off x="7737185" y="2004024"/>
                <a:ext cx="386861" cy="510932"/>
              </a:xfrm>
              <a:prstGeom prst="rect">
                <a:avLst/>
              </a:prstGeom>
            </p:spPr>
          </p:pic>
          <p:pic>
            <p:nvPicPr>
              <p:cNvPr id="33" name="Picture 32">
                <a:extLst>
                  <a:ext uri="{FF2B5EF4-FFF2-40B4-BE49-F238E27FC236}">
                    <a16:creationId xmlns:a16="http://schemas.microsoft.com/office/drawing/2014/main" id="{77811B52-1B9E-6746-8536-4D035754172D}"/>
                  </a:ext>
                </a:extLst>
              </p:cNvPr>
              <p:cNvPicPr>
                <a:picLocks noChangeAspect="1"/>
              </p:cNvPicPr>
              <p:nvPr/>
            </p:nvPicPr>
            <p:blipFill rotWithShape="1">
              <a:blip r:embed="rId4"/>
              <a:srcRect l="84925" t="25571" r="13788" b="71917"/>
              <a:stretch/>
            </p:blipFill>
            <p:spPr>
              <a:xfrm rot="16200000">
                <a:off x="8434461" y="2051658"/>
                <a:ext cx="386862" cy="415661"/>
              </a:xfrm>
              <a:prstGeom prst="rect">
                <a:avLst/>
              </a:prstGeom>
            </p:spPr>
          </p:pic>
          <p:pic>
            <p:nvPicPr>
              <p:cNvPr id="34" name="Picture 33">
                <a:extLst>
                  <a:ext uri="{FF2B5EF4-FFF2-40B4-BE49-F238E27FC236}">
                    <a16:creationId xmlns:a16="http://schemas.microsoft.com/office/drawing/2014/main" id="{F084B663-7FAF-604F-B7A0-D0B6A481057A}"/>
                  </a:ext>
                </a:extLst>
              </p:cNvPr>
              <p:cNvPicPr>
                <a:picLocks noChangeAspect="1"/>
              </p:cNvPicPr>
              <p:nvPr/>
            </p:nvPicPr>
            <p:blipFill rotWithShape="1">
              <a:blip r:embed="rId4"/>
              <a:srcRect l="84977" t="29715" r="13804" b="68089"/>
              <a:stretch/>
            </p:blipFill>
            <p:spPr>
              <a:xfrm rot="16200000">
                <a:off x="8904545" y="2067573"/>
                <a:ext cx="366461" cy="363428"/>
              </a:xfrm>
              <a:prstGeom prst="rect">
                <a:avLst/>
              </a:prstGeom>
            </p:spPr>
          </p:pic>
          <p:pic>
            <p:nvPicPr>
              <p:cNvPr id="35" name="Picture 34">
                <a:extLst>
                  <a:ext uri="{FF2B5EF4-FFF2-40B4-BE49-F238E27FC236}">
                    <a16:creationId xmlns:a16="http://schemas.microsoft.com/office/drawing/2014/main" id="{4C8B13A5-8B5A-E041-BE42-4BA322C06988}"/>
                  </a:ext>
                </a:extLst>
              </p:cNvPr>
              <p:cNvPicPr>
                <a:picLocks noChangeAspect="1"/>
              </p:cNvPicPr>
              <p:nvPr/>
            </p:nvPicPr>
            <p:blipFill rotWithShape="1">
              <a:blip r:embed="rId4"/>
              <a:srcRect l="84993" t="33899" r="13856" b="63905"/>
              <a:stretch/>
            </p:blipFill>
            <p:spPr>
              <a:xfrm rot="16200000">
                <a:off x="9408101" y="2057372"/>
                <a:ext cx="346063" cy="363429"/>
              </a:xfrm>
              <a:prstGeom prst="rect">
                <a:avLst/>
              </a:prstGeom>
            </p:spPr>
          </p:pic>
          <p:pic>
            <p:nvPicPr>
              <p:cNvPr id="36" name="Picture 35">
                <a:extLst>
                  <a:ext uri="{FF2B5EF4-FFF2-40B4-BE49-F238E27FC236}">
                    <a16:creationId xmlns:a16="http://schemas.microsoft.com/office/drawing/2014/main" id="{1073F9A9-8391-1649-B3BB-C264E1BA4555}"/>
                  </a:ext>
                </a:extLst>
              </p:cNvPr>
              <p:cNvPicPr>
                <a:picLocks noChangeAspect="1"/>
              </p:cNvPicPr>
              <p:nvPr/>
            </p:nvPicPr>
            <p:blipFill rotWithShape="1">
              <a:blip r:embed="rId4"/>
              <a:srcRect l="84985" t="38322" r="13864" b="58803"/>
              <a:stretch/>
            </p:blipFill>
            <p:spPr>
              <a:xfrm rot="16200000">
                <a:off x="10021127" y="2001198"/>
                <a:ext cx="346063" cy="475773"/>
              </a:xfrm>
              <a:prstGeom prst="rect">
                <a:avLst/>
              </a:prstGeom>
            </p:spPr>
          </p:pic>
        </p:grpSp>
        <p:cxnSp>
          <p:nvCxnSpPr>
            <p:cNvPr id="37" name="Straight Connector 36">
              <a:extLst>
                <a:ext uri="{FF2B5EF4-FFF2-40B4-BE49-F238E27FC236}">
                  <a16:creationId xmlns:a16="http://schemas.microsoft.com/office/drawing/2014/main" id="{1D25F9F7-5409-EA4C-8F0D-376191695F57}"/>
                </a:ext>
              </a:extLst>
            </p:cNvPr>
            <p:cNvCxnSpPr/>
            <p:nvPr/>
          </p:nvCxnSpPr>
          <p:spPr>
            <a:xfrm>
              <a:off x="7377188" y="1629274"/>
              <a:ext cx="3369408" cy="0"/>
            </a:xfrm>
            <a:prstGeom prst="line">
              <a:avLst/>
            </a:prstGeom>
            <a:ln w="19050">
              <a:solidFill>
                <a:schemeClr val="bg1"/>
              </a:solidFill>
              <a:prstDash val="solid"/>
            </a:ln>
          </p:spPr>
          <p:style>
            <a:lnRef idx="2">
              <a:schemeClr val="accent1"/>
            </a:lnRef>
            <a:fillRef idx="0">
              <a:schemeClr val="accent1"/>
            </a:fillRef>
            <a:effectRef idx="1">
              <a:schemeClr val="accent1"/>
            </a:effectRef>
            <a:fontRef idx="minor">
              <a:schemeClr val="tx1"/>
            </a:fontRef>
          </p:style>
        </p:cxnSp>
        <p:cxnSp>
          <p:nvCxnSpPr>
            <p:cNvPr id="40" name="Straight Connector 39">
              <a:extLst>
                <a:ext uri="{FF2B5EF4-FFF2-40B4-BE49-F238E27FC236}">
                  <a16:creationId xmlns:a16="http://schemas.microsoft.com/office/drawing/2014/main" id="{EA2002FA-363A-1E4C-AED5-B407CA1BE62C}"/>
                </a:ext>
              </a:extLst>
            </p:cNvPr>
            <p:cNvCxnSpPr/>
            <p:nvPr/>
          </p:nvCxnSpPr>
          <p:spPr>
            <a:xfrm>
              <a:off x="7377188" y="3431793"/>
              <a:ext cx="3369408" cy="0"/>
            </a:xfrm>
            <a:prstGeom prst="line">
              <a:avLst/>
            </a:prstGeom>
            <a:ln w="19050">
              <a:solidFill>
                <a:schemeClr val="bg1"/>
              </a:solidFill>
              <a:prstDash val="solid"/>
            </a:ln>
          </p:spPr>
          <p:style>
            <a:lnRef idx="2">
              <a:schemeClr val="accent1"/>
            </a:lnRef>
            <a:fillRef idx="0">
              <a:schemeClr val="accent1"/>
            </a:fillRef>
            <a:effectRef idx="1">
              <a:schemeClr val="accent1"/>
            </a:effectRef>
            <a:fontRef idx="minor">
              <a:schemeClr val="tx1"/>
            </a:fontRef>
          </p:style>
        </p:cxnSp>
      </p:grpSp>
      <p:sp>
        <p:nvSpPr>
          <p:cNvPr id="44" name="TextBox 43">
            <a:extLst>
              <a:ext uri="{FF2B5EF4-FFF2-40B4-BE49-F238E27FC236}">
                <a16:creationId xmlns:a16="http://schemas.microsoft.com/office/drawing/2014/main" id="{FABD32F4-240F-BE47-9CD3-5D85832E4216}"/>
              </a:ext>
            </a:extLst>
          </p:cNvPr>
          <p:cNvSpPr txBox="1"/>
          <p:nvPr/>
        </p:nvSpPr>
        <p:spPr>
          <a:xfrm>
            <a:off x="1310736" y="5979282"/>
            <a:ext cx="6705455" cy="400110"/>
          </a:xfrm>
          <a:prstGeom prst="rect">
            <a:avLst/>
          </a:prstGeom>
          <a:noFill/>
        </p:spPr>
        <p:txBody>
          <a:bodyPr wrap="square" rtlCol="0">
            <a:spAutoFit/>
          </a:bodyPr>
          <a:lstStyle/>
          <a:p>
            <a:pPr algn="ctr"/>
            <a:r>
              <a:rPr lang="en-US" sz="2000" b="1" dirty="0">
                <a:solidFill>
                  <a:schemeClr val="bg1"/>
                </a:solidFill>
              </a:rPr>
              <a:t>t-SNE 1</a:t>
            </a:r>
          </a:p>
        </p:txBody>
      </p:sp>
      <p:sp>
        <p:nvSpPr>
          <p:cNvPr id="45" name="TextBox 44">
            <a:extLst>
              <a:ext uri="{FF2B5EF4-FFF2-40B4-BE49-F238E27FC236}">
                <a16:creationId xmlns:a16="http://schemas.microsoft.com/office/drawing/2014/main" id="{86867EDD-67A0-D44F-9AFE-5B4BD5556F89}"/>
              </a:ext>
            </a:extLst>
          </p:cNvPr>
          <p:cNvSpPr txBox="1"/>
          <p:nvPr/>
        </p:nvSpPr>
        <p:spPr>
          <a:xfrm rot="16200000">
            <a:off x="-1360392" y="3273652"/>
            <a:ext cx="4096197" cy="400110"/>
          </a:xfrm>
          <a:prstGeom prst="rect">
            <a:avLst/>
          </a:prstGeom>
          <a:noFill/>
        </p:spPr>
        <p:txBody>
          <a:bodyPr wrap="square" rtlCol="0">
            <a:spAutoFit/>
          </a:bodyPr>
          <a:lstStyle/>
          <a:p>
            <a:pPr algn="ctr"/>
            <a:r>
              <a:rPr lang="en-US" sz="2000" b="1" dirty="0">
                <a:solidFill>
                  <a:schemeClr val="bg1"/>
                </a:solidFill>
              </a:rPr>
              <a:t>t-SNE 2</a:t>
            </a:r>
          </a:p>
        </p:txBody>
      </p:sp>
      <p:pic>
        <p:nvPicPr>
          <p:cNvPr id="49" name="Picture 48">
            <a:extLst>
              <a:ext uri="{FF2B5EF4-FFF2-40B4-BE49-F238E27FC236}">
                <a16:creationId xmlns:a16="http://schemas.microsoft.com/office/drawing/2014/main" id="{55BDC700-3553-5344-81EB-B04DD6B86102}"/>
              </a:ext>
            </a:extLst>
          </p:cNvPr>
          <p:cNvPicPr>
            <a:picLocks noChangeAspect="1"/>
          </p:cNvPicPr>
          <p:nvPr/>
        </p:nvPicPr>
        <p:blipFill rotWithShape="1">
          <a:blip r:embed="rId5"/>
          <a:srcRect l="4176" r="17572" b="8090"/>
          <a:stretch/>
        </p:blipFill>
        <p:spPr>
          <a:xfrm>
            <a:off x="1218324" y="1388249"/>
            <a:ext cx="6797643" cy="4202144"/>
          </a:xfrm>
          <a:prstGeom prst="rect">
            <a:avLst/>
          </a:prstGeom>
        </p:spPr>
      </p:pic>
      <p:pic>
        <p:nvPicPr>
          <p:cNvPr id="51" name="Picture 50">
            <a:extLst>
              <a:ext uri="{FF2B5EF4-FFF2-40B4-BE49-F238E27FC236}">
                <a16:creationId xmlns:a16="http://schemas.microsoft.com/office/drawing/2014/main" id="{3BA542A3-7A88-4F4F-8D6A-CDF2DF505B57}"/>
              </a:ext>
            </a:extLst>
          </p:cNvPr>
          <p:cNvPicPr>
            <a:picLocks noChangeAspect="1"/>
          </p:cNvPicPr>
          <p:nvPr/>
        </p:nvPicPr>
        <p:blipFill rotWithShape="1">
          <a:blip r:embed="rId6"/>
          <a:srcRect l="4176" r="17572" b="8090"/>
          <a:stretch/>
        </p:blipFill>
        <p:spPr>
          <a:xfrm>
            <a:off x="1216061" y="1391365"/>
            <a:ext cx="6797642" cy="4202144"/>
          </a:xfrm>
          <a:prstGeom prst="rect">
            <a:avLst/>
          </a:prstGeom>
        </p:spPr>
      </p:pic>
      <p:pic>
        <p:nvPicPr>
          <p:cNvPr id="53" name="Picture 52">
            <a:extLst>
              <a:ext uri="{FF2B5EF4-FFF2-40B4-BE49-F238E27FC236}">
                <a16:creationId xmlns:a16="http://schemas.microsoft.com/office/drawing/2014/main" id="{CB10B170-8731-DC43-8F79-36E82E848575}"/>
              </a:ext>
            </a:extLst>
          </p:cNvPr>
          <p:cNvPicPr>
            <a:picLocks noChangeAspect="1"/>
          </p:cNvPicPr>
          <p:nvPr/>
        </p:nvPicPr>
        <p:blipFill rotWithShape="1">
          <a:blip r:embed="rId7"/>
          <a:srcRect l="4176" r="17572" b="8090"/>
          <a:stretch/>
        </p:blipFill>
        <p:spPr>
          <a:xfrm>
            <a:off x="1218322" y="1394481"/>
            <a:ext cx="6797645" cy="4202144"/>
          </a:xfrm>
          <a:prstGeom prst="rect">
            <a:avLst/>
          </a:prstGeom>
        </p:spPr>
      </p:pic>
      <p:pic>
        <p:nvPicPr>
          <p:cNvPr id="55" name="Picture 54">
            <a:extLst>
              <a:ext uri="{FF2B5EF4-FFF2-40B4-BE49-F238E27FC236}">
                <a16:creationId xmlns:a16="http://schemas.microsoft.com/office/drawing/2014/main" id="{EFE7BDED-97C1-C140-8FE6-8E8820BB5DDF}"/>
              </a:ext>
            </a:extLst>
          </p:cNvPr>
          <p:cNvPicPr>
            <a:picLocks noChangeAspect="1"/>
          </p:cNvPicPr>
          <p:nvPr/>
        </p:nvPicPr>
        <p:blipFill rotWithShape="1">
          <a:blip r:embed="rId8"/>
          <a:srcRect l="4176" r="17572" b="8089"/>
          <a:stretch/>
        </p:blipFill>
        <p:spPr>
          <a:xfrm>
            <a:off x="1216061" y="1394481"/>
            <a:ext cx="6797642" cy="4202144"/>
          </a:xfrm>
          <a:prstGeom prst="rect">
            <a:avLst/>
          </a:prstGeom>
        </p:spPr>
      </p:pic>
      <p:pic>
        <p:nvPicPr>
          <p:cNvPr id="57" name="Picture 56">
            <a:extLst>
              <a:ext uri="{FF2B5EF4-FFF2-40B4-BE49-F238E27FC236}">
                <a16:creationId xmlns:a16="http://schemas.microsoft.com/office/drawing/2014/main" id="{4866313C-6A11-CA43-98F5-A7FC9FC7D384}"/>
              </a:ext>
            </a:extLst>
          </p:cNvPr>
          <p:cNvPicPr>
            <a:picLocks noChangeAspect="1"/>
          </p:cNvPicPr>
          <p:nvPr/>
        </p:nvPicPr>
        <p:blipFill rotWithShape="1">
          <a:blip r:embed="rId9"/>
          <a:srcRect l="4176" t="1" r="17572" b="8089"/>
          <a:stretch/>
        </p:blipFill>
        <p:spPr>
          <a:xfrm>
            <a:off x="1218548" y="1394481"/>
            <a:ext cx="6797644" cy="4202144"/>
          </a:xfrm>
          <a:prstGeom prst="rect">
            <a:avLst/>
          </a:prstGeom>
        </p:spPr>
      </p:pic>
      <p:sp>
        <p:nvSpPr>
          <p:cNvPr id="61" name="TextBox 60">
            <a:extLst>
              <a:ext uri="{FF2B5EF4-FFF2-40B4-BE49-F238E27FC236}">
                <a16:creationId xmlns:a16="http://schemas.microsoft.com/office/drawing/2014/main" id="{A66858A5-DA75-FA4C-82B1-F7131A6DF78E}"/>
              </a:ext>
            </a:extLst>
          </p:cNvPr>
          <p:cNvSpPr txBox="1"/>
          <p:nvPr/>
        </p:nvSpPr>
        <p:spPr>
          <a:xfrm>
            <a:off x="1460519" y="5563799"/>
            <a:ext cx="6745419" cy="369332"/>
          </a:xfrm>
          <a:prstGeom prst="rect">
            <a:avLst/>
          </a:prstGeom>
          <a:noFill/>
        </p:spPr>
        <p:txBody>
          <a:bodyPr wrap="square" rtlCol="0">
            <a:spAutoFit/>
          </a:bodyPr>
          <a:lstStyle/>
          <a:p>
            <a:r>
              <a:rPr lang="en-US" dirty="0">
                <a:solidFill>
                  <a:schemeClr val="bg1"/>
                </a:solidFill>
              </a:rPr>
              <a:t>-10               </a:t>
            </a:r>
            <a:r>
              <a:rPr lang="en-US" sz="800" dirty="0">
                <a:solidFill>
                  <a:schemeClr val="bg1"/>
                </a:solidFill>
              </a:rPr>
              <a:t> </a:t>
            </a:r>
            <a:r>
              <a:rPr lang="en-US" dirty="0">
                <a:solidFill>
                  <a:schemeClr val="bg1"/>
                </a:solidFill>
              </a:rPr>
              <a:t>-5                </a:t>
            </a:r>
            <a:r>
              <a:rPr lang="en-US" sz="800" dirty="0">
                <a:solidFill>
                  <a:schemeClr val="bg1"/>
                </a:solidFill>
              </a:rPr>
              <a:t> </a:t>
            </a:r>
            <a:r>
              <a:rPr lang="en-US" dirty="0">
                <a:solidFill>
                  <a:schemeClr val="bg1"/>
                </a:solidFill>
              </a:rPr>
              <a:t>0                 </a:t>
            </a:r>
            <a:r>
              <a:rPr lang="en-US" sz="800" dirty="0">
                <a:solidFill>
                  <a:schemeClr val="bg1"/>
                </a:solidFill>
              </a:rPr>
              <a:t> </a:t>
            </a:r>
            <a:r>
              <a:rPr lang="en-US" dirty="0">
                <a:solidFill>
                  <a:schemeClr val="bg1"/>
                </a:solidFill>
              </a:rPr>
              <a:t>5                10               </a:t>
            </a:r>
            <a:r>
              <a:rPr lang="en-US" sz="800" dirty="0">
                <a:solidFill>
                  <a:schemeClr val="bg1"/>
                </a:solidFill>
              </a:rPr>
              <a:t> </a:t>
            </a:r>
            <a:r>
              <a:rPr lang="en-US" dirty="0">
                <a:solidFill>
                  <a:schemeClr val="bg1"/>
                </a:solidFill>
              </a:rPr>
              <a:t>15</a:t>
            </a:r>
          </a:p>
        </p:txBody>
      </p:sp>
      <p:sp>
        <p:nvSpPr>
          <p:cNvPr id="62" name="TextBox 61">
            <a:extLst>
              <a:ext uri="{FF2B5EF4-FFF2-40B4-BE49-F238E27FC236}">
                <a16:creationId xmlns:a16="http://schemas.microsoft.com/office/drawing/2014/main" id="{D1CE213E-9239-7041-9CAE-0B33B25E68BB}"/>
              </a:ext>
            </a:extLst>
          </p:cNvPr>
          <p:cNvSpPr txBox="1"/>
          <p:nvPr/>
        </p:nvSpPr>
        <p:spPr>
          <a:xfrm>
            <a:off x="861197" y="1425608"/>
            <a:ext cx="449540" cy="3631763"/>
          </a:xfrm>
          <a:prstGeom prst="rect">
            <a:avLst/>
          </a:prstGeom>
          <a:noFill/>
        </p:spPr>
        <p:txBody>
          <a:bodyPr wrap="square" rtlCol="0">
            <a:spAutoFit/>
          </a:bodyPr>
          <a:lstStyle/>
          <a:p>
            <a:pPr algn="r"/>
            <a:r>
              <a:rPr lang="en-US" dirty="0">
                <a:solidFill>
                  <a:schemeClr val="bg1"/>
                </a:solidFill>
              </a:rPr>
              <a:t>8</a:t>
            </a:r>
          </a:p>
          <a:p>
            <a:pPr algn="r"/>
            <a:endParaRPr lang="en-US" dirty="0">
              <a:solidFill>
                <a:schemeClr val="bg1"/>
              </a:solidFill>
            </a:endParaRPr>
          </a:p>
          <a:p>
            <a:pPr algn="r"/>
            <a:endParaRPr lang="en-US" dirty="0">
              <a:solidFill>
                <a:schemeClr val="bg1"/>
              </a:solidFill>
            </a:endParaRPr>
          </a:p>
          <a:p>
            <a:pPr algn="r"/>
            <a:endParaRPr lang="en-US" sz="800" dirty="0">
              <a:solidFill>
                <a:schemeClr val="bg1"/>
              </a:solidFill>
            </a:endParaRPr>
          </a:p>
          <a:p>
            <a:pPr algn="r"/>
            <a:endParaRPr lang="en-US" sz="800" dirty="0">
              <a:solidFill>
                <a:schemeClr val="bg1"/>
              </a:solidFill>
            </a:endParaRPr>
          </a:p>
          <a:p>
            <a:pPr algn="r"/>
            <a:r>
              <a:rPr lang="en-US" dirty="0">
                <a:solidFill>
                  <a:schemeClr val="bg1"/>
                </a:solidFill>
              </a:rPr>
              <a:t>4</a:t>
            </a:r>
          </a:p>
          <a:p>
            <a:pPr algn="r"/>
            <a:endParaRPr lang="en-US" dirty="0">
              <a:solidFill>
                <a:schemeClr val="bg1"/>
              </a:solidFill>
            </a:endParaRPr>
          </a:p>
          <a:p>
            <a:pPr algn="r"/>
            <a:endParaRPr lang="en-US" dirty="0">
              <a:solidFill>
                <a:schemeClr val="bg1"/>
              </a:solidFill>
            </a:endParaRPr>
          </a:p>
          <a:p>
            <a:pPr algn="r"/>
            <a:endParaRPr lang="en-US" sz="800" dirty="0">
              <a:solidFill>
                <a:schemeClr val="bg1"/>
              </a:solidFill>
            </a:endParaRPr>
          </a:p>
          <a:p>
            <a:pPr algn="r"/>
            <a:endParaRPr lang="en-US" sz="800" dirty="0">
              <a:solidFill>
                <a:schemeClr val="bg1"/>
              </a:solidFill>
            </a:endParaRPr>
          </a:p>
          <a:p>
            <a:pPr algn="r"/>
            <a:r>
              <a:rPr lang="en-US" dirty="0">
                <a:solidFill>
                  <a:schemeClr val="bg1"/>
                </a:solidFill>
              </a:rPr>
              <a:t>0</a:t>
            </a:r>
          </a:p>
          <a:p>
            <a:pPr algn="r"/>
            <a:endParaRPr lang="en-US" dirty="0">
              <a:solidFill>
                <a:schemeClr val="bg1"/>
              </a:solidFill>
            </a:endParaRPr>
          </a:p>
          <a:p>
            <a:pPr algn="r"/>
            <a:endParaRPr lang="en-US" dirty="0">
              <a:solidFill>
                <a:schemeClr val="bg1"/>
              </a:solidFill>
            </a:endParaRPr>
          </a:p>
          <a:p>
            <a:pPr algn="r"/>
            <a:endParaRPr lang="en-US" dirty="0">
              <a:solidFill>
                <a:schemeClr val="bg1"/>
              </a:solidFill>
            </a:endParaRPr>
          </a:p>
          <a:p>
            <a:pPr algn="r"/>
            <a:r>
              <a:rPr lang="en-US" dirty="0">
                <a:solidFill>
                  <a:schemeClr val="bg1"/>
                </a:solidFill>
              </a:rPr>
              <a:t>-4</a:t>
            </a:r>
          </a:p>
        </p:txBody>
      </p:sp>
      <p:sp>
        <p:nvSpPr>
          <p:cNvPr id="63" name="Rectangle 62">
            <a:extLst>
              <a:ext uri="{FF2B5EF4-FFF2-40B4-BE49-F238E27FC236}">
                <a16:creationId xmlns:a16="http://schemas.microsoft.com/office/drawing/2014/main" id="{4C3C9F23-0960-1343-BF5C-6B84DB7DF4EE}"/>
              </a:ext>
            </a:extLst>
          </p:cNvPr>
          <p:cNvSpPr/>
          <p:nvPr/>
        </p:nvSpPr>
        <p:spPr>
          <a:xfrm>
            <a:off x="4347940" y="1559851"/>
            <a:ext cx="3692036" cy="369332"/>
          </a:xfrm>
          <a:prstGeom prst="rect">
            <a:avLst/>
          </a:prstGeom>
        </p:spPr>
        <p:txBody>
          <a:bodyPr wrap="none">
            <a:spAutoFit/>
          </a:bodyPr>
          <a:lstStyle/>
          <a:p>
            <a:r>
              <a:rPr lang="en-US" dirty="0">
                <a:solidFill>
                  <a:schemeClr val="bg1"/>
                </a:solidFill>
              </a:rPr>
              <a:t>(2,996 genes; median CPM &gt; 50)</a:t>
            </a:r>
          </a:p>
        </p:txBody>
      </p:sp>
    </p:spTree>
    <p:extLst>
      <p:ext uri="{BB962C8B-B14F-4D97-AF65-F5344CB8AC3E}">
        <p14:creationId xmlns:p14="http://schemas.microsoft.com/office/powerpoint/2010/main" val="23848748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733" y="223504"/>
            <a:ext cx="11781367" cy="758825"/>
          </a:xfrm>
        </p:spPr>
        <p:txBody>
          <a:bodyPr/>
          <a:lstStyle/>
          <a:p>
            <a:r>
              <a:rPr lang="en-US" sz="2800" b="1" dirty="0">
                <a:latin typeface="+mj-lt"/>
              </a:rPr>
              <a:t>t-SNE analysis identifies stage-specific clusters</a:t>
            </a:r>
          </a:p>
        </p:txBody>
      </p:sp>
      <p:grpSp>
        <p:nvGrpSpPr>
          <p:cNvPr id="9" name="Group 8">
            <a:extLst>
              <a:ext uri="{FF2B5EF4-FFF2-40B4-BE49-F238E27FC236}">
                <a16:creationId xmlns:a16="http://schemas.microsoft.com/office/drawing/2014/main" id="{04B29B52-3E99-BA4A-BD2A-F79F6AFD039C}"/>
              </a:ext>
            </a:extLst>
          </p:cNvPr>
          <p:cNvGrpSpPr/>
          <p:nvPr/>
        </p:nvGrpSpPr>
        <p:grpSpPr>
          <a:xfrm>
            <a:off x="2824532" y="1781328"/>
            <a:ext cx="2288025" cy="4173992"/>
            <a:chOff x="2927768" y="1781328"/>
            <a:chExt cx="2288025" cy="4173992"/>
          </a:xfrm>
        </p:grpSpPr>
        <p:sp>
          <p:nvSpPr>
            <p:cNvPr id="5" name="Rectangle 4">
              <a:extLst>
                <a:ext uri="{FF2B5EF4-FFF2-40B4-BE49-F238E27FC236}">
                  <a16:creationId xmlns:a16="http://schemas.microsoft.com/office/drawing/2014/main" id="{8EC63C7C-ED1F-3C4F-87B3-67074650C24D}"/>
                </a:ext>
              </a:extLst>
            </p:cNvPr>
            <p:cNvSpPr/>
            <p:nvPr/>
          </p:nvSpPr>
          <p:spPr>
            <a:xfrm>
              <a:off x="2927768" y="1781328"/>
              <a:ext cx="1807165" cy="472559"/>
            </a:xfrm>
            <a:prstGeom prst="rect">
              <a:avLst/>
            </a:prstGeom>
            <a:solidFill>
              <a:schemeClr val="tx1"/>
            </a:solidFill>
            <a:ln>
              <a:noFill/>
            </a:ln>
            <a:effectLst/>
            <a:scene3d>
              <a:camera prst="orthographicFront" fov="0">
                <a:rot lat="0" lon="0" rev="0"/>
              </a:camera>
              <a:lightRig rig="threePt" dir="t">
                <a:rot lat="0" lon="0" rev="0"/>
              </a:lightRig>
            </a:scene3d>
            <a:sp3d prstMaterial="matte">
              <a:contourClr>
                <a:schemeClr val="accent1">
                  <a:shade val="70000"/>
                  <a:satMod val="105000"/>
                </a:schemeClr>
              </a:contourClr>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7559BB0A-F6A2-3C46-BA29-9C8E56111DF7}"/>
                </a:ext>
              </a:extLst>
            </p:cNvPr>
            <p:cNvSpPr/>
            <p:nvPr/>
          </p:nvSpPr>
          <p:spPr>
            <a:xfrm>
              <a:off x="3868068" y="3252631"/>
              <a:ext cx="1347725" cy="2627042"/>
            </a:xfrm>
            <a:prstGeom prst="rect">
              <a:avLst/>
            </a:prstGeom>
            <a:solidFill>
              <a:schemeClr val="tx1"/>
            </a:solidFill>
            <a:ln>
              <a:noFill/>
            </a:ln>
            <a:effectLst/>
            <a:scene3d>
              <a:camera prst="orthographicFront" fov="0">
                <a:rot lat="0" lon="0" rev="0"/>
              </a:camera>
              <a:lightRig rig="threePt" dir="t">
                <a:rot lat="0" lon="0" rev="0"/>
              </a:lightRig>
            </a:scene3d>
            <a:sp3d prstMaterial="matte">
              <a:contourClr>
                <a:schemeClr val="accent1">
                  <a:shade val="70000"/>
                  <a:satMod val="105000"/>
                </a:schemeClr>
              </a:contourClr>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6975AF53-2B47-9246-B9E3-544CB5AFA3F2}"/>
                </a:ext>
              </a:extLst>
            </p:cNvPr>
            <p:cNvSpPr/>
            <p:nvPr/>
          </p:nvSpPr>
          <p:spPr>
            <a:xfrm>
              <a:off x="3583583" y="5412979"/>
              <a:ext cx="1347725" cy="542341"/>
            </a:xfrm>
            <a:prstGeom prst="rect">
              <a:avLst/>
            </a:prstGeom>
            <a:solidFill>
              <a:schemeClr val="tx1"/>
            </a:solidFill>
            <a:ln>
              <a:noFill/>
            </a:ln>
            <a:effectLst/>
            <a:scene3d>
              <a:camera prst="orthographicFront" fov="0">
                <a:rot lat="0" lon="0" rev="0"/>
              </a:camera>
              <a:lightRig rig="threePt" dir="t">
                <a:rot lat="0" lon="0" rev="0"/>
              </a:lightRig>
            </a:scene3d>
            <a:sp3d prstMaterial="matte">
              <a:contourClr>
                <a:schemeClr val="accent1">
                  <a:shade val="70000"/>
                  <a:satMod val="105000"/>
                </a:schemeClr>
              </a:contourClr>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38" name="Group 37">
            <a:extLst>
              <a:ext uri="{FF2B5EF4-FFF2-40B4-BE49-F238E27FC236}">
                <a16:creationId xmlns:a16="http://schemas.microsoft.com/office/drawing/2014/main" id="{6C13D86B-1689-B64F-802E-2481D7EFE02E}"/>
              </a:ext>
            </a:extLst>
          </p:cNvPr>
          <p:cNvGrpSpPr/>
          <p:nvPr/>
        </p:nvGrpSpPr>
        <p:grpSpPr>
          <a:xfrm>
            <a:off x="7649306" y="1391365"/>
            <a:ext cx="4747846" cy="4617746"/>
            <a:chOff x="6717319" y="1271107"/>
            <a:chExt cx="4747846" cy="4617746"/>
          </a:xfrm>
        </p:grpSpPr>
        <p:sp>
          <p:nvSpPr>
            <p:cNvPr id="14" name="TextBox 13">
              <a:extLst>
                <a:ext uri="{FF2B5EF4-FFF2-40B4-BE49-F238E27FC236}">
                  <a16:creationId xmlns:a16="http://schemas.microsoft.com/office/drawing/2014/main" id="{92994331-B530-4E48-9DFA-76A0A7A0932C}"/>
                </a:ext>
              </a:extLst>
            </p:cNvPr>
            <p:cNvSpPr txBox="1"/>
            <p:nvPr/>
          </p:nvSpPr>
          <p:spPr>
            <a:xfrm>
              <a:off x="6717319" y="1271107"/>
              <a:ext cx="4747846" cy="2185214"/>
            </a:xfrm>
            <a:prstGeom prst="rect">
              <a:avLst/>
            </a:prstGeom>
            <a:noFill/>
          </p:spPr>
          <p:txBody>
            <a:bodyPr wrap="square" rtlCol="0">
              <a:spAutoFit/>
            </a:bodyPr>
            <a:lstStyle/>
            <a:p>
              <a:pPr algn="ctr"/>
              <a:r>
                <a:rPr lang="en-US" dirty="0">
                  <a:solidFill>
                    <a:schemeClr val="bg1"/>
                  </a:solidFill>
                </a:rPr>
                <a:t>Stage</a:t>
              </a:r>
            </a:p>
            <a:p>
              <a:pPr algn="ctr"/>
              <a:endParaRPr lang="en-US" sz="2800" dirty="0">
                <a:solidFill>
                  <a:schemeClr val="bg1"/>
                </a:solidFill>
              </a:endParaRPr>
            </a:p>
            <a:p>
              <a:pPr algn="ctr"/>
              <a:r>
                <a:rPr lang="en-US" dirty="0">
                  <a:solidFill>
                    <a:schemeClr val="bg1"/>
                  </a:solidFill>
                </a:rPr>
                <a:t>E3    E4    E5    E6    E7 </a:t>
              </a:r>
            </a:p>
            <a:p>
              <a:pPr algn="ctr"/>
              <a:endParaRPr lang="en-US" dirty="0">
                <a:solidFill>
                  <a:schemeClr val="bg1"/>
                </a:solidFill>
              </a:endParaRPr>
            </a:p>
            <a:p>
              <a:pPr algn="ctr"/>
              <a:endParaRPr lang="en-US" dirty="0">
                <a:solidFill>
                  <a:schemeClr val="bg1"/>
                </a:solidFill>
              </a:endParaRPr>
            </a:p>
            <a:p>
              <a:pPr algn="ctr"/>
              <a:endParaRPr lang="en-US" dirty="0">
                <a:solidFill>
                  <a:schemeClr val="bg1"/>
                </a:solidFill>
              </a:endParaRPr>
            </a:p>
            <a:p>
              <a:pPr algn="ctr"/>
              <a:r>
                <a:rPr lang="en-US" dirty="0">
                  <a:solidFill>
                    <a:schemeClr val="bg1"/>
                  </a:solidFill>
                </a:rPr>
                <a:t>Cell Lineage</a:t>
              </a:r>
            </a:p>
          </p:txBody>
        </p:sp>
        <p:grpSp>
          <p:nvGrpSpPr>
            <p:cNvPr id="22" name="Group 21">
              <a:extLst>
                <a:ext uri="{FF2B5EF4-FFF2-40B4-BE49-F238E27FC236}">
                  <a16:creationId xmlns:a16="http://schemas.microsoft.com/office/drawing/2014/main" id="{3670136B-758F-014E-A686-7D96DC7EDFD6}"/>
                </a:ext>
              </a:extLst>
            </p:cNvPr>
            <p:cNvGrpSpPr/>
            <p:nvPr/>
          </p:nvGrpSpPr>
          <p:grpSpPr>
            <a:xfrm>
              <a:off x="7657565" y="3456806"/>
              <a:ext cx="3621006" cy="2432047"/>
              <a:chOff x="8360953" y="3808500"/>
              <a:chExt cx="3621006" cy="2432047"/>
            </a:xfrm>
          </p:grpSpPr>
          <p:sp>
            <p:nvSpPr>
              <p:cNvPr id="16" name="TextBox 15">
                <a:extLst>
                  <a:ext uri="{FF2B5EF4-FFF2-40B4-BE49-F238E27FC236}">
                    <a16:creationId xmlns:a16="http://schemas.microsoft.com/office/drawing/2014/main" id="{531DB9E0-BDA6-4142-9F9F-5464BFF9C661}"/>
                  </a:ext>
                </a:extLst>
              </p:cNvPr>
              <p:cNvSpPr txBox="1"/>
              <p:nvPr/>
            </p:nvSpPr>
            <p:spPr>
              <a:xfrm>
                <a:off x="9073660" y="3917396"/>
                <a:ext cx="2908299" cy="2215991"/>
              </a:xfrm>
              <a:prstGeom prst="rect">
                <a:avLst/>
              </a:prstGeom>
              <a:noFill/>
            </p:spPr>
            <p:txBody>
              <a:bodyPr wrap="square" rtlCol="0">
                <a:spAutoFit/>
              </a:bodyPr>
              <a:lstStyle/>
              <a:p>
                <a:r>
                  <a:rPr lang="en-US" dirty="0">
                    <a:solidFill>
                      <a:schemeClr val="bg1"/>
                    </a:solidFill>
                  </a:rPr>
                  <a:t>Undifferentiated</a:t>
                </a:r>
              </a:p>
              <a:p>
                <a:endParaRPr lang="en-US" sz="600" dirty="0">
                  <a:solidFill>
                    <a:schemeClr val="bg1"/>
                  </a:solidFill>
                </a:endParaRPr>
              </a:p>
              <a:p>
                <a:r>
                  <a:rPr lang="en-US" dirty="0">
                    <a:solidFill>
                      <a:schemeClr val="bg1"/>
                    </a:solidFill>
                  </a:rPr>
                  <a:t>Inner cell mass</a:t>
                </a:r>
              </a:p>
              <a:p>
                <a:endParaRPr lang="en-US" sz="600" dirty="0">
                  <a:solidFill>
                    <a:schemeClr val="bg1"/>
                  </a:solidFill>
                </a:endParaRPr>
              </a:p>
              <a:p>
                <a:r>
                  <a:rPr lang="en-US" dirty="0">
                    <a:solidFill>
                      <a:schemeClr val="bg1"/>
                    </a:solidFill>
                  </a:rPr>
                  <a:t>Trophectoderm</a:t>
                </a:r>
              </a:p>
              <a:p>
                <a:endParaRPr lang="en-US" sz="600" dirty="0">
                  <a:solidFill>
                    <a:schemeClr val="bg1"/>
                  </a:solidFill>
                </a:endParaRPr>
              </a:p>
              <a:p>
                <a:r>
                  <a:rPr lang="en-US" dirty="0">
                    <a:solidFill>
                      <a:schemeClr val="bg1"/>
                    </a:solidFill>
                  </a:rPr>
                  <a:t>Intermediate</a:t>
                </a:r>
              </a:p>
              <a:p>
                <a:endParaRPr lang="en-US" sz="600" dirty="0">
                  <a:solidFill>
                    <a:schemeClr val="bg1"/>
                  </a:solidFill>
                </a:endParaRPr>
              </a:p>
              <a:p>
                <a:r>
                  <a:rPr lang="en-US" dirty="0">
                    <a:solidFill>
                      <a:schemeClr val="bg1"/>
                    </a:solidFill>
                  </a:rPr>
                  <a:t>Epiblast</a:t>
                </a:r>
              </a:p>
              <a:p>
                <a:endParaRPr lang="en-US" sz="600" dirty="0">
                  <a:solidFill>
                    <a:schemeClr val="bg1"/>
                  </a:solidFill>
                </a:endParaRPr>
              </a:p>
              <a:p>
                <a:r>
                  <a:rPr lang="en-US" dirty="0">
                    <a:solidFill>
                      <a:schemeClr val="bg1"/>
                    </a:solidFill>
                  </a:rPr>
                  <a:t>Primitive endoderm</a:t>
                </a:r>
              </a:p>
            </p:txBody>
          </p:sp>
          <p:pic>
            <p:nvPicPr>
              <p:cNvPr id="21" name="Picture 20">
                <a:extLst>
                  <a:ext uri="{FF2B5EF4-FFF2-40B4-BE49-F238E27FC236}">
                    <a16:creationId xmlns:a16="http://schemas.microsoft.com/office/drawing/2014/main" id="{F10FCFED-DF02-FE4A-8588-F0E3FC18F321}"/>
                  </a:ext>
                </a:extLst>
              </p:cNvPr>
              <p:cNvPicPr>
                <a:picLocks noChangeAspect="1"/>
              </p:cNvPicPr>
              <p:nvPr/>
            </p:nvPicPr>
            <p:blipFill rotWithShape="1">
              <a:blip r:embed="rId3"/>
              <a:srcRect l="83526" t="73254" r="13757" b="23662"/>
              <a:stretch/>
            </p:blipFill>
            <p:spPr>
              <a:xfrm>
                <a:off x="8360955" y="3808500"/>
                <a:ext cx="783046" cy="488896"/>
              </a:xfrm>
              <a:prstGeom prst="rect">
                <a:avLst/>
              </a:prstGeom>
            </p:spPr>
          </p:pic>
          <p:pic>
            <p:nvPicPr>
              <p:cNvPr id="24" name="Picture 23">
                <a:extLst>
                  <a:ext uri="{FF2B5EF4-FFF2-40B4-BE49-F238E27FC236}">
                    <a16:creationId xmlns:a16="http://schemas.microsoft.com/office/drawing/2014/main" id="{073F8C58-BE6D-3149-A778-76826ADAB33D}"/>
                  </a:ext>
                </a:extLst>
              </p:cNvPr>
              <p:cNvPicPr>
                <a:picLocks noChangeAspect="1"/>
              </p:cNvPicPr>
              <p:nvPr/>
            </p:nvPicPr>
            <p:blipFill rotWithShape="1">
              <a:blip r:embed="rId3"/>
              <a:srcRect l="83526" t="56438" r="13696" b="40581"/>
              <a:stretch/>
            </p:blipFill>
            <p:spPr>
              <a:xfrm>
                <a:off x="8360954" y="4259532"/>
                <a:ext cx="800631" cy="472559"/>
              </a:xfrm>
              <a:prstGeom prst="rect">
                <a:avLst/>
              </a:prstGeom>
            </p:spPr>
          </p:pic>
          <p:pic>
            <p:nvPicPr>
              <p:cNvPr id="25" name="Picture 24">
                <a:extLst>
                  <a:ext uri="{FF2B5EF4-FFF2-40B4-BE49-F238E27FC236}">
                    <a16:creationId xmlns:a16="http://schemas.microsoft.com/office/drawing/2014/main" id="{735431C0-1698-6E48-96A9-BDF1BCE5C60F}"/>
                  </a:ext>
                </a:extLst>
              </p:cNvPr>
              <p:cNvPicPr>
                <a:picLocks noChangeAspect="1"/>
              </p:cNvPicPr>
              <p:nvPr/>
            </p:nvPicPr>
            <p:blipFill rotWithShape="1">
              <a:blip r:embed="rId3"/>
              <a:srcRect l="83526" t="69488" r="13942" b="27531"/>
              <a:stretch/>
            </p:blipFill>
            <p:spPr>
              <a:xfrm>
                <a:off x="8360954" y="4610014"/>
                <a:ext cx="729745" cy="472559"/>
              </a:xfrm>
              <a:prstGeom prst="rect">
                <a:avLst/>
              </a:prstGeom>
            </p:spPr>
          </p:pic>
          <p:pic>
            <p:nvPicPr>
              <p:cNvPr id="26" name="Picture 25">
                <a:extLst>
                  <a:ext uri="{FF2B5EF4-FFF2-40B4-BE49-F238E27FC236}">
                    <a16:creationId xmlns:a16="http://schemas.microsoft.com/office/drawing/2014/main" id="{445DFAF7-F97E-1140-966B-F06CD83B2336}"/>
                  </a:ext>
                </a:extLst>
              </p:cNvPr>
              <p:cNvPicPr>
                <a:picLocks noChangeAspect="1"/>
              </p:cNvPicPr>
              <p:nvPr/>
            </p:nvPicPr>
            <p:blipFill rotWithShape="1">
              <a:blip r:embed="rId3"/>
              <a:srcRect l="83526" t="60508" r="13635" b="36813"/>
              <a:stretch/>
            </p:blipFill>
            <p:spPr>
              <a:xfrm>
                <a:off x="8360954" y="5006573"/>
                <a:ext cx="818215" cy="424774"/>
              </a:xfrm>
              <a:prstGeom prst="rect">
                <a:avLst/>
              </a:prstGeom>
            </p:spPr>
          </p:pic>
          <p:pic>
            <p:nvPicPr>
              <p:cNvPr id="27" name="Picture 26">
                <a:extLst>
                  <a:ext uri="{FF2B5EF4-FFF2-40B4-BE49-F238E27FC236}">
                    <a16:creationId xmlns:a16="http://schemas.microsoft.com/office/drawing/2014/main" id="{AB6213D0-3326-D746-AD39-FC97409B33AE}"/>
                  </a:ext>
                </a:extLst>
              </p:cNvPr>
              <p:cNvPicPr>
                <a:picLocks noChangeAspect="1"/>
              </p:cNvPicPr>
              <p:nvPr/>
            </p:nvPicPr>
            <p:blipFill rotWithShape="1">
              <a:blip r:embed="rId3"/>
              <a:srcRect l="83526" t="51409" r="13757" b="45577"/>
              <a:stretch/>
            </p:blipFill>
            <p:spPr>
              <a:xfrm>
                <a:off x="8360954" y="5257745"/>
                <a:ext cx="783046" cy="477766"/>
              </a:xfrm>
              <a:prstGeom prst="rect">
                <a:avLst/>
              </a:prstGeom>
            </p:spPr>
          </p:pic>
          <p:pic>
            <p:nvPicPr>
              <p:cNvPr id="28" name="Picture 27">
                <a:extLst>
                  <a:ext uri="{FF2B5EF4-FFF2-40B4-BE49-F238E27FC236}">
                    <a16:creationId xmlns:a16="http://schemas.microsoft.com/office/drawing/2014/main" id="{EE422123-2752-8B42-A85C-EE4C3905431C}"/>
                  </a:ext>
                </a:extLst>
              </p:cNvPr>
              <p:cNvPicPr>
                <a:picLocks noChangeAspect="1"/>
              </p:cNvPicPr>
              <p:nvPr/>
            </p:nvPicPr>
            <p:blipFill rotWithShape="1">
              <a:blip r:embed="rId3"/>
              <a:srcRect l="83526" t="65395" r="13942" b="31623"/>
              <a:stretch/>
            </p:blipFill>
            <p:spPr>
              <a:xfrm>
                <a:off x="8360953" y="5767988"/>
                <a:ext cx="729745" cy="472559"/>
              </a:xfrm>
              <a:prstGeom prst="rect">
                <a:avLst/>
              </a:prstGeom>
            </p:spPr>
          </p:pic>
        </p:grpSp>
        <p:grpSp>
          <p:nvGrpSpPr>
            <p:cNvPr id="23" name="Group 22">
              <a:extLst>
                <a:ext uri="{FF2B5EF4-FFF2-40B4-BE49-F238E27FC236}">
                  <a16:creationId xmlns:a16="http://schemas.microsoft.com/office/drawing/2014/main" id="{2731ED26-11FE-6944-8C56-C642815CBBD9}"/>
                </a:ext>
              </a:extLst>
            </p:cNvPr>
            <p:cNvGrpSpPr/>
            <p:nvPr/>
          </p:nvGrpSpPr>
          <p:grpSpPr>
            <a:xfrm>
              <a:off x="7675150" y="1644022"/>
              <a:ext cx="2756895" cy="386867"/>
              <a:chOff x="7675150" y="2066053"/>
              <a:chExt cx="2756895" cy="386867"/>
            </a:xfrm>
          </p:grpSpPr>
          <p:pic>
            <p:nvPicPr>
              <p:cNvPr id="32" name="Picture 31">
                <a:extLst>
                  <a:ext uri="{FF2B5EF4-FFF2-40B4-BE49-F238E27FC236}">
                    <a16:creationId xmlns:a16="http://schemas.microsoft.com/office/drawing/2014/main" id="{B67E91BE-0A3B-5348-A631-36FBBE57EC63}"/>
                  </a:ext>
                </a:extLst>
              </p:cNvPr>
              <p:cNvPicPr>
                <a:picLocks noChangeAspect="1"/>
              </p:cNvPicPr>
              <p:nvPr/>
            </p:nvPicPr>
            <p:blipFill rotWithShape="1">
              <a:blip r:embed="rId4"/>
              <a:srcRect l="84925" t="19939" r="13788" b="76974"/>
              <a:stretch/>
            </p:blipFill>
            <p:spPr>
              <a:xfrm rot="16200000">
                <a:off x="7737185" y="2004024"/>
                <a:ext cx="386861" cy="510932"/>
              </a:xfrm>
              <a:prstGeom prst="rect">
                <a:avLst/>
              </a:prstGeom>
            </p:spPr>
          </p:pic>
          <p:pic>
            <p:nvPicPr>
              <p:cNvPr id="33" name="Picture 32">
                <a:extLst>
                  <a:ext uri="{FF2B5EF4-FFF2-40B4-BE49-F238E27FC236}">
                    <a16:creationId xmlns:a16="http://schemas.microsoft.com/office/drawing/2014/main" id="{77811B52-1B9E-6746-8536-4D035754172D}"/>
                  </a:ext>
                </a:extLst>
              </p:cNvPr>
              <p:cNvPicPr>
                <a:picLocks noChangeAspect="1"/>
              </p:cNvPicPr>
              <p:nvPr/>
            </p:nvPicPr>
            <p:blipFill rotWithShape="1">
              <a:blip r:embed="rId4"/>
              <a:srcRect l="84925" t="25571" r="13788" b="71917"/>
              <a:stretch/>
            </p:blipFill>
            <p:spPr>
              <a:xfrm rot="16200000">
                <a:off x="8434461" y="2051658"/>
                <a:ext cx="386862" cy="415661"/>
              </a:xfrm>
              <a:prstGeom prst="rect">
                <a:avLst/>
              </a:prstGeom>
            </p:spPr>
          </p:pic>
          <p:pic>
            <p:nvPicPr>
              <p:cNvPr id="34" name="Picture 33">
                <a:extLst>
                  <a:ext uri="{FF2B5EF4-FFF2-40B4-BE49-F238E27FC236}">
                    <a16:creationId xmlns:a16="http://schemas.microsoft.com/office/drawing/2014/main" id="{F084B663-7FAF-604F-B7A0-D0B6A481057A}"/>
                  </a:ext>
                </a:extLst>
              </p:cNvPr>
              <p:cNvPicPr>
                <a:picLocks noChangeAspect="1"/>
              </p:cNvPicPr>
              <p:nvPr/>
            </p:nvPicPr>
            <p:blipFill rotWithShape="1">
              <a:blip r:embed="rId4"/>
              <a:srcRect l="84977" t="29715" r="13804" b="68089"/>
              <a:stretch/>
            </p:blipFill>
            <p:spPr>
              <a:xfrm rot="16200000">
                <a:off x="8904545" y="2067573"/>
                <a:ext cx="366461" cy="363428"/>
              </a:xfrm>
              <a:prstGeom prst="rect">
                <a:avLst/>
              </a:prstGeom>
            </p:spPr>
          </p:pic>
          <p:pic>
            <p:nvPicPr>
              <p:cNvPr id="35" name="Picture 34">
                <a:extLst>
                  <a:ext uri="{FF2B5EF4-FFF2-40B4-BE49-F238E27FC236}">
                    <a16:creationId xmlns:a16="http://schemas.microsoft.com/office/drawing/2014/main" id="{4C8B13A5-8B5A-E041-BE42-4BA322C06988}"/>
                  </a:ext>
                </a:extLst>
              </p:cNvPr>
              <p:cNvPicPr>
                <a:picLocks noChangeAspect="1"/>
              </p:cNvPicPr>
              <p:nvPr/>
            </p:nvPicPr>
            <p:blipFill rotWithShape="1">
              <a:blip r:embed="rId4"/>
              <a:srcRect l="84993" t="33899" r="13856" b="63905"/>
              <a:stretch/>
            </p:blipFill>
            <p:spPr>
              <a:xfrm rot="16200000">
                <a:off x="9408101" y="2057372"/>
                <a:ext cx="346063" cy="363429"/>
              </a:xfrm>
              <a:prstGeom prst="rect">
                <a:avLst/>
              </a:prstGeom>
            </p:spPr>
          </p:pic>
          <p:pic>
            <p:nvPicPr>
              <p:cNvPr id="36" name="Picture 35">
                <a:extLst>
                  <a:ext uri="{FF2B5EF4-FFF2-40B4-BE49-F238E27FC236}">
                    <a16:creationId xmlns:a16="http://schemas.microsoft.com/office/drawing/2014/main" id="{1073F9A9-8391-1649-B3BB-C264E1BA4555}"/>
                  </a:ext>
                </a:extLst>
              </p:cNvPr>
              <p:cNvPicPr>
                <a:picLocks noChangeAspect="1"/>
              </p:cNvPicPr>
              <p:nvPr/>
            </p:nvPicPr>
            <p:blipFill rotWithShape="1">
              <a:blip r:embed="rId4"/>
              <a:srcRect l="84985" t="38322" r="13864" b="58803"/>
              <a:stretch/>
            </p:blipFill>
            <p:spPr>
              <a:xfrm rot="16200000">
                <a:off x="10021127" y="2001198"/>
                <a:ext cx="346063" cy="475773"/>
              </a:xfrm>
              <a:prstGeom prst="rect">
                <a:avLst/>
              </a:prstGeom>
            </p:spPr>
          </p:pic>
        </p:grpSp>
        <p:cxnSp>
          <p:nvCxnSpPr>
            <p:cNvPr id="37" name="Straight Connector 36">
              <a:extLst>
                <a:ext uri="{FF2B5EF4-FFF2-40B4-BE49-F238E27FC236}">
                  <a16:creationId xmlns:a16="http://schemas.microsoft.com/office/drawing/2014/main" id="{1D25F9F7-5409-EA4C-8F0D-376191695F57}"/>
                </a:ext>
              </a:extLst>
            </p:cNvPr>
            <p:cNvCxnSpPr/>
            <p:nvPr/>
          </p:nvCxnSpPr>
          <p:spPr>
            <a:xfrm>
              <a:off x="7377188" y="1629274"/>
              <a:ext cx="3369408" cy="0"/>
            </a:xfrm>
            <a:prstGeom prst="line">
              <a:avLst/>
            </a:prstGeom>
            <a:ln w="19050">
              <a:solidFill>
                <a:schemeClr val="bg1"/>
              </a:solidFill>
              <a:prstDash val="solid"/>
            </a:ln>
          </p:spPr>
          <p:style>
            <a:lnRef idx="2">
              <a:schemeClr val="accent1"/>
            </a:lnRef>
            <a:fillRef idx="0">
              <a:schemeClr val="accent1"/>
            </a:fillRef>
            <a:effectRef idx="1">
              <a:schemeClr val="accent1"/>
            </a:effectRef>
            <a:fontRef idx="minor">
              <a:schemeClr val="tx1"/>
            </a:fontRef>
          </p:style>
        </p:cxnSp>
        <p:cxnSp>
          <p:nvCxnSpPr>
            <p:cNvPr id="40" name="Straight Connector 39">
              <a:extLst>
                <a:ext uri="{FF2B5EF4-FFF2-40B4-BE49-F238E27FC236}">
                  <a16:creationId xmlns:a16="http://schemas.microsoft.com/office/drawing/2014/main" id="{EA2002FA-363A-1E4C-AED5-B407CA1BE62C}"/>
                </a:ext>
              </a:extLst>
            </p:cNvPr>
            <p:cNvCxnSpPr/>
            <p:nvPr/>
          </p:nvCxnSpPr>
          <p:spPr>
            <a:xfrm>
              <a:off x="7377188" y="3431793"/>
              <a:ext cx="3369408" cy="0"/>
            </a:xfrm>
            <a:prstGeom prst="line">
              <a:avLst/>
            </a:prstGeom>
            <a:ln w="19050">
              <a:solidFill>
                <a:schemeClr val="bg1"/>
              </a:solidFill>
              <a:prstDash val="solid"/>
            </a:ln>
          </p:spPr>
          <p:style>
            <a:lnRef idx="2">
              <a:schemeClr val="accent1"/>
            </a:lnRef>
            <a:fillRef idx="0">
              <a:schemeClr val="accent1"/>
            </a:fillRef>
            <a:effectRef idx="1">
              <a:schemeClr val="accent1"/>
            </a:effectRef>
            <a:fontRef idx="minor">
              <a:schemeClr val="tx1"/>
            </a:fontRef>
          </p:style>
        </p:cxnSp>
      </p:grpSp>
      <p:sp>
        <p:nvSpPr>
          <p:cNvPr id="44" name="TextBox 43">
            <a:extLst>
              <a:ext uri="{FF2B5EF4-FFF2-40B4-BE49-F238E27FC236}">
                <a16:creationId xmlns:a16="http://schemas.microsoft.com/office/drawing/2014/main" id="{FABD32F4-240F-BE47-9CD3-5D85832E4216}"/>
              </a:ext>
            </a:extLst>
          </p:cNvPr>
          <p:cNvSpPr txBox="1"/>
          <p:nvPr/>
        </p:nvSpPr>
        <p:spPr>
          <a:xfrm>
            <a:off x="1310736" y="5979282"/>
            <a:ext cx="6705455" cy="400110"/>
          </a:xfrm>
          <a:prstGeom prst="rect">
            <a:avLst/>
          </a:prstGeom>
          <a:noFill/>
        </p:spPr>
        <p:txBody>
          <a:bodyPr wrap="square" rtlCol="0">
            <a:spAutoFit/>
          </a:bodyPr>
          <a:lstStyle/>
          <a:p>
            <a:pPr algn="ctr"/>
            <a:r>
              <a:rPr lang="en-US" sz="2000" b="1" dirty="0">
                <a:solidFill>
                  <a:schemeClr val="bg1"/>
                </a:solidFill>
              </a:rPr>
              <a:t>t-SNE 1</a:t>
            </a:r>
          </a:p>
        </p:txBody>
      </p:sp>
      <p:sp>
        <p:nvSpPr>
          <p:cNvPr id="45" name="TextBox 44">
            <a:extLst>
              <a:ext uri="{FF2B5EF4-FFF2-40B4-BE49-F238E27FC236}">
                <a16:creationId xmlns:a16="http://schemas.microsoft.com/office/drawing/2014/main" id="{86867EDD-67A0-D44F-9AFE-5B4BD5556F89}"/>
              </a:ext>
            </a:extLst>
          </p:cNvPr>
          <p:cNvSpPr txBox="1"/>
          <p:nvPr/>
        </p:nvSpPr>
        <p:spPr>
          <a:xfrm rot="16200000">
            <a:off x="-1360392" y="3273652"/>
            <a:ext cx="4096197" cy="400110"/>
          </a:xfrm>
          <a:prstGeom prst="rect">
            <a:avLst/>
          </a:prstGeom>
          <a:noFill/>
        </p:spPr>
        <p:txBody>
          <a:bodyPr wrap="square" rtlCol="0">
            <a:spAutoFit/>
          </a:bodyPr>
          <a:lstStyle/>
          <a:p>
            <a:pPr algn="ctr"/>
            <a:r>
              <a:rPr lang="en-US" sz="2000" b="1" dirty="0">
                <a:solidFill>
                  <a:schemeClr val="bg1"/>
                </a:solidFill>
              </a:rPr>
              <a:t>t-SNE 2</a:t>
            </a:r>
          </a:p>
        </p:txBody>
      </p:sp>
      <p:pic>
        <p:nvPicPr>
          <p:cNvPr id="49" name="Picture 48">
            <a:extLst>
              <a:ext uri="{FF2B5EF4-FFF2-40B4-BE49-F238E27FC236}">
                <a16:creationId xmlns:a16="http://schemas.microsoft.com/office/drawing/2014/main" id="{55BDC700-3553-5344-81EB-B04DD6B86102}"/>
              </a:ext>
            </a:extLst>
          </p:cNvPr>
          <p:cNvPicPr>
            <a:picLocks noChangeAspect="1"/>
          </p:cNvPicPr>
          <p:nvPr/>
        </p:nvPicPr>
        <p:blipFill rotWithShape="1">
          <a:blip r:embed="rId5"/>
          <a:srcRect l="4176" r="17572" b="8090"/>
          <a:stretch/>
        </p:blipFill>
        <p:spPr>
          <a:xfrm>
            <a:off x="1218324" y="1388249"/>
            <a:ext cx="6797643" cy="4202144"/>
          </a:xfrm>
          <a:prstGeom prst="rect">
            <a:avLst/>
          </a:prstGeom>
        </p:spPr>
      </p:pic>
      <p:pic>
        <p:nvPicPr>
          <p:cNvPr id="51" name="Picture 50">
            <a:extLst>
              <a:ext uri="{FF2B5EF4-FFF2-40B4-BE49-F238E27FC236}">
                <a16:creationId xmlns:a16="http://schemas.microsoft.com/office/drawing/2014/main" id="{3BA542A3-7A88-4F4F-8D6A-CDF2DF505B57}"/>
              </a:ext>
            </a:extLst>
          </p:cNvPr>
          <p:cNvPicPr>
            <a:picLocks noChangeAspect="1"/>
          </p:cNvPicPr>
          <p:nvPr/>
        </p:nvPicPr>
        <p:blipFill rotWithShape="1">
          <a:blip r:embed="rId6"/>
          <a:srcRect l="4176" r="17572" b="8090"/>
          <a:stretch/>
        </p:blipFill>
        <p:spPr>
          <a:xfrm>
            <a:off x="1216061" y="1391365"/>
            <a:ext cx="6797642" cy="4202144"/>
          </a:xfrm>
          <a:prstGeom prst="rect">
            <a:avLst/>
          </a:prstGeom>
        </p:spPr>
      </p:pic>
      <p:pic>
        <p:nvPicPr>
          <p:cNvPr id="53" name="Picture 52">
            <a:extLst>
              <a:ext uri="{FF2B5EF4-FFF2-40B4-BE49-F238E27FC236}">
                <a16:creationId xmlns:a16="http://schemas.microsoft.com/office/drawing/2014/main" id="{CB10B170-8731-DC43-8F79-36E82E848575}"/>
              </a:ext>
            </a:extLst>
          </p:cNvPr>
          <p:cNvPicPr>
            <a:picLocks noChangeAspect="1"/>
          </p:cNvPicPr>
          <p:nvPr/>
        </p:nvPicPr>
        <p:blipFill rotWithShape="1">
          <a:blip r:embed="rId7"/>
          <a:srcRect l="4176" r="17572" b="8090"/>
          <a:stretch/>
        </p:blipFill>
        <p:spPr>
          <a:xfrm>
            <a:off x="1218322" y="1394481"/>
            <a:ext cx="6797645" cy="4202144"/>
          </a:xfrm>
          <a:prstGeom prst="rect">
            <a:avLst/>
          </a:prstGeom>
        </p:spPr>
      </p:pic>
      <p:pic>
        <p:nvPicPr>
          <p:cNvPr id="55" name="Picture 54">
            <a:extLst>
              <a:ext uri="{FF2B5EF4-FFF2-40B4-BE49-F238E27FC236}">
                <a16:creationId xmlns:a16="http://schemas.microsoft.com/office/drawing/2014/main" id="{EFE7BDED-97C1-C140-8FE6-8E8820BB5DDF}"/>
              </a:ext>
            </a:extLst>
          </p:cNvPr>
          <p:cNvPicPr>
            <a:picLocks noChangeAspect="1"/>
          </p:cNvPicPr>
          <p:nvPr/>
        </p:nvPicPr>
        <p:blipFill rotWithShape="1">
          <a:blip r:embed="rId8"/>
          <a:srcRect l="4176" r="17572" b="8089"/>
          <a:stretch/>
        </p:blipFill>
        <p:spPr>
          <a:xfrm>
            <a:off x="1216061" y="1394481"/>
            <a:ext cx="6797642" cy="4202144"/>
          </a:xfrm>
          <a:prstGeom prst="rect">
            <a:avLst/>
          </a:prstGeom>
        </p:spPr>
      </p:pic>
      <p:sp>
        <p:nvSpPr>
          <p:cNvPr id="61" name="TextBox 60">
            <a:extLst>
              <a:ext uri="{FF2B5EF4-FFF2-40B4-BE49-F238E27FC236}">
                <a16:creationId xmlns:a16="http://schemas.microsoft.com/office/drawing/2014/main" id="{A66858A5-DA75-FA4C-82B1-F7131A6DF78E}"/>
              </a:ext>
            </a:extLst>
          </p:cNvPr>
          <p:cNvSpPr txBox="1"/>
          <p:nvPr/>
        </p:nvSpPr>
        <p:spPr>
          <a:xfrm>
            <a:off x="1460519" y="5563799"/>
            <a:ext cx="6745419" cy="369332"/>
          </a:xfrm>
          <a:prstGeom prst="rect">
            <a:avLst/>
          </a:prstGeom>
          <a:noFill/>
        </p:spPr>
        <p:txBody>
          <a:bodyPr wrap="square" rtlCol="0">
            <a:spAutoFit/>
          </a:bodyPr>
          <a:lstStyle/>
          <a:p>
            <a:r>
              <a:rPr lang="en-US" dirty="0">
                <a:solidFill>
                  <a:schemeClr val="bg1"/>
                </a:solidFill>
              </a:rPr>
              <a:t>-10               </a:t>
            </a:r>
            <a:r>
              <a:rPr lang="en-US" sz="800" dirty="0">
                <a:solidFill>
                  <a:schemeClr val="bg1"/>
                </a:solidFill>
              </a:rPr>
              <a:t> </a:t>
            </a:r>
            <a:r>
              <a:rPr lang="en-US" dirty="0">
                <a:solidFill>
                  <a:schemeClr val="bg1"/>
                </a:solidFill>
              </a:rPr>
              <a:t>-5                </a:t>
            </a:r>
            <a:r>
              <a:rPr lang="en-US" sz="800" dirty="0">
                <a:solidFill>
                  <a:schemeClr val="bg1"/>
                </a:solidFill>
              </a:rPr>
              <a:t> </a:t>
            </a:r>
            <a:r>
              <a:rPr lang="en-US" dirty="0">
                <a:solidFill>
                  <a:schemeClr val="bg1"/>
                </a:solidFill>
              </a:rPr>
              <a:t>0                 </a:t>
            </a:r>
            <a:r>
              <a:rPr lang="en-US" sz="800" dirty="0">
                <a:solidFill>
                  <a:schemeClr val="bg1"/>
                </a:solidFill>
              </a:rPr>
              <a:t> </a:t>
            </a:r>
            <a:r>
              <a:rPr lang="en-US" dirty="0">
                <a:solidFill>
                  <a:schemeClr val="bg1"/>
                </a:solidFill>
              </a:rPr>
              <a:t>5                10               </a:t>
            </a:r>
            <a:r>
              <a:rPr lang="en-US" sz="800" dirty="0">
                <a:solidFill>
                  <a:schemeClr val="bg1"/>
                </a:solidFill>
              </a:rPr>
              <a:t> </a:t>
            </a:r>
            <a:r>
              <a:rPr lang="en-US" dirty="0">
                <a:solidFill>
                  <a:schemeClr val="bg1"/>
                </a:solidFill>
              </a:rPr>
              <a:t>15</a:t>
            </a:r>
          </a:p>
        </p:txBody>
      </p:sp>
      <p:sp>
        <p:nvSpPr>
          <p:cNvPr id="62" name="TextBox 61">
            <a:extLst>
              <a:ext uri="{FF2B5EF4-FFF2-40B4-BE49-F238E27FC236}">
                <a16:creationId xmlns:a16="http://schemas.microsoft.com/office/drawing/2014/main" id="{D1CE213E-9239-7041-9CAE-0B33B25E68BB}"/>
              </a:ext>
            </a:extLst>
          </p:cNvPr>
          <p:cNvSpPr txBox="1"/>
          <p:nvPr/>
        </p:nvSpPr>
        <p:spPr>
          <a:xfrm>
            <a:off x="861197" y="1425608"/>
            <a:ext cx="449540" cy="3631763"/>
          </a:xfrm>
          <a:prstGeom prst="rect">
            <a:avLst/>
          </a:prstGeom>
          <a:noFill/>
        </p:spPr>
        <p:txBody>
          <a:bodyPr wrap="square" rtlCol="0">
            <a:spAutoFit/>
          </a:bodyPr>
          <a:lstStyle/>
          <a:p>
            <a:pPr algn="r"/>
            <a:r>
              <a:rPr lang="en-US" dirty="0">
                <a:solidFill>
                  <a:schemeClr val="bg1"/>
                </a:solidFill>
              </a:rPr>
              <a:t>8</a:t>
            </a:r>
          </a:p>
          <a:p>
            <a:pPr algn="r"/>
            <a:endParaRPr lang="en-US" dirty="0">
              <a:solidFill>
                <a:schemeClr val="bg1"/>
              </a:solidFill>
            </a:endParaRPr>
          </a:p>
          <a:p>
            <a:pPr algn="r"/>
            <a:endParaRPr lang="en-US" dirty="0">
              <a:solidFill>
                <a:schemeClr val="bg1"/>
              </a:solidFill>
            </a:endParaRPr>
          </a:p>
          <a:p>
            <a:pPr algn="r"/>
            <a:endParaRPr lang="en-US" sz="800" dirty="0">
              <a:solidFill>
                <a:schemeClr val="bg1"/>
              </a:solidFill>
            </a:endParaRPr>
          </a:p>
          <a:p>
            <a:pPr algn="r"/>
            <a:endParaRPr lang="en-US" sz="800" dirty="0">
              <a:solidFill>
                <a:schemeClr val="bg1"/>
              </a:solidFill>
            </a:endParaRPr>
          </a:p>
          <a:p>
            <a:pPr algn="r"/>
            <a:r>
              <a:rPr lang="en-US" dirty="0">
                <a:solidFill>
                  <a:schemeClr val="bg1"/>
                </a:solidFill>
              </a:rPr>
              <a:t>4</a:t>
            </a:r>
          </a:p>
          <a:p>
            <a:pPr algn="r"/>
            <a:endParaRPr lang="en-US" dirty="0">
              <a:solidFill>
                <a:schemeClr val="bg1"/>
              </a:solidFill>
            </a:endParaRPr>
          </a:p>
          <a:p>
            <a:pPr algn="r"/>
            <a:endParaRPr lang="en-US" dirty="0">
              <a:solidFill>
                <a:schemeClr val="bg1"/>
              </a:solidFill>
            </a:endParaRPr>
          </a:p>
          <a:p>
            <a:pPr algn="r"/>
            <a:endParaRPr lang="en-US" sz="800" dirty="0">
              <a:solidFill>
                <a:schemeClr val="bg1"/>
              </a:solidFill>
            </a:endParaRPr>
          </a:p>
          <a:p>
            <a:pPr algn="r"/>
            <a:endParaRPr lang="en-US" sz="800" dirty="0">
              <a:solidFill>
                <a:schemeClr val="bg1"/>
              </a:solidFill>
            </a:endParaRPr>
          </a:p>
          <a:p>
            <a:pPr algn="r"/>
            <a:r>
              <a:rPr lang="en-US" dirty="0">
                <a:solidFill>
                  <a:schemeClr val="bg1"/>
                </a:solidFill>
              </a:rPr>
              <a:t>0</a:t>
            </a:r>
          </a:p>
          <a:p>
            <a:pPr algn="r"/>
            <a:endParaRPr lang="en-US" dirty="0">
              <a:solidFill>
                <a:schemeClr val="bg1"/>
              </a:solidFill>
            </a:endParaRPr>
          </a:p>
          <a:p>
            <a:pPr algn="r"/>
            <a:endParaRPr lang="en-US" dirty="0">
              <a:solidFill>
                <a:schemeClr val="bg1"/>
              </a:solidFill>
            </a:endParaRPr>
          </a:p>
          <a:p>
            <a:pPr algn="r"/>
            <a:endParaRPr lang="en-US" dirty="0">
              <a:solidFill>
                <a:schemeClr val="bg1"/>
              </a:solidFill>
            </a:endParaRPr>
          </a:p>
          <a:p>
            <a:pPr algn="r"/>
            <a:r>
              <a:rPr lang="en-US" dirty="0">
                <a:solidFill>
                  <a:schemeClr val="bg1"/>
                </a:solidFill>
              </a:rPr>
              <a:t>-4</a:t>
            </a:r>
          </a:p>
        </p:txBody>
      </p:sp>
      <p:sp>
        <p:nvSpPr>
          <p:cNvPr id="63" name="Rectangle 62">
            <a:extLst>
              <a:ext uri="{FF2B5EF4-FFF2-40B4-BE49-F238E27FC236}">
                <a16:creationId xmlns:a16="http://schemas.microsoft.com/office/drawing/2014/main" id="{4C3C9F23-0960-1343-BF5C-6B84DB7DF4EE}"/>
              </a:ext>
            </a:extLst>
          </p:cNvPr>
          <p:cNvSpPr/>
          <p:nvPr/>
        </p:nvSpPr>
        <p:spPr>
          <a:xfrm>
            <a:off x="4347940" y="1559851"/>
            <a:ext cx="3692036" cy="369332"/>
          </a:xfrm>
          <a:prstGeom prst="rect">
            <a:avLst/>
          </a:prstGeom>
        </p:spPr>
        <p:txBody>
          <a:bodyPr wrap="none">
            <a:spAutoFit/>
          </a:bodyPr>
          <a:lstStyle/>
          <a:p>
            <a:r>
              <a:rPr lang="en-US" dirty="0">
                <a:solidFill>
                  <a:schemeClr val="bg1"/>
                </a:solidFill>
              </a:rPr>
              <a:t>(2,996 genes; median CPM &gt; 50)</a:t>
            </a:r>
          </a:p>
        </p:txBody>
      </p:sp>
    </p:spTree>
    <p:extLst>
      <p:ext uri="{BB962C8B-B14F-4D97-AF65-F5344CB8AC3E}">
        <p14:creationId xmlns:p14="http://schemas.microsoft.com/office/powerpoint/2010/main" val="39421131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733" y="223504"/>
            <a:ext cx="11781367" cy="758825"/>
          </a:xfrm>
        </p:spPr>
        <p:txBody>
          <a:bodyPr/>
          <a:lstStyle/>
          <a:p>
            <a:r>
              <a:rPr lang="en-US" sz="2800" b="1" dirty="0">
                <a:latin typeface="+mj-lt"/>
              </a:rPr>
              <a:t>t-SNE analysis identifies stage-specific clusters</a:t>
            </a:r>
          </a:p>
        </p:txBody>
      </p:sp>
      <p:grpSp>
        <p:nvGrpSpPr>
          <p:cNvPr id="9" name="Group 8">
            <a:extLst>
              <a:ext uri="{FF2B5EF4-FFF2-40B4-BE49-F238E27FC236}">
                <a16:creationId xmlns:a16="http://schemas.microsoft.com/office/drawing/2014/main" id="{04B29B52-3E99-BA4A-BD2A-F79F6AFD039C}"/>
              </a:ext>
            </a:extLst>
          </p:cNvPr>
          <p:cNvGrpSpPr/>
          <p:nvPr/>
        </p:nvGrpSpPr>
        <p:grpSpPr>
          <a:xfrm>
            <a:off x="2824532" y="1781328"/>
            <a:ext cx="2288025" cy="4173992"/>
            <a:chOff x="2927768" y="1781328"/>
            <a:chExt cx="2288025" cy="4173992"/>
          </a:xfrm>
        </p:grpSpPr>
        <p:sp>
          <p:nvSpPr>
            <p:cNvPr id="5" name="Rectangle 4">
              <a:extLst>
                <a:ext uri="{FF2B5EF4-FFF2-40B4-BE49-F238E27FC236}">
                  <a16:creationId xmlns:a16="http://schemas.microsoft.com/office/drawing/2014/main" id="{8EC63C7C-ED1F-3C4F-87B3-67074650C24D}"/>
                </a:ext>
              </a:extLst>
            </p:cNvPr>
            <p:cNvSpPr/>
            <p:nvPr/>
          </p:nvSpPr>
          <p:spPr>
            <a:xfrm>
              <a:off x="2927768" y="1781328"/>
              <a:ext cx="1807165" cy="472559"/>
            </a:xfrm>
            <a:prstGeom prst="rect">
              <a:avLst/>
            </a:prstGeom>
            <a:solidFill>
              <a:schemeClr val="tx1"/>
            </a:solidFill>
            <a:ln>
              <a:noFill/>
            </a:ln>
            <a:effectLst/>
            <a:scene3d>
              <a:camera prst="orthographicFront" fov="0">
                <a:rot lat="0" lon="0" rev="0"/>
              </a:camera>
              <a:lightRig rig="threePt" dir="t">
                <a:rot lat="0" lon="0" rev="0"/>
              </a:lightRig>
            </a:scene3d>
            <a:sp3d prstMaterial="matte">
              <a:contourClr>
                <a:schemeClr val="accent1">
                  <a:shade val="70000"/>
                  <a:satMod val="105000"/>
                </a:schemeClr>
              </a:contourClr>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7559BB0A-F6A2-3C46-BA29-9C8E56111DF7}"/>
                </a:ext>
              </a:extLst>
            </p:cNvPr>
            <p:cNvSpPr/>
            <p:nvPr/>
          </p:nvSpPr>
          <p:spPr>
            <a:xfrm>
              <a:off x="3868068" y="3252631"/>
              <a:ext cx="1347725" cy="2627042"/>
            </a:xfrm>
            <a:prstGeom prst="rect">
              <a:avLst/>
            </a:prstGeom>
            <a:solidFill>
              <a:schemeClr val="tx1"/>
            </a:solidFill>
            <a:ln>
              <a:noFill/>
            </a:ln>
            <a:effectLst/>
            <a:scene3d>
              <a:camera prst="orthographicFront" fov="0">
                <a:rot lat="0" lon="0" rev="0"/>
              </a:camera>
              <a:lightRig rig="threePt" dir="t">
                <a:rot lat="0" lon="0" rev="0"/>
              </a:lightRig>
            </a:scene3d>
            <a:sp3d prstMaterial="matte">
              <a:contourClr>
                <a:schemeClr val="accent1">
                  <a:shade val="70000"/>
                  <a:satMod val="105000"/>
                </a:schemeClr>
              </a:contourClr>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6975AF53-2B47-9246-B9E3-544CB5AFA3F2}"/>
                </a:ext>
              </a:extLst>
            </p:cNvPr>
            <p:cNvSpPr/>
            <p:nvPr/>
          </p:nvSpPr>
          <p:spPr>
            <a:xfrm>
              <a:off x="3583583" y="5412979"/>
              <a:ext cx="1347725" cy="542341"/>
            </a:xfrm>
            <a:prstGeom prst="rect">
              <a:avLst/>
            </a:prstGeom>
            <a:solidFill>
              <a:schemeClr val="tx1"/>
            </a:solidFill>
            <a:ln>
              <a:noFill/>
            </a:ln>
            <a:effectLst/>
            <a:scene3d>
              <a:camera prst="orthographicFront" fov="0">
                <a:rot lat="0" lon="0" rev="0"/>
              </a:camera>
              <a:lightRig rig="threePt" dir="t">
                <a:rot lat="0" lon="0" rev="0"/>
              </a:lightRig>
            </a:scene3d>
            <a:sp3d prstMaterial="matte">
              <a:contourClr>
                <a:schemeClr val="accent1">
                  <a:shade val="70000"/>
                  <a:satMod val="105000"/>
                </a:schemeClr>
              </a:contourClr>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38" name="Group 37">
            <a:extLst>
              <a:ext uri="{FF2B5EF4-FFF2-40B4-BE49-F238E27FC236}">
                <a16:creationId xmlns:a16="http://schemas.microsoft.com/office/drawing/2014/main" id="{6C13D86B-1689-B64F-802E-2481D7EFE02E}"/>
              </a:ext>
            </a:extLst>
          </p:cNvPr>
          <p:cNvGrpSpPr/>
          <p:nvPr/>
        </p:nvGrpSpPr>
        <p:grpSpPr>
          <a:xfrm>
            <a:off x="7649306" y="1391365"/>
            <a:ext cx="4747846" cy="4617746"/>
            <a:chOff x="6717319" y="1271107"/>
            <a:chExt cx="4747846" cy="4617746"/>
          </a:xfrm>
        </p:grpSpPr>
        <p:sp>
          <p:nvSpPr>
            <p:cNvPr id="14" name="TextBox 13">
              <a:extLst>
                <a:ext uri="{FF2B5EF4-FFF2-40B4-BE49-F238E27FC236}">
                  <a16:creationId xmlns:a16="http://schemas.microsoft.com/office/drawing/2014/main" id="{92994331-B530-4E48-9DFA-76A0A7A0932C}"/>
                </a:ext>
              </a:extLst>
            </p:cNvPr>
            <p:cNvSpPr txBox="1"/>
            <p:nvPr/>
          </p:nvSpPr>
          <p:spPr>
            <a:xfrm>
              <a:off x="6717319" y="1271107"/>
              <a:ext cx="4747846" cy="2185214"/>
            </a:xfrm>
            <a:prstGeom prst="rect">
              <a:avLst/>
            </a:prstGeom>
            <a:noFill/>
          </p:spPr>
          <p:txBody>
            <a:bodyPr wrap="square" rtlCol="0">
              <a:spAutoFit/>
            </a:bodyPr>
            <a:lstStyle/>
            <a:p>
              <a:pPr algn="ctr"/>
              <a:r>
                <a:rPr lang="en-US" dirty="0">
                  <a:solidFill>
                    <a:schemeClr val="bg1"/>
                  </a:solidFill>
                </a:rPr>
                <a:t>Stage</a:t>
              </a:r>
            </a:p>
            <a:p>
              <a:pPr algn="ctr"/>
              <a:endParaRPr lang="en-US" sz="2800" dirty="0">
                <a:solidFill>
                  <a:schemeClr val="bg1"/>
                </a:solidFill>
              </a:endParaRPr>
            </a:p>
            <a:p>
              <a:pPr algn="ctr"/>
              <a:r>
                <a:rPr lang="en-US" dirty="0">
                  <a:solidFill>
                    <a:schemeClr val="bg1"/>
                  </a:solidFill>
                </a:rPr>
                <a:t>E3    E4    E5    E6    E7 </a:t>
              </a:r>
            </a:p>
            <a:p>
              <a:pPr algn="ctr"/>
              <a:endParaRPr lang="en-US" dirty="0">
                <a:solidFill>
                  <a:schemeClr val="bg1"/>
                </a:solidFill>
              </a:endParaRPr>
            </a:p>
            <a:p>
              <a:pPr algn="ctr"/>
              <a:endParaRPr lang="en-US" dirty="0">
                <a:solidFill>
                  <a:schemeClr val="bg1"/>
                </a:solidFill>
              </a:endParaRPr>
            </a:p>
            <a:p>
              <a:pPr algn="ctr"/>
              <a:endParaRPr lang="en-US" dirty="0">
                <a:solidFill>
                  <a:schemeClr val="bg1"/>
                </a:solidFill>
              </a:endParaRPr>
            </a:p>
            <a:p>
              <a:pPr algn="ctr"/>
              <a:r>
                <a:rPr lang="en-US" dirty="0">
                  <a:solidFill>
                    <a:schemeClr val="bg1"/>
                  </a:solidFill>
                </a:rPr>
                <a:t>Cell Lineage</a:t>
              </a:r>
            </a:p>
          </p:txBody>
        </p:sp>
        <p:grpSp>
          <p:nvGrpSpPr>
            <p:cNvPr id="22" name="Group 21">
              <a:extLst>
                <a:ext uri="{FF2B5EF4-FFF2-40B4-BE49-F238E27FC236}">
                  <a16:creationId xmlns:a16="http://schemas.microsoft.com/office/drawing/2014/main" id="{3670136B-758F-014E-A686-7D96DC7EDFD6}"/>
                </a:ext>
              </a:extLst>
            </p:cNvPr>
            <p:cNvGrpSpPr/>
            <p:nvPr/>
          </p:nvGrpSpPr>
          <p:grpSpPr>
            <a:xfrm>
              <a:off x="7657565" y="3456806"/>
              <a:ext cx="3621006" cy="2432047"/>
              <a:chOff x="8360953" y="3808500"/>
              <a:chExt cx="3621006" cy="2432047"/>
            </a:xfrm>
          </p:grpSpPr>
          <p:sp>
            <p:nvSpPr>
              <p:cNvPr id="16" name="TextBox 15">
                <a:extLst>
                  <a:ext uri="{FF2B5EF4-FFF2-40B4-BE49-F238E27FC236}">
                    <a16:creationId xmlns:a16="http://schemas.microsoft.com/office/drawing/2014/main" id="{531DB9E0-BDA6-4142-9F9F-5464BFF9C661}"/>
                  </a:ext>
                </a:extLst>
              </p:cNvPr>
              <p:cNvSpPr txBox="1"/>
              <p:nvPr/>
            </p:nvSpPr>
            <p:spPr>
              <a:xfrm>
                <a:off x="9073660" y="3917396"/>
                <a:ext cx="2908299" cy="2215991"/>
              </a:xfrm>
              <a:prstGeom prst="rect">
                <a:avLst/>
              </a:prstGeom>
              <a:noFill/>
            </p:spPr>
            <p:txBody>
              <a:bodyPr wrap="square" rtlCol="0">
                <a:spAutoFit/>
              </a:bodyPr>
              <a:lstStyle/>
              <a:p>
                <a:r>
                  <a:rPr lang="en-US" dirty="0">
                    <a:solidFill>
                      <a:schemeClr val="bg1"/>
                    </a:solidFill>
                  </a:rPr>
                  <a:t>Undifferentiated</a:t>
                </a:r>
              </a:p>
              <a:p>
                <a:endParaRPr lang="en-US" sz="600" dirty="0">
                  <a:solidFill>
                    <a:schemeClr val="bg1"/>
                  </a:solidFill>
                </a:endParaRPr>
              </a:p>
              <a:p>
                <a:r>
                  <a:rPr lang="en-US" dirty="0">
                    <a:solidFill>
                      <a:schemeClr val="bg1"/>
                    </a:solidFill>
                  </a:rPr>
                  <a:t>Inner cell mass</a:t>
                </a:r>
              </a:p>
              <a:p>
                <a:endParaRPr lang="en-US" sz="600" dirty="0">
                  <a:solidFill>
                    <a:schemeClr val="bg1"/>
                  </a:solidFill>
                </a:endParaRPr>
              </a:p>
              <a:p>
                <a:r>
                  <a:rPr lang="en-US" dirty="0">
                    <a:solidFill>
                      <a:schemeClr val="bg1"/>
                    </a:solidFill>
                  </a:rPr>
                  <a:t>Trophectoderm</a:t>
                </a:r>
              </a:p>
              <a:p>
                <a:endParaRPr lang="en-US" sz="600" dirty="0">
                  <a:solidFill>
                    <a:schemeClr val="bg1"/>
                  </a:solidFill>
                </a:endParaRPr>
              </a:p>
              <a:p>
                <a:r>
                  <a:rPr lang="en-US" dirty="0">
                    <a:solidFill>
                      <a:schemeClr val="bg1"/>
                    </a:solidFill>
                  </a:rPr>
                  <a:t>Intermediate</a:t>
                </a:r>
              </a:p>
              <a:p>
                <a:endParaRPr lang="en-US" sz="600" dirty="0">
                  <a:solidFill>
                    <a:schemeClr val="bg1"/>
                  </a:solidFill>
                </a:endParaRPr>
              </a:p>
              <a:p>
                <a:r>
                  <a:rPr lang="en-US" dirty="0">
                    <a:solidFill>
                      <a:schemeClr val="bg1"/>
                    </a:solidFill>
                  </a:rPr>
                  <a:t>Epiblast</a:t>
                </a:r>
              </a:p>
              <a:p>
                <a:endParaRPr lang="en-US" sz="600" dirty="0">
                  <a:solidFill>
                    <a:schemeClr val="bg1"/>
                  </a:solidFill>
                </a:endParaRPr>
              </a:p>
              <a:p>
                <a:r>
                  <a:rPr lang="en-US" dirty="0">
                    <a:solidFill>
                      <a:schemeClr val="bg1"/>
                    </a:solidFill>
                  </a:rPr>
                  <a:t>Primitive endoderm</a:t>
                </a:r>
              </a:p>
            </p:txBody>
          </p:sp>
          <p:pic>
            <p:nvPicPr>
              <p:cNvPr id="21" name="Picture 20">
                <a:extLst>
                  <a:ext uri="{FF2B5EF4-FFF2-40B4-BE49-F238E27FC236}">
                    <a16:creationId xmlns:a16="http://schemas.microsoft.com/office/drawing/2014/main" id="{F10FCFED-DF02-FE4A-8588-F0E3FC18F321}"/>
                  </a:ext>
                </a:extLst>
              </p:cNvPr>
              <p:cNvPicPr>
                <a:picLocks noChangeAspect="1"/>
              </p:cNvPicPr>
              <p:nvPr/>
            </p:nvPicPr>
            <p:blipFill rotWithShape="1">
              <a:blip r:embed="rId3"/>
              <a:srcRect l="83526" t="73254" r="13757" b="23662"/>
              <a:stretch/>
            </p:blipFill>
            <p:spPr>
              <a:xfrm>
                <a:off x="8360955" y="3808500"/>
                <a:ext cx="783046" cy="488896"/>
              </a:xfrm>
              <a:prstGeom prst="rect">
                <a:avLst/>
              </a:prstGeom>
            </p:spPr>
          </p:pic>
          <p:pic>
            <p:nvPicPr>
              <p:cNvPr id="24" name="Picture 23">
                <a:extLst>
                  <a:ext uri="{FF2B5EF4-FFF2-40B4-BE49-F238E27FC236}">
                    <a16:creationId xmlns:a16="http://schemas.microsoft.com/office/drawing/2014/main" id="{073F8C58-BE6D-3149-A778-76826ADAB33D}"/>
                  </a:ext>
                </a:extLst>
              </p:cNvPr>
              <p:cNvPicPr>
                <a:picLocks noChangeAspect="1"/>
              </p:cNvPicPr>
              <p:nvPr/>
            </p:nvPicPr>
            <p:blipFill rotWithShape="1">
              <a:blip r:embed="rId3"/>
              <a:srcRect l="83526" t="56438" r="13696" b="40581"/>
              <a:stretch/>
            </p:blipFill>
            <p:spPr>
              <a:xfrm>
                <a:off x="8360954" y="4259532"/>
                <a:ext cx="800631" cy="472559"/>
              </a:xfrm>
              <a:prstGeom prst="rect">
                <a:avLst/>
              </a:prstGeom>
            </p:spPr>
          </p:pic>
          <p:pic>
            <p:nvPicPr>
              <p:cNvPr id="25" name="Picture 24">
                <a:extLst>
                  <a:ext uri="{FF2B5EF4-FFF2-40B4-BE49-F238E27FC236}">
                    <a16:creationId xmlns:a16="http://schemas.microsoft.com/office/drawing/2014/main" id="{735431C0-1698-6E48-96A9-BDF1BCE5C60F}"/>
                  </a:ext>
                </a:extLst>
              </p:cNvPr>
              <p:cNvPicPr>
                <a:picLocks noChangeAspect="1"/>
              </p:cNvPicPr>
              <p:nvPr/>
            </p:nvPicPr>
            <p:blipFill rotWithShape="1">
              <a:blip r:embed="rId3"/>
              <a:srcRect l="83526" t="69488" r="13942" b="27531"/>
              <a:stretch/>
            </p:blipFill>
            <p:spPr>
              <a:xfrm>
                <a:off x="8360954" y="4610014"/>
                <a:ext cx="729745" cy="472559"/>
              </a:xfrm>
              <a:prstGeom prst="rect">
                <a:avLst/>
              </a:prstGeom>
            </p:spPr>
          </p:pic>
          <p:pic>
            <p:nvPicPr>
              <p:cNvPr id="26" name="Picture 25">
                <a:extLst>
                  <a:ext uri="{FF2B5EF4-FFF2-40B4-BE49-F238E27FC236}">
                    <a16:creationId xmlns:a16="http://schemas.microsoft.com/office/drawing/2014/main" id="{445DFAF7-F97E-1140-966B-F06CD83B2336}"/>
                  </a:ext>
                </a:extLst>
              </p:cNvPr>
              <p:cNvPicPr>
                <a:picLocks noChangeAspect="1"/>
              </p:cNvPicPr>
              <p:nvPr/>
            </p:nvPicPr>
            <p:blipFill rotWithShape="1">
              <a:blip r:embed="rId3"/>
              <a:srcRect l="83526" t="60508" r="13635" b="36813"/>
              <a:stretch/>
            </p:blipFill>
            <p:spPr>
              <a:xfrm>
                <a:off x="8360954" y="5006573"/>
                <a:ext cx="818215" cy="424774"/>
              </a:xfrm>
              <a:prstGeom prst="rect">
                <a:avLst/>
              </a:prstGeom>
            </p:spPr>
          </p:pic>
          <p:pic>
            <p:nvPicPr>
              <p:cNvPr id="27" name="Picture 26">
                <a:extLst>
                  <a:ext uri="{FF2B5EF4-FFF2-40B4-BE49-F238E27FC236}">
                    <a16:creationId xmlns:a16="http://schemas.microsoft.com/office/drawing/2014/main" id="{AB6213D0-3326-D746-AD39-FC97409B33AE}"/>
                  </a:ext>
                </a:extLst>
              </p:cNvPr>
              <p:cNvPicPr>
                <a:picLocks noChangeAspect="1"/>
              </p:cNvPicPr>
              <p:nvPr/>
            </p:nvPicPr>
            <p:blipFill rotWithShape="1">
              <a:blip r:embed="rId3"/>
              <a:srcRect l="83526" t="51409" r="13757" b="45577"/>
              <a:stretch/>
            </p:blipFill>
            <p:spPr>
              <a:xfrm>
                <a:off x="8360954" y="5257745"/>
                <a:ext cx="783046" cy="477766"/>
              </a:xfrm>
              <a:prstGeom prst="rect">
                <a:avLst/>
              </a:prstGeom>
            </p:spPr>
          </p:pic>
          <p:pic>
            <p:nvPicPr>
              <p:cNvPr id="28" name="Picture 27">
                <a:extLst>
                  <a:ext uri="{FF2B5EF4-FFF2-40B4-BE49-F238E27FC236}">
                    <a16:creationId xmlns:a16="http://schemas.microsoft.com/office/drawing/2014/main" id="{EE422123-2752-8B42-A85C-EE4C3905431C}"/>
                  </a:ext>
                </a:extLst>
              </p:cNvPr>
              <p:cNvPicPr>
                <a:picLocks noChangeAspect="1"/>
              </p:cNvPicPr>
              <p:nvPr/>
            </p:nvPicPr>
            <p:blipFill rotWithShape="1">
              <a:blip r:embed="rId3"/>
              <a:srcRect l="83526" t="65395" r="13942" b="31623"/>
              <a:stretch/>
            </p:blipFill>
            <p:spPr>
              <a:xfrm>
                <a:off x="8360953" y="5767988"/>
                <a:ext cx="729745" cy="472559"/>
              </a:xfrm>
              <a:prstGeom prst="rect">
                <a:avLst/>
              </a:prstGeom>
            </p:spPr>
          </p:pic>
        </p:grpSp>
        <p:grpSp>
          <p:nvGrpSpPr>
            <p:cNvPr id="23" name="Group 22">
              <a:extLst>
                <a:ext uri="{FF2B5EF4-FFF2-40B4-BE49-F238E27FC236}">
                  <a16:creationId xmlns:a16="http://schemas.microsoft.com/office/drawing/2014/main" id="{2731ED26-11FE-6944-8C56-C642815CBBD9}"/>
                </a:ext>
              </a:extLst>
            </p:cNvPr>
            <p:cNvGrpSpPr/>
            <p:nvPr/>
          </p:nvGrpSpPr>
          <p:grpSpPr>
            <a:xfrm>
              <a:off x="7675150" y="1644022"/>
              <a:ext cx="2756895" cy="386867"/>
              <a:chOff x="7675150" y="2066053"/>
              <a:chExt cx="2756895" cy="386867"/>
            </a:xfrm>
          </p:grpSpPr>
          <p:pic>
            <p:nvPicPr>
              <p:cNvPr id="32" name="Picture 31">
                <a:extLst>
                  <a:ext uri="{FF2B5EF4-FFF2-40B4-BE49-F238E27FC236}">
                    <a16:creationId xmlns:a16="http://schemas.microsoft.com/office/drawing/2014/main" id="{B67E91BE-0A3B-5348-A631-36FBBE57EC63}"/>
                  </a:ext>
                </a:extLst>
              </p:cNvPr>
              <p:cNvPicPr>
                <a:picLocks noChangeAspect="1"/>
              </p:cNvPicPr>
              <p:nvPr/>
            </p:nvPicPr>
            <p:blipFill rotWithShape="1">
              <a:blip r:embed="rId4"/>
              <a:srcRect l="84925" t="19939" r="13788" b="76974"/>
              <a:stretch/>
            </p:blipFill>
            <p:spPr>
              <a:xfrm rot="16200000">
                <a:off x="7737185" y="2004024"/>
                <a:ext cx="386861" cy="510932"/>
              </a:xfrm>
              <a:prstGeom prst="rect">
                <a:avLst/>
              </a:prstGeom>
            </p:spPr>
          </p:pic>
          <p:pic>
            <p:nvPicPr>
              <p:cNvPr id="33" name="Picture 32">
                <a:extLst>
                  <a:ext uri="{FF2B5EF4-FFF2-40B4-BE49-F238E27FC236}">
                    <a16:creationId xmlns:a16="http://schemas.microsoft.com/office/drawing/2014/main" id="{77811B52-1B9E-6746-8536-4D035754172D}"/>
                  </a:ext>
                </a:extLst>
              </p:cNvPr>
              <p:cNvPicPr>
                <a:picLocks noChangeAspect="1"/>
              </p:cNvPicPr>
              <p:nvPr/>
            </p:nvPicPr>
            <p:blipFill rotWithShape="1">
              <a:blip r:embed="rId4"/>
              <a:srcRect l="84925" t="25571" r="13788" b="71917"/>
              <a:stretch/>
            </p:blipFill>
            <p:spPr>
              <a:xfrm rot="16200000">
                <a:off x="8434461" y="2051658"/>
                <a:ext cx="386862" cy="415661"/>
              </a:xfrm>
              <a:prstGeom prst="rect">
                <a:avLst/>
              </a:prstGeom>
            </p:spPr>
          </p:pic>
          <p:pic>
            <p:nvPicPr>
              <p:cNvPr id="34" name="Picture 33">
                <a:extLst>
                  <a:ext uri="{FF2B5EF4-FFF2-40B4-BE49-F238E27FC236}">
                    <a16:creationId xmlns:a16="http://schemas.microsoft.com/office/drawing/2014/main" id="{F084B663-7FAF-604F-B7A0-D0B6A481057A}"/>
                  </a:ext>
                </a:extLst>
              </p:cNvPr>
              <p:cNvPicPr>
                <a:picLocks noChangeAspect="1"/>
              </p:cNvPicPr>
              <p:nvPr/>
            </p:nvPicPr>
            <p:blipFill rotWithShape="1">
              <a:blip r:embed="rId4"/>
              <a:srcRect l="84977" t="29715" r="13804" b="68089"/>
              <a:stretch/>
            </p:blipFill>
            <p:spPr>
              <a:xfrm rot="16200000">
                <a:off x="8904545" y="2067573"/>
                <a:ext cx="366461" cy="363428"/>
              </a:xfrm>
              <a:prstGeom prst="rect">
                <a:avLst/>
              </a:prstGeom>
            </p:spPr>
          </p:pic>
          <p:pic>
            <p:nvPicPr>
              <p:cNvPr id="35" name="Picture 34">
                <a:extLst>
                  <a:ext uri="{FF2B5EF4-FFF2-40B4-BE49-F238E27FC236}">
                    <a16:creationId xmlns:a16="http://schemas.microsoft.com/office/drawing/2014/main" id="{4C8B13A5-8B5A-E041-BE42-4BA322C06988}"/>
                  </a:ext>
                </a:extLst>
              </p:cNvPr>
              <p:cNvPicPr>
                <a:picLocks noChangeAspect="1"/>
              </p:cNvPicPr>
              <p:nvPr/>
            </p:nvPicPr>
            <p:blipFill rotWithShape="1">
              <a:blip r:embed="rId4"/>
              <a:srcRect l="84993" t="33899" r="13856" b="63905"/>
              <a:stretch/>
            </p:blipFill>
            <p:spPr>
              <a:xfrm rot="16200000">
                <a:off x="9408101" y="2057372"/>
                <a:ext cx="346063" cy="363429"/>
              </a:xfrm>
              <a:prstGeom prst="rect">
                <a:avLst/>
              </a:prstGeom>
            </p:spPr>
          </p:pic>
          <p:pic>
            <p:nvPicPr>
              <p:cNvPr id="36" name="Picture 35">
                <a:extLst>
                  <a:ext uri="{FF2B5EF4-FFF2-40B4-BE49-F238E27FC236}">
                    <a16:creationId xmlns:a16="http://schemas.microsoft.com/office/drawing/2014/main" id="{1073F9A9-8391-1649-B3BB-C264E1BA4555}"/>
                  </a:ext>
                </a:extLst>
              </p:cNvPr>
              <p:cNvPicPr>
                <a:picLocks noChangeAspect="1"/>
              </p:cNvPicPr>
              <p:nvPr/>
            </p:nvPicPr>
            <p:blipFill rotWithShape="1">
              <a:blip r:embed="rId4"/>
              <a:srcRect l="84985" t="38322" r="13864" b="58803"/>
              <a:stretch/>
            </p:blipFill>
            <p:spPr>
              <a:xfrm rot="16200000">
                <a:off x="10021127" y="2001198"/>
                <a:ext cx="346063" cy="475773"/>
              </a:xfrm>
              <a:prstGeom prst="rect">
                <a:avLst/>
              </a:prstGeom>
            </p:spPr>
          </p:pic>
        </p:grpSp>
        <p:cxnSp>
          <p:nvCxnSpPr>
            <p:cNvPr id="37" name="Straight Connector 36">
              <a:extLst>
                <a:ext uri="{FF2B5EF4-FFF2-40B4-BE49-F238E27FC236}">
                  <a16:creationId xmlns:a16="http://schemas.microsoft.com/office/drawing/2014/main" id="{1D25F9F7-5409-EA4C-8F0D-376191695F57}"/>
                </a:ext>
              </a:extLst>
            </p:cNvPr>
            <p:cNvCxnSpPr/>
            <p:nvPr/>
          </p:nvCxnSpPr>
          <p:spPr>
            <a:xfrm>
              <a:off x="7377188" y="1629274"/>
              <a:ext cx="3369408" cy="0"/>
            </a:xfrm>
            <a:prstGeom prst="line">
              <a:avLst/>
            </a:prstGeom>
            <a:ln w="19050">
              <a:solidFill>
                <a:schemeClr val="bg1"/>
              </a:solidFill>
              <a:prstDash val="solid"/>
            </a:ln>
          </p:spPr>
          <p:style>
            <a:lnRef idx="2">
              <a:schemeClr val="accent1"/>
            </a:lnRef>
            <a:fillRef idx="0">
              <a:schemeClr val="accent1"/>
            </a:fillRef>
            <a:effectRef idx="1">
              <a:schemeClr val="accent1"/>
            </a:effectRef>
            <a:fontRef idx="minor">
              <a:schemeClr val="tx1"/>
            </a:fontRef>
          </p:style>
        </p:cxnSp>
        <p:cxnSp>
          <p:nvCxnSpPr>
            <p:cNvPr id="40" name="Straight Connector 39">
              <a:extLst>
                <a:ext uri="{FF2B5EF4-FFF2-40B4-BE49-F238E27FC236}">
                  <a16:creationId xmlns:a16="http://schemas.microsoft.com/office/drawing/2014/main" id="{EA2002FA-363A-1E4C-AED5-B407CA1BE62C}"/>
                </a:ext>
              </a:extLst>
            </p:cNvPr>
            <p:cNvCxnSpPr/>
            <p:nvPr/>
          </p:nvCxnSpPr>
          <p:spPr>
            <a:xfrm>
              <a:off x="7377188" y="3431793"/>
              <a:ext cx="3369408" cy="0"/>
            </a:xfrm>
            <a:prstGeom prst="line">
              <a:avLst/>
            </a:prstGeom>
            <a:ln w="19050">
              <a:solidFill>
                <a:schemeClr val="bg1"/>
              </a:solidFill>
              <a:prstDash val="solid"/>
            </a:ln>
          </p:spPr>
          <p:style>
            <a:lnRef idx="2">
              <a:schemeClr val="accent1"/>
            </a:lnRef>
            <a:fillRef idx="0">
              <a:schemeClr val="accent1"/>
            </a:fillRef>
            <a:effectRef idx="1">
              <a:schemeClr val="accent1"/>
            </a:effectRef>
            <a:fontRef idx="minor">
              <a:schemeClr val="tx1"/>
            </a:fontRef>
          </p:style>
        </p:cxnSp>
      </p:grpSp>
      <p:sp>
        <p:nvSpPr>
          <p:cNvPr id="44" name="TextBox 43">
            <a:extLst>
              <a:ext uri="{FF2B5EF4-FFF2-40B4-BE49-F238E27FC236}">
                <a16:creationId xmlns:a16="http://schemas.microsoft.com/office/drawing/2014/main" id="{FABD32F4-240F-BE47-9CD3-5D85832E4216}"/>
              </a:ext>
            </a:extLst>
          </p:cNvPr>
          <p:cNvSpPr txBox="1"/>
          <p:nvPr/>
        </p:nvSpPr>
        <p:spPr>
          <a:xfrm>
            <a:off x="1310736" y="5979282"/>
            <a:ext cx="6705455" cy="400110"/>
          </a:xfrm>
          <a:prstGeom prst="rect">
            <a:avLst/>
          </a:prstGeom>
          <a:noFill/>
        </p:spPr>
        <p:txBody>
          <a:bodyPr wrap="square" rtlCol="0">
            <a:spAutoFit/>
          </a:bodyPr>
          <a:lstStyle/>
          <a:p>
            <a:pPr algn="ctr"/>
            <a:r>
              <a:rPr lang="en-US" sz="2000" b="1" dirty="0">
                <a:solidFill>
                  <a:schemeClr val="bg1"/>
                </a:solidFill>
              </a:rPr>
              <a:t>t-SNE 1</a:t>
            </a:r>
          </a:p>
        </p:txBody>
      </p:sp>
      <p:sp>
        <p:nvSpPr>
          <p:cNvPr id="45" name="TextBox 44">
            <a:extLst>
              <a:ext uri="{FF2B5EF4-FFF2-40B4-BE49-F238E27FC236}">
                <a16:creationId xmlns:a16="http://schemas.microsoft.com/office/drawing/2014/main" id="{86867EDD-67A0-D44F-9AFE-5B4BD5556F89}"/>
              </a:ext>
            </a:extLst>
          </p:cNvPr>
          <p:cNvSpPr txBox="1"/>
          <p:nvPr/>
        </p:nvSpPr>
        <p:spPr>
          <a:xfrm rot="16200000">
            <a:off x="-1360392" y="3273652"/>
            <a:ext cx="4096197" cy="400110"/>
          </a:xfrm>
          <a:prstGeom prst="rect">
            <a:avLst/>
          </a:prstGeom>
          <a:noFill/>
        </p:spPr>
        <p:txBody>
          <a:bodyPr wrap="square" rtlCol="0">
            <a:spAutoFit/>
          </a:bodyPr>
          <a:lstStyle/>
          <a:p>
            <a:pPr algn="ctr"/>
            <a:r>
              <a:rPr lang="en-US" sz="2000" b="1" dirty="0">
                <a:solidFill>
                  <a:schemeClr val="bg1"/>
                </a:solidFill>
              </a:rPr>
              <a:t>t-SNE 2</a:t>
            </a:r>
          </a:p>
        </p:txBody>
      </p:sp>
      <p:pic>
        <p:nvPicPr>
          <p:cNvPr id="49" name="Picture 48">
            <a:extLst>
              <a:ext uri="{FF2B5EF4-FFF2-40B4-BE49-F238E27FC236}">
                <a16:creationId xmlns:a16="http://schemas.microsoft.com/office/drawing/2014/main" id="{55BDC700-3553-5344-81EB-B04DD6B86102}"/>
              </a:ext>
            </a:extLst>
          </p:cNvPr>
          <p:cNvPicPr>
            <a:picLocks noChangeAspect="1"/>
          </p:cNvPicPr>
          <p:nvPr/>
        </p:nvPicPr>
        <p:blipFill rotWithShape="1">
          <a:blip r:embed="rId5"/>
          <a:srcRect l="4176" r="17572" b="8090"/>
          <a:stretch/>
        </p:blipFill>
        <p:spPr>
          <a:xfrm>
            <a:off x="1218324" y="1388249"/>
            <a:ext cx="6797643" cy="4202144"/>
          </a:xfrm>
          <a:prstGeom prst="rect">
            <a:avLst/>
          </a:prstGeom>
        </p:spPr>
      </p:pic>
      <p:pic>
        <p:nvPicPr>
          <p:cNvPr id="51" name="Picture 50">
            <a:extLst>
              <a:ext uri="{FF2B5EF4-FFF2-40B4-BE49-F238E27FC236}">
                <a16:creationId xmlns:a16="http://schemas.microsoft.com/office/drawing/2014/main" id="{3BA542A3-7A88-4F4F-8D6A-CDF2DF505B57}"/>
              </a:ext>
            </a:extLst>
          </p:cNvPr>
          <p:cNvPicPr>
            <a:picLocks noChangeAspect="1"/>
          </p:cNvPicPr>
          <p:nvPr/>
        </p:nvPicPr>
        <p:blipFill rotWithShape="1">
          <a:blip r:embed="rId6"/>
          <a:srcRect l="4176" r="17572" b="8090"/>
          <a:stretch/>
        </p:blipFill>
        <p:spPr>
          <a:xfrm>
            <a:off x="1216061" y="1391365"/>
            <a:ext cx="6797642" cy="4202144"/>
          </a:xfrm>
          <a:prstGeom prst="rect">
            <a:avLst/>
          </a:prstGeom>
        </p:spPr>
      </p:pic>
      <p:pic>
        <p:nvPicPr>
          <p:cNvPr id="53" name="Picture 52">
            <a:extLst>
              <a:ext uri="{FF2B5EF4-FFF2-40B4-BE49-F238E27FC236}">
                <a16:creationId xmlns:a16="http://schemas.microsoft.com/office/drawing/2014/main" id="{CB10B170-8731-DC43-8F79-36E82E848575}"/>
              </a:ext>
            </a:extLst>
          </p:cNvPr>
          <p:cNvPicPr>
            <a:picLocks noChangeAspect="1"/>
          </p:cNvPicPr>
          <p:nvPr/>
        </p:nvPicPr>
        <p:blipFill rotWithShape="1">
          <a:blip r:embed="rId7"/>
          <a:srcRect l="4176" r="17572" b="8090"/>
          <a:stretch/>
        </p:blipFill>
        <p:spPr>
          <a:xfrm>
            <a:off x="1218322" y="1394481"/>
            <a:ext cx="6797645" cy="4202144"/>
          </a:xfrm>
          <a:prstGeom prst="rect">
            <a:avLst/>
          </a:prstGeom>
        </p:spPr>
      </p:pic>
      <p:sp>
        <p:nvSpPr>
          <p:cNvPr id="61" name="TextBox 60">
            <a:extLst>
              <a:ext uri="{FF2B5EF4-FFF2-40B4-BE49-F238E27FC236}">
                <a16:creationId xmlns:a16="http://schemas.microsoft.com/office/drawing/2014/main" id="{A66858A5-DA75-FA4C-82B1-F7131A6DF78E}"/>
              </a:ext>
            </a:extLst>
          </p:cNvPr>
          <p:cNvSpPr txBox="1"/>
          <p:nvPr/>
        </p:nvSpPr>
        <p:spPr>
          <a:xfrm>
            <a:off x="1460519" y="5563799"/>
            <a:ext cx="6745419" cy="369332"/>
          </a:xfrm>
          <a:prstGeom prst="rect">
            <a:avLst/>
          </a:prstGeom>
          <a:noFill/>
        </p:spPr>
        <p:txBody>
          <a:bodyPr wrap="square" rtlCol="0">
            <a:spAutoFit/>
          </a:bodyPr>
          <a:lstStyle/>
          <a:p>
            <a:r>
              <a:rPr lang="en-US" dirty="0">
                <a:solidFill>
                  <a:schemeClr val="bg1"/>
                </a:solidFill>
              </a:rPr>
              <a:t>-10               </a:t>
            </a:r>
            <a:r>
              <a:rPr lang="en-US" sz="800" dirty="0">
                <a:solidFill>
                  <a:schemeClr val="bg1"/>
                </a:solidFill>
              </a:rPr>
              <a:t> </a:t>
            </a:r>
            <a:r>
              <a:rPr lang="en-US" dirty="0">
                <a:solidFill>
                  <a:schemeClr val="bg1"/>
                </a:solidFill>
              </a:rPr>
              <a:t>-5                </a:t>
            </a:r>
            <a:r>
              <a:rPr lang="en-US" sz="800" dirty="0">
                <a:solidFill>
                  <a:schemeClr val="bg1"/>
                </a:solidFill>
              </a:rPr>
              <a:t> </a:t>
            </a:r>
            <a:r>
              <a:rPr lang="en-US" dirty="0">
                <a:solidFill>
                  <a:schemeClr val="bg1"/>
                </a:solidFill>
              </a:rPr>
              <a:t>0                 </a:t>
            </a:r>
            <a:r>
              <a:rPr lang="en-US" sz="800" dirty="0">
                <a:solidFill>
                  <a:schemeClr val="bg1"/>
                </a:solidFill>
              </a:rPr>
              <a:t> </a:t>
            </a:r>
            <a:r>
              <a:rPr lang="en-US" dirty="0">
                <a:solidFill>
                  <a:schemeClr val="bg1"/>
                </a:solidFill>
              </a:rPr>
              <a:t>5                10               </a:t>
            </a:r>
            <a:r>
              <a:rPr lang="en-US" sz="800" dirty="0">
                <a:solidFill>
                  <a:schemeClr val="bg1"/>
                </a:solidFill>
              </a:rPr>
              <a:t> </a:t>
            </a:r>
            <a:r>
              <a:rPr lang="en-US" dirty="0">
                <a:solidFill>
                  <a:schemeClr val="bg1"/>
                </a:solidFill>
              </a:rPr>
              <a:t>15</a:t>
            </a:r>
          </a:p>
        </p:txBody>
      </p:sp>
      <p:sp>
        <p:nvSpPr>
          <p:cNvPr id="62" name="TextBox 61">
            <a:extLst>
              <a:ext uri="{FF2B5EF4-FFF2-40B4-BE49-F238E27FC236}">
                <a16:creationId xmlns:a16="http://schemas.microsoft.com/office/drawing/2014/main" id="{D1CE213E-9239-7041-9CAE-0B33B25E68BB}"/>
              </a:ext>
            </a:extLst>
          </p:cNvPr>
          <p:cNvSpPr txBox="1"/>
          <p:nvPr/>
        </p:nvSpPr>
        <p:spPr>
          <a:xfrm>
            <a:off x="861197" y="1425608"/>
            <a:ext cx="449540" cy="3631763"/>
          </a:xfrm>
          <a:prstGeom prst="rect">
            <a:avLst/>
          </a:prstGeom>
          <a:noFill/>
        </p:spPr>
        <p:txBody>
          <a:bodyPr wrap="square" rtlCol="0">
            <a:spAutoFit/>
          </a:bodyPr>
          <a:lstStyle/>
          <a:p>
            <a:pPr algn="r"/>
            <a:r>
              <a:rPr lang="en-US" dirty="0">
                <a:solidFill>
                  <a:schemeClr val="bg1"/>
                </a:solidFill>
              </a:rPr>
              <a:t>8</a:t>
            </a:r>
          </a:p>
          <a:p>
            <a:pPr algn="r"/>
            <a:endParaRPr lang="en-US" dirty="0">
              <a:solidFill>
                <a:schemeClr val="bg1"/>
              </a:solidFill>
            </a:endParaRPr>
          </a:p>
          <a:p>
            <a:pPr algn="r"/>
            <a:endParaRPr lang="en-US" dirty="0">
              <a:solidFill>
                <a:schemeClr val="bg1"/>
              </a:solidFill>
            </a:endParaRPr>
          </a:p>
          <a:p>
            <a:pPr algn="r"/>
            <a:endParaRPr lang="en-US" sz="800" dirty="0">
              <a:solidFill>
                <a:schemeClr val="bg1"/>
              </a:solidFill>
            </a:endParaRPr>
          </a:p>
          <a:p>
            <a:pPr algn="r"/>
            <a:endParaRPr lang="en-US" sz="800" dirty="0">
              <a:solidFill>
                <a:schemeClr val="bg1"/>
              </a:solidFill>
            </a:endParaRPr>
          </a:p>
          <a:p>
            <a:pPr algn="r"/>
            <a:r>
              <a:rPr lang="en-US" dirty="0">
                <a:solidFill>
                  <a:schemeClr val="bg1"/>
                </a:solidFill>
              </a:rPr>
              <a:t>4</a:t>
            </a:r>
          </a:p>
          <a:p>
            <a:pPr algn="r"/>
            <a:endParaRPr lang="en-US" dirty="0">
              <a:solidFill>
                <a:schemeClr val="bg1"/>
              </a:solidFill>
            </a:endParaRPr>
          </a:p>
          <a:p>
            <a:pPr algn="r"/>
            <a:endParaRPr lang="en-US" dirty="0">
              <a:solidFill>
                <a:schemeClr val="bg1"/>
              </a:solidFill>
            </a:endParaRPr>
          </a:p>
          <a:p>
            <a:pPr algn="r"/>
            <a:endParaRPr lang="en-US" sz="800" dirty="0">
              <a:solidFill>
                <a:schemeClr val="bg1"/>
              </a:solidFill>
            </a:endParaRPr>
          </a:p>
          <a:p>
            <a:pPr algn="r"/>
            <a:endParaRPr lang="en-US" sz="800" dirty="0">
              <a:solidFill>
                <a:schemeClr val="bg1"/>
              </a:solidFill>
            </a:endParaRPr>
          </a:p>
          <a:p>
            <a:pPr algn="r"/>
            <a:r>
              <a:rPr lang="en-US" dirty="0">
                <a:solidFill>
                  <a:schemeClr val="bg1"/>
                </a:solidFill>
              </a:rPr>
              <a:t>0</a:t>
            </a:r>
          </a:p>
          <a:p>
            <a:pPr algn="r"/>
            <a:endParaRPr lang="en-US" dirty="0">
              <a:solidFill>
                <a:schemeClr val="bg1"/>
              </a:solidFill>
            </a:endParaRPr>
          </a:p>
          <a:p>
            <a:pPr algn="r"/>
            <a:endParaRPr lang="en-US" dirty="0">
              <a:solidFill>
                <a:schemeClr val="bg1"/>
              </a:solidFill>
            </a:endParaRPr>
          </a:p>
          <a:p>
            <a:pPr algn="r"/>
            <a:endParaRPr lang="en-US" dirty="0">
              <a:solidFill>
                <a:schemeClr val="bg1"/>
              </a:solidFill>
            </a:endParaRPr>
          </a:p>
          <a:p>
            <a:pPr algn="r"/>
            <a:r>
              <a:rPr lang="en-US" dirty="0">
                <a:solidFill>
                  <a:schemeClr val="bg1"/>
                </a:solidFill>
              </a:rPr>
              <a:t>-4</a:t>
            </a:r>
          </a:p>
        </p:txBody>
      </p:sp>
      <p:sp>
        <p:nvSpPr>
          <p:cNvPr id="63" name="Rectangle 62">
            <a:extLst>
              <a:ext uri="{FF2B5EF4-FFF2-40B4-BE49-F238E27FC236}">
                <a16:creationId xmlns:a16="http://schemas.microsoft.com/office/drawing/2014/main" id="{4C3C9F23-0960-1343-BF5C-6B84DB7DF4EE}"/>
              </a:ext>
            </a:extLst>
          </p:cNvPr>
          <p:cNvSpPr/>
          <p:nvPr/>
        </p:nvSpPr>
        <p:spPr>
          <a:xfrm>
            <a:off x="4347940" y="1559851"/>
            <a:ext cx="3692036" cy="369332"/>
          </a:xfrm>
          <a:prstGeom prst="rect">
            <a:avLst/>
          </a:prstGeom>
        </p:spPr>
        <p:txBody>
          <a:bodyPr wrap="none">
            <a:spAutoFit/>
          </a:bodyPr>
          <a:lstStyle/>
          <a:p>
            <a:r>
              <a:rPr lang="en-US" dirty="0">
                <a:solidFill>
                  <a:schemeClr val="bg1"/>
                </a:solidFill>
              </a:rPr>
              <a:t>(2,996 genes; median CPM &gt; 50)</a:t>
            </a:r>
          </a:p>
        </p:txBody>
      </p:sp>
    </p:spTree>
    <p:extLst>
      <p:ext uri="{BB962C8B-B14F-4D97-AF65-F5344CB8AC3E}">
        <p14:creationId xmlns:p14="http://schemas.microsoft.com/office/powerpoint/2010/main" val="5566403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733" y="223504"/>
            <a:ext cx="11781367" cy="758825"/>
          </a:xfrm>
        </p:spPr>
        <p:txBody>
          <a:bodyPr/>
          <a:lstStyle/>
          <a:p>
            <a:r>
              <a:rPr lang="en-US" sz="2800" b="1" dirty="0">
                <a:latin typeface="+mj-lt"/>
              </a:rPr>
              <a:t>t-SNE analysis identifies stage-specific clusters</a:t>
            </a:r>
          </a:p>
        </p:txBody>
      </p:sp>
      <p:grpSp>
        <p:nvGrpSpPr>
          <p:cNvPr id="9" name="Group 8">
            <a:extLst>
              <a:ext uri="{FF2B5EF4-FFF2-40B4-BE49-F238E27FC236}">
                <a16:creationId xmlns:a16="http://schemas.microsoft.com/office/drawing/2014/main" id="{04B29B52-3E99-BA4A-BD2A-F79F6AFD039C}"/>
              </a:ext>
            </a:extLst>
          </p:cNvPr>
          <p:cNvGrpSpPr/>
          <p:nvPr/>
        </p:nvGrpSpPr>
        <p:grpSpPr>
          <a:xfrm>
            <a:off x="2824532" y="1781328"/>
            <a:ext cx="2288025" cy="4173992"/>
            <a:chOff x="2927768" y="1781328"/>
            <a:chExt cx="2288025" cy="4173992"/>
          </a:xfrm>
        </p:grpSpPr>
        <p:sp>
          <p:nvSpPr>
            <p:cNvPr id="5" name="Rectangle 4">
              <a:extLst>
                <a:ext uri="{FF2B5EF4-FFF2-40B4-BE49-F238E27FC236}">
                  <a16:creationId xmlns:a16="http://schemas.microsoft.com/office/drawing/2014/main" id="{8EC63C7C-ED1F-3C4F-87B3-67074650C24D}"/>
                </a:ext>
              </a:extLst>
            </p:cNvPr>
            <p:cNvSpPr/>
            <p:nvPr/>
          </p:nvSpPr>
          <p:spPr>
            <a:xfrm>
              <a:off x="2927768" y="1781328"/>
              <a:ext cx="1807165" cy="472559"/>
            </a:xfrm>
            <a:prstGeom prst="rect">
              <a:avLst/>
            </a:prstGeom>
            <a:solidFill>
              <a:schemeClr val="tx1"/>
            </a:solidFill>
            <a:ln>
              <a:noFill/>
            </a:ln>
            <a:effectLst/>
            <a:scene3d>
              <a:camera prst="orthographicFront" fov="0">
                <a:rot lat="0" lon="0" rev="0"/>
              </a:camera>
              <a:lightRig rig="threePt" dir="t">
                <a:rot lat="0" lon="0" rev="0"/>
              </a:lightRig>
            </a:scene3d>
            <a:sp3d prstMaterial="matte">
              <a:contourClr>
                <a:schemeClr val="accent1">
                  <a:shade val="70000"/>
                  <a:satMod val="105000"/>
                </a:schemeClr>
              </a:contourClr>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7559BB0A-F6A2-3C46-BA29-9C8E56111DF7}"/>
                </a:ext>
              </a:extLst>
            </p:cNvPr>
            <p:cNvSpPr/>
            <p:nvPr/>
          </p:nvSpPr>
          <p:spPr>
            <a:xfrm>
              <a:off x="3868068" y="3252631"/>
              <a:ext cx="1347725" cy="2627042"/>
            </a:xfrm>
            <a:prstGeom prst="rect">
              <a:avLst/>
            </a:prstGeom>
            <a:solidFill>
              <a:schemeClr val="tx1"/>
            </a:solidFill>
            <a:ln>
              <a:noFill/>
            </a:ln>
            <a:effectLst/>
            <a:scene3d>
              <a:camera prst="orthographicFront" fov="0">
                <a:rot lat="0" lon="0" rev="0"/>
              </a:camera>
              <a:lightRig rig="threePt" dir="t">
                <a:rot lat="0" lon="0" rev="0"/>
              </a:lightRig>
            </a:scene3d>
            <a:sp3d prstMaterial="matte">
              <a:contourClr>
                <a:schemeClr val="accent1">
                  <a:shade val="70000"/>
                  <a:satMod val="105000"/>
                </a:schemeClr>
              </a:contourClr>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6975AF53-2B47-9246-B9E3-544CB5AFA3F2}"/>
                </a:ext>
              </a:extLst>
            </p:cNvPr>
            <p:cNvSpPr/>
            <p:nvPr/>
          </p:nvSpPr>
          <p:spPr>
            <a:xfrm>
              <a:off x="3583583" y="5412979"/>
              <a:ext cx="1347725" cy="542341"/>
            </a:xfrm>
            <a:prstGeom prst="rect">
              <a:avLst/>
            </a:prstGeom>
            <a:solidFill>
              <a:schemeClr val="tx1"/>
            </a:solidFill>
            <a:ln>
              <a:noFill/>
            </a:ln>
            <a:effectLst/>
            <a:scene3d>
              <a:camera prst="orthographicFront" fov="0">
                <a:rot lat="0" lon="0" rev="0"/>
              </a:camera>
              <a:lightRig rig="threePt" dir="t">
                <a:rot lat="0" lon="0" rev="0"/>
              </a:lightRig>
            </a:scene3d>
            <a:sp3d prstMaterial="matte">
              <a:contourClr>
                <a:schemeClr val="accent1">
                  <a:shade val="70000"/>
                  <a:satMod val="105000"/>
                </a:schemeClr>
              </a:contourClr>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38" name="Group 37">
            <a:extLst>
              <a:ext uri="{FF2B5EF4-FFF2-40B4-BE49-F238E27FC236}">
                <a16:creationId xmlns:a16="http://schemas.microsoft.com/office/drawing/2014/main" id="{6C13D86B-1689-B64F-802E-2481D7EFE02E}"/>
              </a:ext>
            </a:extLst>
          </p:cNvPr>
          <p:cNvGrpSpPr/>
          <p:nvPr/>
        </p:nvGrpSpPr>
        <p:grpSpPr>
          <a:xfrm>
            <a:off x="7649306" y="1391365"/>
            <a:ext cx="4747846" cy="4617746"/>
            <a:chOff x="6717319" y="1271107"/>
            <a:chExt cx="4747846" cy="4617746"/>
          </a:xfrm>
        </p:grpSpPr>
        <p:sp>
          <p:nvSpPr>
            <p:cNvPr id="14" name="TextBox 13">
              <a:extLst>
                <a:ext uri="{FF2B5EF4-FFF2-40B4-BE49-F238E27FC236}">
                  <a16:creationId xmlns:a16="http://schemas.microsoft.com/office/drawing/2014/main" id="{92994331-B530-4E48-9DFA-76A0A7A0932C}"/>
                </a:ext>
              </a:extLst>
            </p:cNvPr>
            <p:cNvSpPr txBox="1"/>
            <p:nvPr/>
          </p:nvSpPr>
          <p:spPr>
            <a:xfrm>
              <a:off x="6717319" y="1271107"/>
              <a:ext cx="4747846" cy="2185214"/>
            </a:xfrm>
            <a:prstGeom prst="rect">
              <a:avLst/>
            </a:prstGeom>
            <a:noFill/>
          </p:spPr>
          <p:txBody>
            <a:bodyPr wrap="square" rtlCol="0">
              <a:spAutoFit/>
            </a:bodyPr>
            <a:lstStyle/>
            <a:p>
              <a:pPr algn="ctr"/>
              <a:r>
                <a:rPr lang="en-US" dirty="0">
                  <a:solidFill>
                    <a:schemeClr val="bg1"/>
                  </a:solidFill>
                </a:rPr>
                <a:t>Stage</a:t>
              </a:r>
            </a:p>
            <a:p>
              <a:pPr algn="ctr"/>
              <a:endParaRPr lang="en-US" sz="2800" dirty="0">
                <a:solidFill>
                  <a:schemeClr val="bg1"/>
                </a:solidFill>
              </a:endParaRPr>
            </a:p>
            <a:p>
              <a:pPr algn="ctr"/>
              <a:r>
                <a:rPr lang="en-US" dirty="0">
                  <a:solidFill>
                    <a:schemeClr val="bg1"/>
                  </a:solidFill>
                </a:rPr>
                <a:t>E3    E4    E5    E6    E7 </a:t>
              </a:r>
            </a:p>
            <a:p>
              <a:pPr algn="ctr"/>
              <a:endParaRPr lang="en-US" dirty="0">
                <a:solidFill>
                  <a:schemeClr val="bg1"/>
                </a:solidFill>
              </a:endParaRPr>
            </a:p>
            <a:p>
              <a:pPr algn="ctr"/>
              <a:endParaRPr lang="en-US" dirty="0">
                <a:solidFill>
                  <a:schemeClr val="bg1"/>
                </a:solidFill>
              </a:endParaRPr>
            </a:p>
            <a:p>
              <a:pPr algn="ctr"/>
              <a:endParaRPr lang="en-US" dirty="0">
                <a:solidFill>
                  <a:schemeClr val="bg1"/>
                </a:solidFill>
              </a:endParaRPr>
            </a:p>
            <a:p>
              <a:pPr algn="ctr"/>
              <a:r>
                <a:rPr lang="en-US" dirty="0">
                  <a:solidFill>
                    <a:schemeClr val="bg1"/>
                  </a:solidFill>
                </a:rPr>
                <a:t>Cell Lineage</a:t>
              </a:r>
            </a:p>
          </p:txBody>
        </p:sp>
        <p:grpSp>
          <p:nvGrpSpPr>
            <p:cNvPr id="22" name="Group 21">
              <a:extLst>
                <a:ext uri="{FF2B5EF4-FFF2-40B4-BE49-F238E27FC236}">
                  <a16:creationId xmlns:a16="http://schemas.microsoft.com/office/drawing/2014/main" id="{3670136B-758F-014E-A686-7D96DC7EDFD6}"/>
                </a:ext>
              </a:extLst>
            </p:cNvPr>
            <p:cNvGrpSpPr/>
            <p:nvPr/>
          </p:nvGrpSpPr>
          <p:grpSpPr>
            <a:xfrm>
              <a:off x="7657565" y="3456806"/>
              <a:ext cx="3621006" cy="2432047"/>
              <a:chOff x="8360953" y="3808500"/>
              <a:chExt cx="3621006" cy="2432047"/>
            </a:xfrm>
          </p:grpSpPr>
          <p:sp>
            <p:nvSpPr>
              <p:cNvPr id="16" name="TextBox 15">
                <a:extLst>
                  <a:ext uri="{FF2B5EF4-FFF2-40B4-BE49-F238E27FC236}">
                    <a16:creationId xmlns:a16="http://schemas.microsoft.com/office/drawing/2014/main" id="{531DB9E0-BDA6-4142-9F9F-5464BFF9C661}"/>
                  </a:ext>
                </a:extLst>
              </p:cNvPr>
              <p:cNvSpPr txBox="1"/>
              <p:nvPr/>
            </p:nvSpPr>
            <p:spPr>
              <a:xfrm>
                <a:off x="9073660" y="3917396"/>
                <a:ext cx="2908299" cy="2215991"/>
              </a:xfrm>
              <a:prstGeom prst="rect">
                <a:avLst/>
              </a:prstGeom>
              <a:noFill/>
            </p:spPr>
            <p:txBody>
              <a:bodyPr wrap="square" rtlCol="0">
                <a:spAutoFit/>
              </a:bodyPr>
              <a:lstStyle/>
              <a:p>
                <a:r>
                  <a:rPr lang="en-US" dirty="0">
                    <a:solidFill>
                      <a:schemeClr val="bg1"/>
                    </a:solidFill>
                  </a:rPr>
                  <a:t>Undifferentiated</a:t>
                </a:r>
              </a:p>
              <a:p>
                <a:endParaRPr lang="en-US" sz="600" dirty="0">
                  <a:solidFill>
                    <a:schemeClr val="bg1"/>
                  </a:solidFill>
                </a:endParaRPr>
              </a:p>
              <a:p>
                <a:r>
                  <a:rPr lang="en-US" dirty="0">
                    <a:solidFill>
                      <a:schemeClr val="bg1"/>
                    </a:solidFill>
                  </a:rPr>
                  <a:t>Inner cell mass</a:t>
                </a:r>
              </a:p>
              <a:p>
                <a:endParaRPr lang="en-US" sz="600" dirty="0">
                  <a:solidFill>
                    <a:schemeClr val="bg1"/>
                  </a:solidFill>
                </a:endParaRPr>
              </a:p>
              <a:p>
                <a:r>
                  <a:rPr lang="en-US" dirty="0">
                    <a:solidFill>
                      <a:schemeClr val="bg1"/>
                    </a:solidFill>
                  </a:rPr>
                  <a:t>Trophectoderm</a:t>
                </a:r>
              </a:p>
              <a:p>
                <a:endParaRPr lang="en-US" sz="600" dirty="0">
                  <a:solidFill>
                    <a:schemeClr val="bg1"/>
                  </a:solidFill>
                </a:endParaRPr>
              </a:p>
              <a:p>
                <a:r>
                  <a:rPr lang="en-US" dirty="0">
                    <a:solidFill>
                      <a:schemeClr val="bg1"/>
                    </a:solidFill>
                  </a:rPr>
                  <a:t>Intermediate</a:t>
                </a:r>
              </a:p>
              <a:p>
                <a:endParaRPr lang="en-US" sz="600" dirty="0">
                  <a:solidFill>
                    <a:schemeClr val="bg1"/>
                  </a:solidFill>
                </a:endParaRPr>
              </a:p>
              <a:p>
                <a:r>
                  <a:rPr lang="en-US" dirty="0">
                    <a:solidFill>
                      <a:schemeClr val="bg1"/>
                    </a:solidFill>
                  </a:rPr>
                  <a:t>Epiblast</a:t>
                </a:r>
              </a:p>
              <a:p>
                <a:endParaRPr lang="en-US" sz="600" dirty="0">
                  <a:solidFill>
                    <a:schemeClr val="bg1"/>
                  </a:solidFill>
                </a:endParaRPr>
              </a:p>
              <a:p>
                <a:r>
                  <a:rPr lang="en-US" dirty="0">
                    <a:solidFill>
                      <a:schemeClr val="bg1"/>
                    </a:solidFill>
                  </a:rPr>
                  <a:t>Primitive endoderm</a:t>
                </a:r>
              </a:p>
            </p:txBody>
          </p:sp>
          <p:pic>
            <p:nvPicPr>
              <p:cNvPr id="21" name="Picture 20">
                <a:extLst>
                  <a:ext uri="{FF2B5EF4-FFF2-40B4-BE49-F238E27FC236}">
                    <a16:creationId xmlns:a16="http://schemas.microsoft.com/office/drawing/2014/main" id="{F10FCFED-DF02-FE4A-8588-F0E3FC18F321}"/>
                  </a:ext>
                </a:extLst>
              </p:cNvPr>
              <p:cNvPicPr>
                <a:picLocks noChangeAspect="1"/>
              </p:cNvPicPr>
              <p:nvPr/>
            </p:nvPicPr>
            <p:blipFill rotWithShape="1">
              <a:blip r:embed="rId3"/>
              <a:srcRect l="83526" t="73254" r="13757" b="23662"/>
              <a:stretch/>
            </p:blipFill>
            <p:spPr>
              <a:xfrm>
                <a:off x="8360955" y="3808500"/>
                <a:ext cx="783046" cy="488896"/>
              </a:xfrm>
              <a:prstGeom prst="rect">
                <a:avLst/>
              </a:prstGeom>
            </p:spPr>
          </p:pic>
          <p:pic>
            <p:nvPicPr>
              <p:cNvPr id="24" name="Picture 23">
                <a:extLst>
                  <a:ext uri="{FF2B5EF4-FFF2-40B4-BE49-F238E27FC236}">
                    <a16:creationId xmlns:a16="http://schemas.microsoft.com/office/drawing/2014/main" id="{073F8C58-BE6D-3149-A778-76826ADAB33D}"/>
                  </a:ext>
                </a:extLst>
              </p:cNvPr>
              <p:cNvPicPr>
                <a:picLocks noChangeAspect="1"/>
              </p:cNvPicPr>
              <p:nvPr/>
            </p:nvPicPr>
            <p:blipFill rotWithShape="1">
              <a:blip r:embed="rId3"/>
              <a:srcRect l="83526" t="56438" r="13696" b="40581"/>
              <a:stretch/>
            </p:blipFill>
            <p:spPr>
              <a:xfrm>
                <a:off x="8360954" y="4259532"/>
                <a:ext cx="800631" cy="472559"/>
              </a:xfrm>
              <a:prstGeom prst="rect">
                <a:avLst/>
              </a:prstGeom>
            </p:spPr>
          </p:pic>
          <p:pic>
            <p:nvPicPr>
              <p:cNvPr id="25" name="Picture 24">
                <a:extLst>
                  <a:ext uri="{FF2B5EF4-FFF2-40B4-BE49-F238E27FC236}">
                    <a16:creationId xmlns:a16="http://schemas.microsoft.com/office/drawing/2014/main" id="{735431C0-1698-6E48-96A9-BDF1BCE5C60F}"/>
                  </a:ext>
                </a:extLst>
              </p:cNvPr>
              <p:cNvPicPr>
                <a:picLocks noChangeAspect="1"/>
              </p:cNvPicPr>
              <p:nvPr/>
            </p:nvPicPr>
            <p:blipFill rotWithShape="1">
              <a:blip r:embed="rId3"/>
              <a:srcRect l="83526" t="69488" r="13942" b="27531"/>
              <a:stretch/>
            </p:blipFill>
            <p:spPr>
              <a:xfrm>
                <a:off x="8360954" y="4610014"/>
                <a:ext cx="729745" cy="472559"/>
              </a:xfrm>
              <a:prstGeom prst="rect">
                <a:avLst/>
              </a:prstGeom>
            </p:spPr>
          </p:pic>
          <p:pic>
            <p:nvPicPr>
              <p:cNvPr id="26" name="Picture 25">
                <a:extLst>
                  <a:ext uri="{FF2B5EF4-FFF2-40B4-BE49-F238E27FC236}">
                    <a16:creationId xmlns:a16="http://schemas.microsoft.com/office/drawing/2014/main" id="{445DFAF7-F97E-1140-966B-F06CD83B2336}"/>
                  </a:ext>
                </a:extLst>
              </p:cNvPr>
              <p:cNvPicPr>
                <a:picLocks noChangeAspect="1"/>
              </p:cNvPicPr>
              <p:nvPr/>
            </p:nvPicPr>
            <p:blipFill rotWithShape="1">
              <a:blip r:embed="rId3"/>
              <a:srcRect l="83526" t="60508" r="13635" b="36813"/>
              <a:stretch/>
            </p:blipFill>
            <p:spPr>
              <a:xfrm>
                <a:off x="8360954" y="5006573"/>
                <a:ext cx="818215" cy="424774"/>
              </a:xfrm>
              <a:prstGeom prst="rect">
                <a:avLst/>
              </a:prstGeom>
            </p:spPr>
          </p:pic>
          <p:pic>
            <p:nvPicPr>
              <p:cNvPr id="27" name="Picture 26">
                <a:extLst>
                  <a:ext uri="{FF2B5EF4-FFF2-40B4-BE49-F238E27FC236}">
                    <a16:creationId xmlns:a16="http://schemas.microsoft.com/office/drawing/2014/main" id="{AB6213D0-3326-D746-AD39-FC97409B33AE}"/>
                  </a:ext>
                </a:extLst>
              </p:cNvPr>
              <p:cNvPicPr>
                <a:picLocks noChangeAspect="1"/>
              </p:cNvPicPr>
              <p:nvPr/>
            </p:nvPicPr>
            <p:blipFill rotWithShape="1">
              <a:blip r:embed="rId3"/>
              <a:srcRect l="83526" t="51409" r="13757" b="45577"/>
              <a:stretch/>
            </p:blipFill>
            <p:spPr>
              <a:xfrm>
                <a:off x="8360954" y="5257745"/>
                <a:ext cx="783046" cy="477766"/>
              </a:xfrm>
              <a:prstGeom prst="rect">
                <a:avLst/>
              </a:prstGeom>
            </p:spPr>
          </p:pic>
          <p:pic>
            <p:nvPicPr>
              <p:cNvPr id="28" name="Picture 27">
                <a:extLst>
                  <a:ext uri="{FF2B5EF4-FFF2-40B4-BE49-F238E27FC236}">
                    <a16:creationId xmlns:a16="http://schemas.microsoft.com/office/drawing/2014/main" id="{EE422123-2752-8B42-A85C-EE4C3905431C}"/>
                  </a:ext>
                </a:extLst>
              </p:cNvPr>
              <p:cNvPicPr>
                <a:picLocks noChangeAspect="1"/>
              </p:cNvPicPr>
              <p:nvPr/>
            </p:nvPicPr>
            <p:blipFill rotWithShape="1">
              <a:blip r:embed="rId3"/>
              <a:srcRect l="83526" t="65395" r="13942" b="31623"/>
              <a:stretch/>
            </p:blipFill>
            <p:spPr>
              <a:xfrm>
                <a:off x="8360953" y="5767988"/>
                <a:ext cx="729745" cy="472559"/>
              </a:xfrm>
              <a:prstGeom prst="rect">
                <a:avLst/>
              </a:prstGeom>
            </p:spPr>
          </p:pic>
        </p:grpSp>
        <p:grpSp>
          <p:nvGrpSpPr>
            <p:cNvPr id="23" name="Group 22">
              <a:extLst>
                <a:ext uri="{FF2B5EF4-FFF2-40B4-BE49-F238E27FC236}">
                  <a16:creationId xmlns:a16="http://schemas.microsoft.com/office/drawing/2014/main" id="{2731ED26-11FE-6944-8C56-C642815CBBD9}"/>
                </a:ext>
              </a:extLst>
            </p:cNvPr>
            <p:cNvGrpSpPr/>
            <p:nvPr/>
          </p:nvGrpSpPr>
          <p:grpSpPr>
            <a:xfrm>
              <a:off x="7675150" y="1644022"/>
              <a:ext cx="2756895" cy="386867"/>
              <a:chOff x="7675150" y="2066053"/>
              <a:chExt cx="2756895" cy="386867"/>
            </a:xfrm>
          </p:grpSpPr>
          <p:pic>
            <p:nvPicPr>
              <p:cNvPr id="32" name="Picture 31">
                <a:extLst>
                  <a:ext uri="{FF2B5EF4-FFF2-40B4-BE49-F238E27FC236}">
                    <a16:creationId xmlns:a16="http://schemas.microsoft.com/office/drawing/2014/main" id="{B67E91BE-0A3B-5348-A631-36FBBE57EC63}"/>
                  </a:ext>
                </a:extLst>
              </p:cNvPr>
              <p:cNvPicPr>
                <a:picLocks noChangeAspect="1"/>
              </p:cNvPicPr>
              <p:nvPr/>
            </p:nvPicPr>
            <p:blipFill rotWithShape="1">
              <a:blip r:embed="rId4"/>
              <a:srcRect l="84925" t="19939" r="13788" b="76974"/>
              <a:stretch/>
            </p:blipFill>
            <p:spPr>
              <a:xfrm rot="16200000">
                <a:off x="7737185" y="2004024"/>
                <a:ext cx="386861" cy="510932"/>
              </a:xfrm>
              <a:prstGeom prst="rect">
                <a:avLst/>
              </a:prstGeom>
            </p:spPr>
          </p:pic>
          <p:pic>
            <p:nvPicPr>
              <p:cNvPr id="33" name="Picture 32">
                <a:extLst>
                  <a:ext uri="{FF2B5EF4-FFF2-40B4-BE49-F238E27FC236}">
                    <a16:creationId xmlns:a16="http://schemas.microsoft.com/office/drawing/2014/main" id="{77811B52-1B9E-6746-8536-4D035754172D}"/>
                  </a:ext>
                </a:extLst>
              </p:cNvPr>
              <p:cNvPicPr>
                <a:picLocks noChangeAspect="1"/>
              </p:cNvPicPr>
              <p:nvPr/>
            </p:nvPicPr>
            <p:blipFill rotWithShape="1">
              <a:blip r:embed="rId4"/>
              <a:srcRect l="84925" t="25571" r="13788" b="71917"/>
              <a:stretch/>
            </p:blipFill>
            <p:spPr>
              <a:xfrm rot="16200000">
                <a:off x="8434461" y="2051658"/>
                <a:ext cx="386862" cy="415661"/>
              </a:xfrm>
              <a:prstGeom prst="rect">
                <a:avLst/>
              </a:prstGeom>
            </p:spPr>
          </p:pic>
          <p:pic>
            <p:nvPicPr>
              <p:cNvPr id="34" name="Picture 33">
                <a:extLst>
                  <a:ext uri="{FF2B5EF4-FFF2-40B4-BE49-F238E27FC236}">
                    <a16:creationId xmlns:a16="http://schemas.microsoft.com/office/drawing/2014/main" id="{F084B663-7FAF-604F-B7A0-D0B6A481057A}"/>
                  </a:ext>
                </a:extLst>
              </p:cNvPr>
              <p:cNvPicPr>
                <a:picLocks noChangeAspect="1"/>
              </p:cNvPicPr>
              <p:nvPr/>
            </p:nvPicPr>
            <p:blipFill rotWithShape="1">
              <a:blip r:embed="rId4"/>
              <a:srcRect l="84977" t="29715" r="13804" b="68089"/>
              <a:stretch/>
            </p:blipFill>
            <p:spPr>
              <a:xfrm rot="16200000">
                <a:off x="8904545" y="2067573"/>
                <a:ext cx="366461" cy="363428"/>
              </a:xfrm>
              <a:prstGeom prst="rect">
                <a:avLst/>
              </a:prstGeom>
            </p:spPr>
          </p:pic>
          <p:pic>
            <p:nvPicPr>
              <p:cNvPr id="35" name="Picture 34">
                <a:extLst>
                  <a:ext uri="{FF2B5EF4-FFF2-40B4-BE49-F238E27FC236}">
                    <a16:creationId xmlns:a16="http://schemas.microsoft.com/office/drawing/2014/main" id="{4C8B13A5-8B5A-E041-BE42-4BA322C06988}"/>
                  </a:ext>
                </a:extLst>
              </p:cNvPr>
              <p:cNvPicPr>
                <a:picLocks noChangeAspect="1"/>
              </p:cNvPicPr>
              <p:nvPr/>
            </p:nvPicPr>
            <p:blipFill rotWithShape="1">
              <a:blip r:embed="rId4"/>
              <a:srcRect l="84993" t="33899" r="13856" b="63905"/>
              <a:stretch/>
            </p:blipFill>
            <p:spPr>
              <a:xfrm rot="16200000">
                <a:off x="9408101" y="2057372"/>
                <a:ext cx="346063" cy="363429"/>
              </a:xfrm>
              <a:prstGeom prst="rect">
                <a:avLst/>
              </a:prstGeom>
            </p:spPr>
          </p:pic>
          <p:pic>
            <p:nvPicPr>
              <p:cNvPr id="36" name="Picture 35">
                <a:extLst>
                  <a:ext uri="{FF2B5EF4-FFF2-40B4-BE49-F238E27FC236}">
                    <a16:creationId xmlns:a16="http://schemas.microsoft.com/office/drawing/2014/main" id="{1073F9A9-8391-1649-B3BB-C264E1BA4555}"/>
                  </a:ext>
                </a:extLst>
              </p:cNvPr>
              <p:cNvPicPr>
                <a:picLocks noChangeAspect="1"/>
              </p:cNvPicPr>
              <p:nvPr/>
            </p:nvPicPr>
            <p:blipFill rotWithShape="1">
              <a:blip r:embed="rId4"/>
              <a:srcRect l="84985" t="38322" r="13864" b="58803"/>
              <a:stretch/>
            </p:blipFill>
            <p:spPr>
              <a:xfrm rot="16200000">
                <a:off x="10021127" y="2001198"/>
                <a:ext cx="346063" cy="475773"/>
              </a:xfrm>
              <a:prstGeom prst="rect">
                <a:avLst/>
              </a:prstGeom>
            </p:spPr>
          </p:pic>
        </p:grpSp>
        <p:cxnSp>
          <p:nvCxnSpPr>
            <p:cNvPr id="37" name="Straight Connector 36">
              <a:extLst>
                <a:ext uri="{FF2B5EF4-FFF2-40B4-BE49-F238E27FC236}">
                  <a16:creationId xmlns:a16="http://schemas.microsoft.com/office/drawing/2014/main" id="{1D25F9F7-5409-EA4C-8F0D-376191695F57}"/>
                </a:ext>
              </a:extLst>
            </p:cNvPr>
            <p:cNvCxnSpPr/>
            <p:nvPr/>
          </p:nvCxnSpPr>
          <p:spPr>
            <a:xfrm>
              <a:off x="7377188" y="1629274"/>
              <a:ext cx="3369408" cy="0"/>
            </a:xfrm>
            <a:prstGeom prst="line">
              <a:avLst/>
            </a:prstGeom>
            <a:ln w="19050">
              <a:solidFill>
                <a:schemeClr val="bg1"/>
              </a:solidFill>
              <a:prstDash val="solid"/>
            </a:ln>
          </p:spPr>
          <p:style>
            <a:lnRef idx="2">
              <a:schemeClr val="accent1"/>
            </a:lnRef>
            <a:fillRef idx="0">
              <a:schemeClr val="accent1"/>
            </a:fillRef>
            <a:effectRef idx="1">
              <a:schemeClr val="accent1"/>
            </a:effectRef>
            <a:fontRef idx="minor">
              <a:schemeClr val="tx1"/>
            </a:fontRef>
          </p:style>
        </p:cxnSp>
        <p:cxnSp>
          <p:nvCxnSpPr>
            <p:cNvPr id="40" name="Straight Connector 39">
              <a:extLst>
                <a:ext uri="{FF2B5EF4-FFF2-40B4-BE49-F238E27FC236}">
                  <a16:creationId xmlns:a16="http://schemas.microsoft.com/office/drawing/2014/main" id="{EA2002FA-363A-1E4C-AED5-B407CA1BE62C}"/>
                </a:ext>
              </a:extLst>
            </p:cNvPr>
            <p:cNvCxnSpPr/>
            <p:nvPr/>
          </p:nvCxnSpPr>
          <p:spPr>
            <a:xfrm>
              <a:off x="7377188" y="3431793"/>
              <a:ext cx="3369408" cy="0"/>
            </a:xfrm>
            <a:prstGeom prst="line">
              <a:avLst/>
            </a:prstGeom>
            <a:ln w="19050">
              <a:solidFill>
                <a:schemeClr val="bg1"/>
              </a:solidFill>
              <a:prstDash val="solid"/>
            </a:ln>
          </p:spPr>
          <p:style>
            <a:lnRef idx="2">
              <a:schemeClr val="accent1"/>
            </a:lnRef>
            <a:fillRef idx="0">
              <a:schemeClr val="accent1"/>
            </a:fillRef>
            <a:effectRef idx="1">
              <a:schemeClr val="accent1"/>
            </a:effectRef>
            <a:fontRef idx="minor">
              <a:schemeClr val="tx1"/>
            </a:fontRef>
          </p:style>
        </p:cxnSp>
      </p:grpSp>
      <p:sp>
        <p:nvSpPr>
          <p:cNvPr id="44" name="TextBox 43">
            <a:extLst>
              <a:ext uri="{FF2B5EF4-FFF2-40B4-BE49-F238E27FC236}">
                <a16:creationId xmlns:a16="http://schemas.microsoft.com/office/drawing/2014/main" id="{FABD32F4-240F-BE47-9CD3-5D85832E4216}"/>
              </a:ext>
            </a:extLst>
          </p:cNvPr>
          <p:cNvSpPr txBox="1"/>
          <p:nvPr/>
        </p:nvSpPr>
        <p:spPr>
          <a:xfrm>
            <a:off x="1310736" y="5979282"/>
            <a:ext cx="6705455" cy="400110"/>
          </a:xfrm>
          <a:prstGeom prst="rect">
            <a:avLst/>
          </a:prstGeom>
          <a:noFill/>
        </p:spPr>
        <p:txBody>
          <a:bodyPr wrap="square" rtlCol="0">
            <a:spAutoFit/>
          </a:bodyPr>
          <a:lstStyle/>
          <a:p>
            <a:pPr algn="ctr"/>
            <a:r>
              <a:rPr lang="en-US" sz="2000" b="1" dirty="0">
                <a:solidFill>
                  <a:schemeClr val="bg1"/>
                </a:solidFill>
              </a:rPr>
              <a:t>t-SNE 1</a:t>
            </a:r>
          </a:p>
        </p:txBody>
      </p:sp>
      <p:sp>
        <p:nvSpPr>
          <p:cNvPr id="45" name="TextBox 44">
            <a:extLst>
              <a:ext uri="{FF2B5EF4-FFF2-40B4-BE49-F238E27FC236}">
                <a16:creationId xmlns:a16="http://schemas.microsoft.com/office/drawing/2014/main" id="{86867EDD-67A0-D44F-9AFE-5B4BD5556F89}"/>
              </a:ext>
            </a:extLst>
          </p:cNvPr>
          <p:cNvSpPr txBox="1"/>
          <p:nvPr/>
        </p:nvSpPr>
        <p:spPr>
          <a:xfrm rot="16200000">
            <a:off x="-1360392" y="3273652"/>
            <a:ext cx="4096197" cy="400110"/>
          </a:xfrm>
          <a:prstGeom prst="rect">
            <a:avLst/>
          </a:prstGeom>
          <a:noFill/>
        </p:spPr>
        <p:txBody>
          <a:bodyPr wrap="square" rtlCol="0">
            <a:spAutoFit/>
          </a:bodyPr>
          <a:lstStyle/>
          <a:p>
            <a:pPr algn="ctr"/>
            <a:r>
              <a:rPr lang="en-US" sz="2000" b="1" dirty="0">
                <a:solidFill>
                  <a:schemeClr val="bg1"/>
                </a:solidFill>
              </a:rPr>
              <a:t>t-SNE 2</a:t>
            </a:r>
          </a:p>
        </p:txBody>
      </p:sp>
      <p:pic>
        <p:nvPicPr>
          <p:cNvPr id="49" name="Picture 48">
            <a:extLst>
              <a:ext uri="{FF2B5EF4-FFF2-40B4-BE49-F238E27FC236}">
                <a16:creationId xmlns:a16="http://schemas.microsoft.com/office/drawing/2014/main" id="{55BDC700-3553-5344-81EB-B04DD6B86102}"/>
              </a:ext>
            </a:extLst>
          </p:cNvPr>
          <p:cNvPicPr>
            <a:picLocks noChangeAspect="1"/>
          </p:cNvPicPr>
          <p:nvPr/>
        </p:nvPicPr>
        <p:blipFill rotWithShape="1">
          <a:blip r:embed="rId5"/>
          <a:srcRect l="4176" r="17572" b="8090"/>
          <a:stretch/>
        </p:blipFill>
        <p:spPr>
          <a:xfrm>
            <a:off x="1218324" y="1388249"/>
            <a:ext cx="6797643" cy="4202144"/>
          </a:xfrm>
          <a:prstGeom prst="rect">
            <a:avLst/>
          </a:prstGeom>
        </p:spPr>
      </p:pic>
      <p:pic>
        <p:nvPicPr>
          <p:cNvPr id="51" name="Picture 50">
            <a:extLst>
              <a:ext uri="{FF2B5EF4-FFF2-40B4-BE49-F238E27FC236}">
                <a16:creationId xmlns:a16="http://schemas.microsoft.com/office/drawing/2014/main" id="{3BA542A3-7A88-4F4F-8D6A-CDF2DF505B57}"/>
              </a:ext>
            </a:extLst>
          </p:cNvPr>
          <p:cNvPicPr>
            <a:picLocks noChangeAspect="1"/>
          </p:cNvPicPr>
          <p:nvPr/>
        </p:nvPicPr>
        <p:blipFill rotWithShape="1">
          <a:blip r:embed="rId6"/>
          <a:srcRect l="4176" r="17572" b="8090"/>
          <a:stretch/>
        </p:blipFill>
        <p:spPr>
          <a:xfrm>
            <a:off x="1216061" y="1391365"/>
            <a:ext cx="6797642" cy="4202144"/>
          </a:xfrm>
          <a:prstGeom prst="rect">
            <a:avLst/>
          </a:prstGeom>
        </p:spPr>
      </p:pic>
      <p:sp>
        <p:nvSpPr>
          <p:cNvPr id="61" name="TextBox 60">
            <a:extLst>
              <a:ext uri="{FF2B5EF4-FFF2-40B4-BE49-F238E27FC236}">
                <a16:creationId xmlns:a16="http://schemas.microsoft.com/office/drawing/2014/main" id="{A66858A5-DA75-FA4C-82B1-F7131A6DF78E}"/>
              </a:ext>
            </a:extLst>
          </p:cNvPr>
          <p:cNvSpPr txBox="1"/>
          <p:nvPr/>
        </p:nvSpPr>
        <p:spPr>
          <a:xfrm>
            <a:off x="1460519" y="5563799"/>
            <a:ext cx="6745419" cy="369332"/>
          </a:xfrm>
          <a:prstGeom prst="rect">
            <a:avLst/>
          </a:prstGeom>
          <a:noFill/>
        </p:spPr>
        <p:txBody>
          <a:bodyPr wrap="square" rtlCol="0">
            <a:spAutoFit/>
          </a:bodyPr>
          <a:lstStyle/>
          <a:p>
            <a:r>
              <a:rPr lang="en-US" dirty="0">
                <a:solidFill>
                  <a:schemeClr val="bg1"/>
                </a:solidFill>
              </a:rPr>
              <a:t>-10               </a:t>
            </a:r>
            <a:r>
              <a:rPr lang="en-US" sz="800" dirty="0">
                <a:solidFill>
                  <a:schemeClr val="bg1"/>
                </a:solidFill>
              </a:rPr>
              <a:t> </a:t>
            </a:r>
            <a:r>
              <a:rPr lang="en-US" dirty="0">
                <a:solidFill>
                  <a:schemeClr val="bg1"/>
                </a:solidFill>
              </a:rPr>
              <a:t>-5                </a:t>
            </a:r>
            <a:r>
              <a:rPr lang="en-US" sz="800" dirty="0">
                <a:solidFill>
                  <a:schemeClr val="bg1"/>
                </a:solidFill>
              </a:rPr>
              <a:t> </a:t>
            </a:r>
            <a:r>
              <a:rPr lang="en-US" dirty="0">
                <a:solidFill>
                  <a:schemeClr val="bg1"/>
                </a:solidFill>
              </a:rPr>
              <a:t>0                 </a:t>
            </a:r>
            <a:r>
              <a:rPr lang="en-US" sz="800" dirty="0">
                <a:solidFill>
                  <a:schemeClr val="bg1"/>
                </a:solidFill>
              </a:rPr>
              <a:t> </a:t>
            </a:r>
            <a:r>
              <a:rPr lang="en-US" dirty="0">
                <a:solidFill>
                  <a:schemeClr val="bg1"/>
                </a:solidFill>
              </a:rPr>
              <a:t>5                10               </a:t>
            </a:r>
            <a:r>
              <a:rPr lang="en-US" sz="800" dirty="0">
                <a:solidFill>
                  <a:schemeClr val="bg1"/>
                </a:solidFill>
              </a:rPr>
              <a:t> </a:t>
            </a:r>
            <a:r>
              <a:rPr lang="en-US" dirty="0">
                <a:solidFill>
                  <a:schemeClr val="bg1"/>
                </a:solidFill>
              </a:rPr>
              <a:t>15</a:t>
            </a:r>
          </a:p>
        </p:txBody>
      </p:sp>
      <p:sp>
        <p:nvSpPr>
          <p:cNvPr id="62" name="TextBox 61">
            <a:extLst>
              <a:ext uri="{FF2B5EF4-FFF2-40B4-BE49-F238E27FC236}">
                <a16:creationId xmlns:a16="http://schemas.microsoft.com/office/drawing/2014/main" id="{D1CE213E-9239-7041-9CAE-0B33B25E68BB}"/>
              </a:ext>
            </a:extLst>
          </p:cNvPr>
          <p:cNvSpPr txBox="1"/>
          <p:nvPr/>
        </p:nvSpPr>
        <p:spPr>
          <a:xfrm>
            <a:off x="861197" y="1425608"/>
            <a:ext cx="449540" cy="3631763"/>
          </a:xfrm>
          <a:prstGeom prst="rect">
            <a:avLst/>
          </a:prstGeom>
          <a:noFill/>
        </p:spPr>
        <p:txBody>
          <a:bodyPr wrap="square" rtlCol="0">
            <a:spAutoFit/>
          </a:bodyPr>
          <a:lstStyle/>
          <a:p>
            <a:pPr algn="r"/>
            <a:r>
              <a:rPr lang="en-US" dirty="0">
                <a:solidFill>
                  <a:schemeClr val="bg1"/>
                </a:solidFill>
              </a:rPr>
              <a:t>8</a:t>
            </a:r>
          </a:p>
          <a:p>
            <a:pPr algn="r"/>
            <a:endParaRPr lang="en-US" dirty="0">
              <a:solidFill>
                <a:schemeClr val="bg1"/>
              </a:solidFill>
            </a:endParaRPr>
          </a:p>
          <a:p>
            <a:pPr algn="r"/>
            <a:endParaRPr lang="en-US" dirty="0">
              <a:solidFill>
                <a:schemeClr val="bg1"/>
              </a:solidFill>
            </a:endParaRPr>
          </a:p>
          <a:p>
            <a:pPr algn="r"/>
            <a:endParaRPr lang="en-US" sz="800" dirty="0">
              <a:solidFill>
                <a:schemeClr val="bg1"/>
              </a:solidFill>
            </a:endParaRPr>
          </a:p>
          <a:p>
            <a:pPr algn="r"/>
            <a:endParaRPr lang="en-US" sz="800" dirty="0">
              <a:solidFill>
                <a:schemeClr val="bg1"/>
              </a:solidFill>
            </a:endParaRPr>
          </a:p>
          <a:p>
            <a:pPr algn="r"/>
            <a:r>
              <a:rPr lang="en-US" dirty="0">
                <a:solidFill>
                  <a:schemeClr val="bg1"/>
                </a:solidFill>
              </a:rPr>
              <a:t>4</a:t>
            </a:r>
          </a:p>
          <a:p>
            <a:pPr algn="r"/>
            <a:endParaRPr lang="en-US" dirty="0">
              <a:solidFill>
                <a:schemeClr val="bg1"/>
              </a:solidFill>
            </a:endParaRPr>
          </a:p>
          <a:p>
            <a:pPr algn="r"/>
            <a:endParaRPr lang="en-US" dirty="0">
              <a:solidFill>
                <a:schemeClr val="bg1"/>
              </a:solidFill>
            </a:endParaRPr>
          </a:p>
          <a:p>
            <a:pPr algn="r"/>
            <a:endParaRPr lang="en-US" sz="800" dirty="0">
              <a:solidFill>
                <a:schemeClr val="bg1"/>
              </a:solidFill>
            </a:endParaRPr>
          </a:p>
          <a:p>
            <a:pPr algn="r"/>
            <a:endParaRPr lang="en-US" sz="800" dirty="0">
              <a:solidFill>
                <a:schemeClr val="bg1"/>
              </a:solidFill>
            </a:endParaRPr>
          </a:p>
          <a:p>
            <a:pPr algn="r"/>
            <a:r>
              <a:rPr lang="en-US" dirty="0">
                <a:solidFill>
                  <a:schemeClr val="bg1"/>
                </a:solidFill>
              </a:rPr>
              <a:t>0</a:t>
            </a:r>
          </a:p>
          <a:p>
            <a:pPr algn="r"/>
            <a:endParaRPr lang="en-US" dirty="0">
              <a:solidFill>
                <a:schemeClr val="bg1"/>
              </a:solidFill>
            </a:endParaRPr>
          </a:p>
          <a:p>
            <a:pPr algn="r"/>
            <a:endParaRPr lang="en-US" dirty="0">
              <a:solidFill>
                <a:schemeClr val="bg1"/>
              </a:solidFill>
            </a:endParaRPr>
          </a:p>
          <a:p>
            <a:pPr algn="r"/>
            <a:endParaRPr lang="en-US" dirty="0">
              <a:solidFill>
                <a:schemeClr val="bg1"/>
              </a:solidFill>
            </a:endParaRPr>
          </a:p>
          <a:p>
            <a:pPr algn="r"/>
            <a:r>
              <a:rPr lang="en-US" dirty="0">
                <a:solidFill>
                  <a:schemeClr val="bg1"/>
                </a:solidFill>
              </a:rPr>
              <a:t>-4</a:t>
            </a:r>
          </a:p>
        </p:txBody>
      </p:sp>
      <p:sp>
        <p:nvSpPr>
          <p:cNvPr id="63" name="Rectangle 62">
            <a:extLst>
              <a:ext uri="{FF2B5EF4-FFF2-40B4-BE49-F238E27FC236}">
                <a16:creationId xmlns:a16="http://schemas.microsoft.com/office/drawing/2014/main" id="{4C3C9F23-0960-1343-BF5C-6B84DB7DF4EE}"/>
              </a:ext>
            </a:extLst>
          </p:cNvPr>
          <p:cNvSpPr/>
          <p:nvPr/>
        </p:nvSpPr>
        <p:spPr>
          <a:xfrm>
            <a:off x="4347940" y="1559851"/>
            <a:ext cx="3692036" cy="369332"/>
          </a:xfrm>
          <a:prstGeom prst="rect">
            <a:avLst/>
          </a:prstGeom>
        </p:spPr>
        <p:txBody>
          <a:bodyPr wrap="none">
            <a:spAutoFit/>
          </a:bodyPr>
          <a:lstStyle/>
          <a:p>
            <a:r>
              <a:rPr lang="en-US" dirty="0">
                <a:solidFill>
                  <a:schemeClr val="bg1"/>
                </a:solidFill>
              </a:rPr>
              <a:t>(2,996 genes; median CPM &gt; 50)</a:t>
            </a:r>
          </a:p>
        </p:txBody>
      </p:sp>
    </p:spTree>
    <p:extLst>
      <p:ext uri="{BB962C8B-B14F-4D97-AF65-F5344CB8AC3E}">
        <p14:creationId xmlns:p14="http://schemas.microsoft.com/office/powerpoint/2010/main" val="37023852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733" y="223504"/>
            <a:ext cx="11781367" cy="758825"/>
          </a:xfrm>
        </p:spPr>
        <p:txBody>
          <a:bodyPr/>
          <a:lstStyle/>
          <a:p>
            <a:r>
              <a:rPr lang="en-US" sz="2800" b="1" dirty="0">
                <a:latin typeface="+mj-lt"/>
              </a:rPr>
              <a:t>t-SNE analysis identifies stage-specific clusters</a:t>
            </a:r>
          </a:p>
        </p:txBody>
      </p:sp>
      <p:grpSp>
        <p:nvGrpSpPr>
          <p:cNvPr id="9" name="Group 8">
            <a:extLst>
              <a:ext uri="{FF2B5EF4-FFF2-40B4-BE49-F238E27FC236}">
                <a16:creationId xmlns:a16="http://schemas.microsoft.com/office/drawing/2014/main" id="{04B29B52-3E99-BA4A-BD2A-F79F6AFD039C}"/>
              </a:ext>
            </a:extLst>
          </p:cNvPr>
          <p:cNvGrpSpPr/>
          <p:nvPr/>
        </p:nvGrpSpPr>
        <p:grpSpPr>
          <a:xfrm>
            <a:off x="2824532" y="1781328"/>
            <a:ext cx="2288025" cy="4173992"/>
            <a:chOff x="2927768" y="1781328"/>
            <a:chExt cx="2288025" cy="4173992"/>
          </a:xfrm>
        </p:grpSpPr>
        <p:sp>
          <p:nvSpPr>
            <p:cNvPr id="5" name="Rectangle 4">
              <a:extLst>
                <a:ext uri="{FF2B5EF4-FFF2-40B4-BE49-F238E27FC236}">
                  <a16:creationId xmlns:a16="http://schemas.microsoft.com/office/drawing/2014/main" id="{8EC63C7C-ED1F-3C4F-87B3-67074650C24D}"/>
                </a:ext>
              </a:extLst>
            </p:cNvPr>
            <p:cNvSpPr/>
            <p:nvPr/>
          </p:nvSpPr>
          <p:spPr>
            <a:xfrm>
              <a:off x="2927768" y="1781328"/>
              <a:ext cx="1807165" cy="472559"/>
            </a:xfrm>
            <a:prstGeom prst="rect">
              <a:avLst/>
            </a:prstGeom>
            <a:solidFill>
              <a:schemeClr val="tx1"/>
            </a:solidFill>
            <a:ln>
              <a:noFill/>
            </a:ln>
            <a:effectLst/>
            <a:scene3d>
              <a:camera prst="orthographicFront" fov="0">
                <a:rot lat="0" lon="0" rev="0"/>
              </a:camera>
              <a:lightRig rig="threePt" dir="t">
                <a:rot lat="0" lon="0" rev="0"/>
              </a:lightRig>
            </a:scene3d>
            <a:sp3d prstMaterial="matte">
              <a:contourClr>
                <a:schemeClr val="accent1">
                  <a:shade val="70000"/>
                  <a:satMod val="105000"/>
                </a:schemeClr>
              </a:contourClr>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7559BB0A-F6A2-3C46-BA29-9C8E56111DF7}"/>
                </a:ext>
              </a:extLst>
            </p:cNvPr>
            <p:cNvSpPr/>
            <p:nvPr/>
          </p:nvSpPr>
          <p:spPr>
            <a:xfrm>
              <a:off x="3868068" y="3252631"/>
              <a:ext cx="1347725" cy="2627042"/>
            </a:xfrm>
            <a:prstGeom prst="rect">
              <a:avLst/>
            </a:prstGeom>
            <a:solidFill>
              <a:schemeClr val="tx1"/>
            </a:solidFill>
            <a:ln>
              <a:noFill/>
            </a:ln>
            <a:effectLst/>
            <a:scene3d>
              <a:camera prst="orthographicFront" fov="0">
                <a:rot lat="0" lon="0" rev="0"/>
              </a:camera>
              <a:lightRig rig="threePt" dir="t">
                <a:rot lat="0" lon="0" rev="0"/>
              </a:lightRig>
            </a:scene3d>
            <a:sp3d prstMaterial="matte">
              <a:contourClr>
                <a:schemeClr val="accent1">
                  <a:shade val="70000"/>
                  <a:satMod val="105000"/>
                </a:schemeClr>
              </a:contourClr>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6975AF53-2B47-9246-B9E3-544CB5AFA3F2}"/>
                </a:ext>
              </a:extLst>
            </p:cNvPr>
            <p:cNvSpPr/>
            <p:nvPr/>
          </p:nvSpPr>
          <p:spPr>
            <a:xfrm>
              <a:off x="3583583" y="5412979"/>
              <a:ext cx="1347725" cy="542341"/>
            </a:xfrm>
            <a:prstGeom prst="rect">
              <a:avLst/>
            </a:prstGeom>
            <a:solidFill>
              <a:schemeClr val="tx1"/>
            </a:solidFill>
            <a:ln>
              <a:noFill/>
            </a:ln>
            <a:effectLst/>
            <a:scene3d>
              <a:camera prst="orthographicFront" fov="0">
                <a:rot lat="0" lon="0" rev="0"/>
              </a:camera>
              <a:lightRig rig="threePt" dir="t">
                <a:rot lat="0" lon="0" rev="0"/>
              </a:lightRig>
            </a:scene3d>
            <a:sp3d prstMaterial="matte">
              <a:contourClr>
                <a:schemeClr val="accent1">
                  <a:shade val="70000"/>
                  <a:satMod val="105000"/>
                </a:schemeClr>
              </a:contourClr>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38" name="Group 37">
            <a:extLst>
              <a:ext uri="{FF2B5EF4-FFF2-40B4-BE49-F238E27FC236}">
                <a16:creationId xmlns:a16="http://schemas.microsoft.com/office/drawing/2014/main" id="{6C13D86B-1689-B64F-802E-2481D7EFE02E}"/>
              </a:ext>
            </a:extLst>
          </p:cNvPr>
          <p:cNvGrpSpPr/>
          <p:nvPr/>
        </p:nvGrpSpPr>
        <p:grpSpPr>
          <a:xfrm>
            <a:off x="7649306" y="1391365"/>
            <a:ext cx="4747846" cy="4617746"/>
            <a:chOff x="6717319" y="1271107"/>
            <a:chExt cx="4747846" cy="4617746"/>
          </a:xfrm>
        </p:grpSpPr>
        <p:sp>
          <p:nvSpPr>
            <p:cNvPr id="14" name="TextBox 13">
              <a:extLst>
                <a:ext uri="{FF2B5EF4-FFF2-40B4-BE49-F238E27FC236}">
                  <a16:creationId xmlns:a16="http://schemas.microsoft.com/office/drawing/2014/main" id="{92994331-B530-4E48-9DFA-76A0A7A0932C}"/>
                </a:ext>
              </a:extLst>
            </p:cNvPr>
            <p:cNvSpPr txBox="1"/>
            <p:nvPr/>
          </p:nvSpPr>
          <p:spPr>
            <a:xfrm>
              <a:off x="6717319" y="1271107"/>
              <a:ext cx="4747846" cy="2185214"/>
            </a:xfrm>
            <a:prstGeom prst="rect">
              <a:avLst/>
            </a:prstGeom>
            <a:noFill/>
          </p:spPr>
          <p:txBody>
            <a:bodyPr wrap="square" rtlCol="0">
              <a:spAutoFit/>
            </a:bodyPr>
            <a:lstStyle/>
            <a:p>
              <a:pPr algn="ctr"/>
              <a:r>
                <a:rPr lang="en-US" dirty="0">
                  <a:solidFill>
                    <a:schemeClr val="bg1"/>
                  </a:solidFill>
                </a:rPr>
                <a:t>Stage</a:t>
              </a:r>
            </a:p>
            <a:p>
              <a:pPr algn="ctr"/>
              <a:endParaRPr lang="en-US" sz="2800" dirty="0">
                <a:solidFill>
                  <a:schemeClr val="bg1"/>
                </a:solidFill>
              </a:endParaRPr>
            </a:p>
            <a:p>
              <a:pPr algn="ctr"/>
              <a:r>
                <a:rPr lang="en-US" dirty="0">
                  <a:solidFill>
                    <a:schemeClr val="bg1"/>
                  </a:solidFill>
                </a:rPr>
                <a:t>E3    E4    E5    E6    E7 </a:t>
              </a:r>
            </a:p>
            <a:p>
              <a:pPr algn="ctr"/>
              <a:endParaRPr lang="en-US" dirty="0">
                <a:solidFill>
                  <a:schemeClr val="bg1"/>
                </a:solidFill>
              </a:endParaRPr>
            </a:p>
            <a:p>
              <a:pPr algn="ctr"/>
              <a:endParaRPr lang="en-US" dirty="0">
                <a:solidFill>
                  <a:schemeClr val="bg1"/>
                </a:solidFill>
              </a:endParaRPr>
            </a:p>
            <a:p>
              <a:pPr algn="ctr"/>
              <a:endParaRPr lang="en-US" dirty="0">
                <a:solidFill>
                  <a:schemeClr val="bg1"/>
                </a:solidFill>
              </a:endParaRPr>
            </a:p>
            <a:p>
              <a:pPr algn="ctr"/>
              <a:r>
                <a:rPr lang="en-US" dirty="0">
                  <a:solidFill>
                    <a:schemeClr val="bg1"/>
                  </a:solidFill>
                </a:rPr>
                <a:t>Cell Lineage</a:t>
              </a:r>
            </a:p>
          </p:txBody>
        </p:sp>
        <p:grpSp>
          <p:nvGrpSpPr>
            <p:cNvPr id="22" name="Group 21">
              <a:extLst>
                <a:ext uri="{FF2B5EF4-FFF2-40B4-BE49-F238E27FC236}">
                  <a16:creationId xmlns:a16="http://schemas.microsoft.com/office/drawing/2014/main" id="{3670136B-758F-014E-A686-7D96DC7EDFD6}"/>
                </a:ext>
              </a:extLst>
            </p:cNvPr>
            <p:cNvGrpSpPr/>
            <p:nvPr/>
          </p:nvGrpSpPr>
          <p:grpSpPr>
            <a:xfrm>
              <a:off x="7657565" y="3456806"/>
              <a:ext cx="3621006" cy="2432047"/>
              <a:chOff x="8360953" y="3808500"/>
              <a:chExt cx="3621006" cy="2432047"/>
            </a:xfrm>
          </p:grpSpPr>
          <p:sp>
            <p:nvSpPr>
              <p:cNvPr id="16" name="TextBox 15">
                <a:extLst>
                  <a:ext uri="{FF2B5EF4-FFF2-40B4-BE49-F238E27FC236}">
                    <a16:creationId xmlns:a16="http://schemas.microsoft.com/office/drawing/2014/main" id="{531DB9E0-BDA6-4142-9F9F-5464BFF9C661}"/>
                  </a:ext>
                </a:extLst>
              </p:cNvPr>
              <p:cNvSpPr txBox="1"/>
              <p:nvPr/>
            </p:nvSpPr>
            <p:spPr>
              <a:xfrm>
                <a:off x="9073660" y="3917396"/>
                <a:ext cx="2908299" cy="2215991"/>
              </a:xfrm>
              <a:prstGeom prst="rect">
                <a:avLst/>
              </a:prstGeom>
              <a:noFill/>
            </p:spPr>
            <p:txBody>
              <a:bodyPr wrap="square" rtlCol="0">
                <a:spAutoFit/>
              </a:bodyPr>
              <a:lstStyle/>
              <a:p>
                <a:r>
                  <a:rPr lang="en-US" dirty="0">
                    <a:solidFill>
                      <a:schemeClr val="bg1"/>
                    </a:solidFill>
                  </a:rPr>
                  <a:t>Undifferentiated</a:t>
                </a:r>
              </a:p>
              <a:p>
                <a:endParaRPr lang="en-US" sz="600" dirty="0">
                  <a:solidFill>
                    <a:schemeClr val="bg1"/>
                  </a:solidFill>
                </a:endParaRPr>
              </a:p>
              <a:p>
                <a:r>
                  <a:rPr lang="en-US" dirty="0">
                    <a:solidFill>
                      <a:schemeClr val="bg1"/>
                    </a:solidFill>
                  </a:rPr>
                  <a:t>Inner cell mass</a:t>
                </a:r>
              </a:p>
              <a:p>
                <a:endParaRPr lang="en-US" sz="600" dirty="0">
                  <a:solidFill>
                    <a:schemeClr val="bg1"/>
                  </a:solidFill>
                </a:endParaRPr>
              </a:p>
              <a:p>
                <a:r>
                  <a:rPr lang="en-US" dirty="0">
                    <a:solidFill>
                      <a:schemeClr val="bg1"/>
                    </a:solidFill>
                  </a:rPr>
                  <a:t>Trophectoderm</a:t>
                </a:r>
              </a:p>
              <a:p>
                <a:endParaRPr lang="en-US" sz="600" dirty="0">
                  <a:solidFill>
                    <a:schemeClr val="bg1"/>
                  </a:solidFill>
                </a:endParaRPr>
              </a:p>
              <a:p>
                <a:r>
                  <a:rPr lang="en-US" dirty="0">
                    <a:solidFill>
                      <a:schemeClr val="bg1"/>
                    </a:solidFill>
                  </a:rPr>
                  <a:t>Intermediate</a:t>
                </a:r>
              </a:p>
              <a:p>
                <a:endParaRPr lang="en-US" sz="600" dirty="0">
                  <a:solidFill>
                    <a:schemeClr val="bg1"/>
                  </a:solidFill>
                </a:endParaRPr>
              </a:p>
              <a:p>
                <a:r>
                  <a:rPr lang="en-US" dirty="0">
                    <a:solidFill>
                      <a:schemeClr val="bg1"/>
                    </a:solidFill>
                  </a:rPr>
                  <a:t>Epiblast</a:t>
                </a:r>
              </a:p>
              <a:p>
                <a:endParaRPr lang="en-US" sz="600" dirty="0">
                  <a:solidFill>
                    <a:schemeClr val="bg1"/>
                  </a:solidFill>
                </a:endParaRPr>
              </a:p>
              <a:p>
                <a:r>
                  <a:rPr lang="en-US" dirty="0">
                    <a:solidFill>
                      <a:schemeClr val="bg1"/>
                    </a:solidFill>
                  </a:rPr>
                  <a:t>Primitive endoderm</a:t>
                </a:r>
              </a:p>
            </p:txBody>
          </p:sp>
          <p:pic>
            <p:nvPicPr>
              <p:cNvPr id="21" name="Picture 20">
                <a:extLst>
                  <a:ext uri="{FF2B5EF4-FFF2-40B4-BE49-F238E27FC236}">
                    <a16:creationId xmlns:a16="http://schemas.microsoft.com/office/drawing/2014/main" id="{F10FCFED-DF02-FE4A-8588-F0E3FC18F321}"/>
                  </a:ext>
                </a:extLst>
              </p:cNvPr>
              <p:cNvPicPr>
                <a:picLocks noChangeAspect="1"/>
              </p:cNvPicPr>
              <p:nvPr/>
            </p:nvPicPr>
            <p:blipFill rotWithShape="1">
              <a:blip r:embed="rId3"/>
              <a:srcRect l="83526" t="73254" r="13757" b="23662"/>
              <a:stretch/>
            </p:blipFill>
            <p:spPr>
              <a:xfrm>
                <a:off x="8360955" y="3808500"/>
                <a:ext cx="783046" cy="488896"/>
              </a:xfrm>
              <a:prstGeom prst="rect">
                <a:avLst/>
              </a:prstGeom>
            </p:spPr>
          </p:pic>
          <p:pic>
            <p:nvPicPr>
              <p:cNvPr id="24" name="Picture 23">
                <a:extLst>
                  <a:ext uri="{FF2B5EF4-FFF2-40B4-BE49-F238E27FC236}">
                    <a16:creationId xmlns:a16="http://schemas.microsoft.com/office/drawing/2014/main" id="{073F8C58-BE6D-3149-A778-76826ADAB33D}"/>
                  </a:ext>
                </a:extLst>
              </p:cNvPr>
              <p:cNvPicPr>
                <a:picLocks noChangeAspect="1"/>
              </p:cNvPicPr>
              <p:nvPr/>
            </p:nvPicPr>
            <p:blipFill rotWithShape="1">
              <a:blip r:embed="rId3"/>
              <a:srcRect l="83526" t="56438" r="13696" b="40581"/>
              <a:stretch/>
            </p:blipFill>
            <p:spPr>
              <a:xfrm>
                <a:off x="8360954" y="4259532"/>
                <a:ext cx="800631" cy="472559"/>
              </a:xfrm>
              <a:prstGeom prst="rect">
                <a:avLst/>
              </a:prstGeom>
            </p:spPr>
          </p:pic>
          <p:pic>
            <p:nvPicPr>
              <p:cNvPr id="25" name="Picture 24">
                <a:extLst>
                  <a:ext uri="{FF2B5EF4-FFF2-40B4-BE49-F238E27FC236}">
                    <a16:creationId xmlns:a16="http://schemas.microsoft.com/office/drawing/2014/main" id="{735431C0-1698-6E48-96A9-BDF1BCE5C60F}"/>
                  </a:ext>
                </a:extLst>
              </p:cNvPr>
              <p:cNvPicPr>
                <a:picLocks noChangeAspect="1"/>
              </p:cNvPicPr>
              <p:nvPr/>
            </p:nvPicPr>
            <p:blipFill rotWithShape="1">
              <a:blip r:embed="rId3"/>
              <a:srcRect l="83526" t="69488" r="13942" b="27531"/>
              <a:stretch/>
            </p:blipFill>
            <p:spPr>
              <a:xfrm>
                <a:off x="8360954" y="4610014"/>
                <a:ext cx="729745" cy="472559"/>
              </a:xfrm>
              <a:prstGeom prst="rect">
                <a:avLst/>
              </a:prstGeom>
            </p:spPr>
          </p:pic>
          <p:pic>
            <p:nvPicPr>
              <p:cNvPr id="26" name="Picture 25">
                <a:extLst>
                  <a:ext uri="{FF2B5EF4-FFF2-40B4-BE49-F238E27FC236}">
                    <a16:creationId xmlns:a16="http://schemas.microsoft.com/office/drawing/2014/main" id="{445DFAF7-F97E-1140-966B-F06CD83B2336}"/>
                  </a:ext>
                </a:extLst>
              </p:cNvPr>
              <p:cNvPicPr>
                <a:picLocks noChangeAspect="1"/>
              </p:cNvPicPr>
              <p:nvPr/>
            </p:nvPicPr>
            <p:blipFill rotWithShape="1">
              <a:blip r:embed="rId3"/>
              <a:srcRect l="83526" t="60508" r="13635" b="36813"/>
              <a:stretch/>
            </p:blipFill>
            <p:spPr>
              <a:xfrm>
                <a:off x="8360954" y="5006573"/>
                <a:ext cx="818215" cy="424774"/>
              </a:xfrm>
              <a:prstGeom prst="rect">
                <a:avLst/>
              </a:prstGeom>
            </p:spPr>
          </p:pic>
          <p:pic>
            <p:nvPicPr>
              <p:cNvPr id="27" name="Picture 26">
                <a:extLst>
                  <a:ext uri="{FF2B5EF4-FFF2-40B4-BE49-F238E27FC236}">
                    <a16:creationId xmlns:a16="http://schemas.microsoft.com/office/drawing/2014/main" id="{AB6213D0-3326-D746-AD39-FC97409B33AE}"/>
                  </a:ext>
                </a:extLst>
              </p:cNvPr>
              <p:cNvPicPr>
                <a:picLocks noChangeAspect="1"/>
              </p:cNvPicPr>
              <p:nvPr/>
            </p:nvPicPr>
            <p:blipFill rotWithShape="1">
              <a:blip r:embed="rId3"/>
              <a:srcRect l="83526" t="51409" r="13757" b="45577"/>
              <a:stretch/>
            </p:blipFill>
            <p:spPr>
              <a:xfrm>
                <a:off x="8360954" y="5257745"/>
                <a:ext cx="783046" cy="477766"/>
              </a:xfrm>
              <a:prstGeom prst="rect">
                <a:avLst/>
              </a:prstGeom>
            </p:spPr>
          </p:pic>
          <p:pic>
            <p:nvPicPr>
              <p:cNvPr id="28" name="Picture 27">
                <a:extLst>
                  <a:ext uri="{FF2B5EF4-FFF2-40B4-BE49-F238E27FC236}">
                    <a16:creationId xmlns:a16="http://schemas.microsoft.com/office/drawing/2014/main" id="{EE422123-2752-8B42-A85C-EE4C3905431C}"/>
                  </a:ext>
                </a:extLst>
              </p:cNvPr>
              <p:cNvPicPr>
                <a:picLocks noChangeAspect="1"/>
              </p:cNvPicPr>
              <p:nvPr/>
            </p:nvPicPr>
            <p:blipFill rotWithShape="1">
              <a:blip r:embed="rId3"/>
              <a:srcRect l="83526" t="65395" r="13942" b="31623"/>
              <a:stretch/>
            </p:blipFill>
            <p:spPr>
              <a:xfrm>
                <a:off x="8360953" y="5767988"/>
                <a:ext cx="729745" cy="472559"/>
              </a:xfrm>
              <a:prstGeom prst="rect">
                <a:avLst/>
              </a:prstGeom>
            </p:spPr>
          </p:pic>
        </p:grpSp>
        <p:grpSp>
          <p:nvGrpSpPr>
            <p:cNvPr id="23" name="Group 22">
              <a:extLst>
                <a:ext uri="{FF2B5EF4-FFF2-40B4-BE49-F238E27FC236}">
                  <a16:creationId xmlns:a16="http://schemas.microsoft.com/office/drawing/2014/main" id="{2731ED26-11FE-6944-8C56-C642815CBBD9}"/>
                </a:ext>
              </a:extLst>
            </p:cNvPr>
            <p:cNvGrpSpPr/>
            <p:nvPr/>
          </p:nvGrpSpPr>
          <p:grpSpPr>
            <a:xfrm>
              <a:off x="7675150" y="1644022"/>
              <a:ext cx="2756895" cy="386867"/>
              <a:chOff x="7675150" y="2066053"/>
              <a:chExt cx="2756895" cy="386867"/>
            </a:xfrm>
          </p:grpSpPr>
          <p:pic>
            <p:nvPicPr>
              <p:cNvPr id="32" name="Picture 31">
                <a:extLst>
                  <a:ext uri="{FF2B5EF4-FFF2-40B4-BE49-F238E27FC236}">
                    <a16:creationId xmlns:a16="http://schemas.microsoft.com/office/drawing/2014/main" id="{B67E91BE-0A3B-5348-A631-36FBBE57EC63}"/>
                  </a:ext>
                </a:extLst>
              </p:cNvPr>
              <p:cNvPicPr>
                <a:picLocks noChangeAspect="1"/>
              </p:cNvPicPr>
              <p:nvPr/>
            </p:nvPicPr>
            <p:blipFill rotWithShape="1">
              <a:blip r:embed="rId4"/>
              <a:srcRect l="84925" t="19939" r="13788" b="76974"/>
              <a:stretch/>
            </p:blipFill>
            <p:spPr>
              <a:xfrm rot="16200000">
                <a:off x="7737185" y="2004024"/>
                <a:ext cx="386861" cy="510932"/>
              </a:xfrm>
              <a:prstGeom prst="rect">
                <a:avLst/>
              </a:prstGeom>
            </p:spPr>
          </p:pic>
          <p:pic>
            <p:nvPicPr>
              <p:cNvPr id="33" name="Picture 32">
                <a:extLst>
                  <a:ext uri="{FF2B5EF4-FFF2-40B4-BE49-F238E27FC236}">
                    <a16:creationId xmlns:a16="http://schemas.microsoft.com/office/drawing/2014/main" id="{77811B52-1B9E-6746-8536-4D035754172D}"/>
                  </a:ext>
                </a:extLst>
              </p:cNvPr>
              <p:cNvPicPr>
                <a:picLocks noChangeAspect="1"/>
              </p:cNvPicPr>
              <p:nvPr/>
            </p:nvPicPr>
            <p:blipFill rotWithShape="1">
              <a:blip r:embed="rId4"/>
              <a:srcRect l="84925" t="25571" r="13788" b="71917"/>
              <a:stretch/>
            </p:blipFill>
            <p:spPr>
              <a:xfrm rot="16200000">
                <a:off x="8434461" y="2051658"/>
                <a:ext cx="386862" cy="415661"/>
              </a:xfrm>
              <a:prstGeom prst="rect">
                <a:avLst/>
              </a:prstGeom>
            </p:spPr>
          </p:pic>
          <p:pic>
            <p:nvPicPr>
              <p:cNvPr id="34" name="Picture 33">
                <a:extLst>
                  <a:ext uri="{FF2B5EF4-FFF2-40B4-BE49-F238E27FC236}">
                    <a16:creationId xmlns:a16="http://schemas.microsoft.com/office/drawing/2014/main" id="{F084B663-7FAF-604F-B7A0-D0B6A481057A}"/>
                  </a:ext>
                </a:extLst>
              </p:cNvPr>
              <p:cNvPicPr>
                <a:picLocks noChangeAspect="1"/>
              </p:cNvPicPr>
              <p:nvPr/>
            </p:nvPicPr>
            <p:blipFill rotWithShape="1">
              <a:blip r:embed="rId4"/>
              <a:srcRect l="84977" t="29715" r="13804" b="68089"/>
              <a:stretch/>
            </p:blipFill>
            <p:spPr>
              <a:xfrm rot="16200000">
                <a:off x="8904545" y="2067573"/>
                <a:ext cx="366461" cy="363428"/>
              </a:xfrm>
              <a:prstGeom prst="rect">
                <a:avLst/>
              </a:prstGeom>
            </p:spPr>
          </p:pic>
          <p:pic>
            <p:nvPicPr>
              <p:cNvPr id="35" name="Picture 34">
                <a:extLst>
                  <a:ext uri="{FF2B5EF4-FFF2-40B4-BE49-F238E27FC236}">
                    <a16:creationId xmlns:a16="http://schemas.microsoft.com/office/drawing/2014/main" id="{4C8B13A5-8B5A-E041-BE42-4BA322C06988}"/>
                  </a:ext>
                </a:extLst>
              </p:cNvPr>
              <p:cNvPicPr>
                <a:picLocks noChangeAspect="1"/>
              </p:cNvPicPr>
              <p:nvPr/>
            </p:nvPicPr>
            <p:blipFill rotWithShape="1">
              <a:blip r:embed="rId4"/>
              <a:srcRect l="84993" t="33899" r="13856" b="63905"/>
              <a:stretch/>
            </p:blipFill>
            <p:spPr>
              <a:xfrm rot="16200000">
                <a:off x="9408101" y="2057372"/>
                <a:ext cx="346063" cy="363429"/>
              </a:xfrm>
              <a:prstGeom prst="rect">
                <a:avLst/>
              </a:prstGeom>
            </p:spPr>
          </p:pic>
          <p:pic>
            <p:nvPicPr>
              <p:cNvPr id="36" name="Picture 35">
                <a:extLst>
                  <a:ext uri="{FF2B5EF4-FFF2-40B4-BE49-F238E27FC236}">
                    <a16:creationId xmlns:a16="http://schemas.microsoft.com/office/drawing/2014/main" id="{1073F9A9-8391-1649-B3BB-C264E1BA4555}"/>
                  </a:ext>
                </a:extLst>
              </p:cNvPr>
              <p:cNvPicPr>
                <a:picLocks noChangeAspect="1"/>
              </p:cNvPicPr>
              <p:nvPr/>
            </p:nvPicPr>
            <p:blipFill rotWithShape="1">
              <a:blip r:embed="rId4"/>
              <a:srcRect l="84985" t="38322" r="13864" b="58803"/>
              <a:stretch/>
            </p:blipFill>
            <p:spPr>
              <a:xfrm rot="16200000">
                <a:off x="10021127" y="2001198"/>
                <a:ext cx="346063" cy="475773"/>
              </a:xfrm>
              <a:prstGeom prst="rect">
                <a:avLst/>
              </a:prstGeom>
            </p:spPr>
          </p:pic>
        </p:grpSp>
        <p:cxnSp>
          <p:nvCxnSpPr>
            <p:cNvPr id="37" name="Straight Connector 36">
              <a:extLst>
                <a:ext uri="{FF2B5EF4-FFF2-40B4-BE49-F238E27FC236}">
                  <a16:creationId xmlns:a16="http://schemas.microsoft.com/office/drawing/2014/main" id="{1D25F9F7-5409-EA4C-8F0D-376191695F57}"/>
                </a:ext>
              </a:extLst>
            </p:cNvPr>
            <p:cNvCxnSpPr/>
            <p:nvPr/>
          </p:nvCxnSpPr>
          <p:spPr>
            <a:xfrm>
              <a:off x="7377188" y="1629274"/>
              <a:ext cx="3369408" cy="0"/>
            </a:xfrm>
            <a:prstGeom prst="line">
              <a:avLst/>
            </a:prstGeom>
            <a:ln w="19050">
              <a:solidFill>
                <a:schemeClr val="bg1"/>
              </a:solidFill>
              <a:prstDash val="solid"/>
            </a:ln>
          </p:spPr>
          <p:style>
            <a:lnRef idx="2">
              <a:schemeClr val="accent1"/>
            </a:lnRef>
            <a:fillRef idx="0">
              <a:schemeClr val="accent1"/>
            </a:fillRef>
            <a:effectRef idx="1">
              <a:schemeClr val="accent1"/>
            </a:effectRef>
            <a:fontRef idx="minor">
              <a:schemeClr val="tx1"/>
            </a:fontRef>
          </p:style>
        </p:cxnSp>
        <p:cxnSp>
          <p:nvCxnSpPr>
            <p:cNvPr id="40" name="Straight Connector 39">
              <a:extLst>
                <a:ext uri="{FF2B5EF4-FFF2-40B4-BE49-F238E27FC236}">
                  <a16:creationId xmlns:a16="http://schemas.microsoft.com/office/drawing/2014/main" id="{EA2002FA-363A-1E4C-AED5-B407CA1BE62C}"/>
                </a:ext>
              </a:extLst>
            </p:cNvPr>
            <p:cNvCxnSpPr/>
            <p:nvPr/>
          </p:nvCxnSpPr>
          <p:spPr>
            <a:xfrm>
              <a:off x="7377188" y="3431793"/>
              <a:ext cx="3369408" cy="0"/>
            </a:xfrm>
            <a:prstGeom prst="line">
              <a:avLst/>
            </a:prstGeom>
            <a:ln w="19050">
              <a:solidFill>
                <a:schemeClr val="bg1"/>
              </a:solidFill>
              <a:prstDash val="solid"/>
            </a:ln>
          </p:spPr>
          <p:style>
            <a:lnRef idx="2">
              <a:schemeClr val="accent1"/>
            </a:lnRef>
            <a:fillRef idx="0">
              <a:schemeClr val="accent1"/>
            </a:fillRef>
            <a:effectRef idx="1">
              <a:schemeClr val="accent1"/>
            </a:effectRef>
            <a:fontRef idx="minor">
              <a:schemeClr val="tx1"/>
            </a:fontRef>
          </p:style>
        </p:cxnSp>
      </p:grpSp>
      <p:sp>
        <p:nvSpPr>
          <p:cNvPr id="44" name="TextBox 43">
            <a:extLst>
              <a:ext uri="{FF2B5EF4-FFF2-40B4-BE49-F238E27FC236}">
                <a16:creationId xmlns:a16="http://schemas.microsoft.com/office/drawing/2014/main" id="{FABD32F4-240F-BE47-9CD3-5D85832E4216}"/>
              </a:ext>
            </a:extLst>
          </p:cNvPr>
          <p:cNvSpPr txBox="1"/>
          <p:nvPr/>
        </p:nvSpPr>
        <p:spPr>
          <a:xfrm>
            <a:off x="1310736" y="5979282"/>
            <a:ext cx="6705455" cy="400110"/>
          </a:xfrm>
          <a:prstGeom prst="rect">
            <a:avLst/>
          </a:prstGeom>
          <a:noFill/>
        </p:spPr>
        <p:txBody>
          <a:bodyPr wrap="square" rtlCol="0">
            <a:spAutoFit/>
          </a:bodyPr>
          <a:lstStyle/>
          <a:p>
            <a:pPr algn="ctr"/>
            <a:r>
              <a:rPr lang="en-US" sz="2000" b="1" dirty="0">
                <a:solidFill>
                  <a:schemeClr val="bg1"/>
                </a:solidFill>
              </a:rPr>
              <a:t>t-SNE 1</a:t>
            </a:r>
          </a:p>
        </p:txBody>
      </p:sp>
      <p:sp>
        <p:nvSpPr>
          <p:cNvPr id="45" name="TextBox 44">
            <a:extLst>
              <a:ext uri="{FF2B5EF4-FFF2-40B4-BE49-F238E27FC236}">
                <a16:creationId xmlns:a16="http://schemas.microsoft.com/office/drawing/2014/main" id="{86867EDD-67A0-D44F-9AFE-5B4BD5556F89}"/>
              </a:ext>
            </a:extLst>
          </p:cNvPr>
          <p:cNvSpPr txBox="1"/>
          <p:nvPr/>
        </p:nvSpPr>
        <p:spPr>
          <a:xfrm rot="16200000">
            <a:off x="-1360392" y="3273652"/>
            <a:ext cx="4096197" cy="400110"/>
          </a:xfrm>
          <a:prstGeom prst="rect">
            <a:avLst/>
          </a:prstGeom>
          <a:noFill/>
        </p:spPr>
        <p:txBody>
          <a:bodyPr wrap="square" rtlCol="0">
            <a:spAutoFit/>
          </a:bodyPr>
          <a:lstStyle/>
          <a:p>
            <a:pPr algn="ctr"/>
            <a:r>
              <a:rPr lang="en-US" sz="2000" b="1" dirty="0">
                <a:solidFill>
                  <a:schemeClr val="bg1"/>
                </a:solidFill>
              </a:rPr>
              <a:t>t-SNE 2</a:t>
            </a:r>
          </a:p>
        </p:txBody>
      </p:sp>
      <p:pic>
        <p:nvPicPr>
          <p:cNvPr id="49" name="Picture 48">
            <a:extLst>
              <a:ext uri="{FF2B5EF4-FFF2-40B4-BE49-F238E27FC236}">
                <a16:creationId xmlns:a16="http://schemas.microsoft.com/office/drawing/2014/main" id="{55BDC700-3553-5344-81EB-B04DD6B86102}"/>
              </a:ext>
            </a:extLst>
          </p:cNvPr>
          <p:cNvPicPr>
            <a:picLocks noChangeAspect="1"/>
          </p:cNvPicPr>
          <p:nvPr/>
        </p:nvPicPr>
        <p:blipFill rotWithShape="1">
          <a:blip r:embed="rId5"/>
          <a:srcRect l="4176" r="17572" b="8090"/>
          <a:stretch/>
        </p:blipFill>
        <p:spPr>
          <a:xfrm>
            <a:off x="1218324" y="1388249"/>
            <a:ext cx="6797643" cy="4202144"/>
          </a:xfrm>
          <a:prstGeom prst="rect">
            <a:avLst/>
          </a:prstGeom>
        </p:spPr>
      </p:pic>
      <p:sp>
        <p:nvSpPr>
          <p:cNvPr id="61" name="TextBox 60">
            <a:extLst>
              <a:ext uri="{FF2B5EF4-FFF2-40B4-BE49-F238E27FC236}">
                <a16:creationId xmlns:a16="http://schemas.microsoft.com/office/drawing/2014/main" id="{A66858A5-DA75-FA4C-82B1-F7131A6DF78E}"/>
              </a:ext>
            </a:extLst>
          </p:cNvPr>
          <p:cNvSpPr txBox="1"/>
          <p:nvPr/>
        </p:nvSpPr>
        <p:spPr>
          <a:xfrm>
            <a:off x="1460519" y="5563799"/>
            <a:ext cx="6745419" cy="369332"/>
          </a:xfrm>
          <a:prstGeom prst="rect">
            <a:avLst/>
          </a:prstGeom>
          <a:noFill/>
        </p:spPr>
        <p:txBody>
          <a:bodyPr wrap="square" rtlCol="0">
            <a:spAutoFit/>
          </a:bodyPr>
          <a:lstStyle/>
          <a:p>
            <a:r>
              <a:rPr lang="en-US" dirty="0">
                <a:solidFill>
                  <a:schemeClr val="bg1"/>
                </a:solidFill>
              </a:rPr>
              <a:t>-10               </a:t>
            </a:r>
            <a:r>
              <a:rPr lang="en-US" sz="800" dirty="0">
                <a:solidFill>
                  <a:schemeClr val="bg1"/>
                </a:solidFill>
              </a:rPr>
              <a:t> </a:t>
            </a:r>
            <a:r>
              <a:rPr lang="en-US" dirty="0">
                <a:solidFill>
                  <a:schemeClr val="bg1"/>
                </a:solidFill>
              </a:rPr>
              <a:t>-5                </a:t>
            </a:r>
            <a:r>
              <a:rPr lang="en-US" sz="800" dirty="0">
                <a:solidFill>
                  <a:schemeClr val="bg1"/>
                </a:solidFill>
              </a:rPr>
              <a:t> </a:t>
            </a:r>
            <a:r>
              <a:rPr lang="en-US" dirty="0">
                <a:solidFill>
                  <a:schemeClr val="bg1"/>
                </a:solidFill>
              </a:rPr>
              <a:t>0                 </a:t>
            </a:r>
            <a:r>
              <a:rPr lang="en-US" sz="800" dirty="0">
                <a:solidFill>
                  <a:schemeClr val="bg1"/>
                </a:solidFill>
              </a:rPr>
              <a:t> </a:t>
            </a:r>
            <a:r>
              <a:rPr lang="en-US" dirty="0">
                <a:solidFill>
                  <a:schemeClr val="bg1"/>
                </a:solidFill>
              </a:rPr>
              <a:t>5                10               </a:t>
            </a:r>
            <a:r>
              <a:rPr lang="en-US" sz="800" dirty="0">
                <a:solidFill>
                  <a:schemeClr val="bg1"/>
                </a:solidFill>
              </a:rPr>
              <a:t> </a:t>
            </a:r>
            <a:r>
              <a:rPr lang="en-US" dirty="0">
                <a:solidFill>
                  <a:schemeClr val="bg1"/>
                </a:solidFill>
              </a:rPr>
              <a:t>15</a:t>
            </a:r>
          </a:p>
        </p:txBody>
      </p:sp>
      <p:sp>
        <p:nvSpPr>
          <p:cNvPr id="62" name="TextBox 61">
            <a:extLst>
              <a:ext uri="{FF2B5EF4-FFF2-40B4-BE49-F238E27FC236}">
                <a16:creationId xmlns:a16="http://schemas.microsoft.com/office/drawing/2014/main" id="{D1CE213E-9239-7041-9CAE-0B33B25E68BB}"/>
              </a:ext>
            </a:extLst>
          </p:cNvPr>
          <p:cNvSpPr txBox="1"/>
          <p:nvPr/>
        </p:nvSpPr>
        <p:spPr>
          <a:xfrm>
            <a:off x="861197" y="1425608"/>
            <a:ext cx="449540" cy="3631763"/>
          </a:xfrm>
          <a:prstGeom prst="rect">
            <a:avLst/>
          </a:prstGeom>
          <a:noFill/>
        </p:spPr>
        <p:txBody>
          <a:bodyPr wrap="square" rtlCol="0">
            <a:spAutoFit/>
          </a:bodyPr>
          <a:lstStyle/>
          <a:p>
            <a:pPr algn="r"/>
            <a:r>
              <a:rPr lang="en-US" dirty="0">
                <a:solidFill>
                  <a:schemeClr val="bg1"/>
                </a:solidFill>
              </a:rPr>
              <a:t>8</a:t>
            </a:r>
          </a:p>
          <a:p>
            <a:pPr algn="r"/>
            <a:endParaRPr lang="en-US" dirty="0">
              <a:solidFill>
                <a:schemeClr val="bg1"/>
              </a:solidFill>
            </a:endParaRPr>
          </a:p>
          <a:p>
            <a:pPr algn="r"/>
            <a:endParaRPr lang="en-US" dirty="0">
              <a:solidFill>
                <a:schemeClr val="bg1"/>
              </a:solidFill>
            </a:endParaRPr>
          </a:p>
          <a:p>
            <a:pPr algn="r"/>
            <a:endParaRPr lang="en-US" sz="800" dirty="0">
              <a:solidFill>
                <a:schemeClr val="bg1"/>
              </a:solidFill>
            </a:endParaRPr>
          </a:p>
          <a:p>
            <a:pPr algn="r"/>
            <a:endParaRPr lang="en-US" sz="800" dirty="0">
              <a:solidFill>
                <a:schemeClr val="bg1"/>
              </a:solidFill>
            </a:endParaRPr>
          </a:p>
          <a:p>
            <a:pPr algn="r"/>
            <a:r>
              <a:rPr lang="en-US" dirty="0">
                <a:solidFill>
                  <a:schemeClr val="bg1"/>
                </a:solidFill>
              </a:rPr>
              <a:t>4</a:t>
            </a:r>
          </a:p>
          <a:p>
            <a:pPr algn="r"/>
            <a:endParaRPr lang="en-US" dirty="0">
              <a:solidFill>
                <a:schemeClr val="bg1"/>
              </a:solidFill>
            </a:endParaRPr>
          </a:p>
          <a:p>
            <a:pPr algn="r"/>
            <a:endParaRPr lang="en-US" dirty="0">
              <a:solidFill>
                <a:schemeClr val="bg1"/>
              </a:solidFill>
            </a:endParaRPr>
          </a:p>
          <a:p>
            <a:pPr algn="r"/>
            <a:endParaRPr lang="en-US" sz="800" dirty="0">
              <a:solidFill>
                <a:schemeClr val="bg1"/>
              </a:solidFill>
            </a:endParaRPr>
          </a:p>
          <a:p>
            <a:pPr algn="r"/>
            <a:endParaRPr lang="en-US" sz="800" dirty="0">
              <a:solidFill>
                <a:schemeClr val="bg1"/>
              </a:solidFill>
            </a:endParaRPr>
          </a:p>
          <a:p>
            <a:pPr algn="r"/>
            <a:r>
              <a:rPr lang="en-US" dirty="0">
                <a:solidFill>
                  <a:schemeClr val="bg1"/>
                </a:solidFill>
              </a:rPr>
              <a:t>0</a:t>
            </a:r>
          </a:p>
          <a:p>
            <a:pPr algn="r"/>
            <a:endParaRPr lang="en-US" dirty="0">
              <a:solidFill>
                <a:schemeClr val="bg1"/>
              </a:solidFill>
            </a:endParaRPr>
          </a:p>
          <a:p>
            <a:pPr algn="r"/>
            <a:endParaRPr lang="en-US" dirty="0">
              <a:solidFill>
                <a:schemeClr val="bg1"/>
              </a:solidFill>
            </a:endParaRPr>
          </a:p>
          <a:p>
            <a:pPr algn="r"/>
            <a:endParaRPr lang="en-US" dirty="0">
              <a:solidFill>
                <a:schemeClr val="bg1"/>
              </a:solidFill>
            </a:endParaRPr>
          </a:p>
          <a:p>
            <a:pPr algn="r"/>
            <a:r>
              <a:rPr lang="en-US" dirty="0">
                <a:solidFill>
                  <a:schemeClr val="bg1"/>
                </a:solidFill>
              </a:rPr>
              <a:t>-4</a:t>
            </a:r>
          </a:p>
        </p:txBody>
      </p:sp>
      <p:sp>
        <p:nvSpPr>
          <p:cNvPr id="63" name="Rectangle 62">
            <a:extLst>
              <a:ext uri="{FF2B5EF4-FFF2-40B4-BE49-F238E27FC236}">
                <a16:creationId xmlns:a16="http://schemas.microsoft.com/office/drawing/2014/main" id="{4C3C9F23-0960-1343-BF5C-6B84DB7DF4EE}"/>
              </a:ext>
            </a:extLst>
          </p:cNvPr>
          <p:cNvSpPr/>
          <p:nvPr/>
        </p:nvSpPr>
        <p:spPr>
          <a:xfrm>
            <a:off x="4347940" y="1559851"/>
            <a:ext cx="3692036" cy="369332"/>
          </a:xfrm>
          <a:prstGeom prst="rect">
            <a:avLst/>
          </a:prstGeom>
        </p:spPr>
        <p:txBody>
          <a:bodyPr wrap="none">
            <a:spAutoFit/>
          </a:bodyPr>
          <a:lstStyle/>
          <a:p>
            <a:r>
              <a:rPr lang="en-US" dirty="0">
                <a:solidFill>
                  <a:schemeClr val="bg1"/>
                </a:solidFill>
              </a:rPr>
              <a:t>(2,996 genes; median CPM &gt; 50)</a:t>
            </a:r>
          </a:p>
        </p:txBody>
      </p:sp>
    </p:spTree>
    <p:extLst>
      <p:ext uri="{BB962C8B-B14F-4D97-AF65-F5344CB8AC3E}">
        <p14:creationId xmlns:p14="http://schemas.microsoft.com/office/powerpoint/2010/main" val="3946180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733" y="208006"/>
            <a:ext cx="11781367" cy="758825"/>
          </a:xfrm>
        </p:spPr>
        <p:txBody>
          <a:bodyPr/>
          <a:lstStyle/>
          <a:p>
            <a:r>
              <a:rPr lang="en-US" sz="2800" b="1" dirty="0">
                <a:latin typeface="+mj-lt"/>
              </a:rPr>
              <a:t>Performance metrics</a:t>
            </a:r>
            <a:endParaRPr lang="en-US" sz="2800" dirty="0">
              <a:latin typeface="+mj-lt"/>
            </a:endParaRPr>
          </a:p>
        </p:txBody>
      </p:sp>
      <p:graphicFrame>
        <p:nvGraphicFramePr>
          <p:cNvPr id="5" name="Table 4">
            <a:extLst>
              <a:ext uri="{FF2B5EF4-FFF2-40B4-BE49-F238E27FC236}">
                <a16:creationId xmlns:a16="http://schemas.microsoft.com/office/drawing/2014/main" id="{F1D040C2-69B7-5F42-9669-3091F34DBD3B}"/>
              </a:ext>
            </a:extLst>
          </p:cNvPr>
          <p:cNvGraphicFramePr>
            <a:graphicFrameLocks noGrp="1"/>
          </p:cNvGraphicFramePr>
          <p:nvPr>
            <p:extLst>
              <p:ext uri="{D42A27DB-BD31-4B8C-83A1-F6EECF244321}">
                <p14:modId xmlns:p14="http://schemas.microsoft.com/office/powerpoint/2010/main" val="1433152612"/>
              </p:ext>
            </p:extLst>
          </p:nvPr>
        </p:nvGraphicFramePr>
        <p:xfrm>
          <a:off x="336126" y="1212276"/>
          <a:ext cx="11498580" cy="3114040"/>
        </p:xfrm>
        <a:graphic>
          <a:graphicData uri="http://schemas.openxmlformats.org/drawingml/2006/table">
            <a:tbl>
              <a:tblPr firstRow="1" bandRow="1">
                <a:tableStyleId>{5C22544A-7EE6-4342-B048-85BDC9FD1C3A}</a:tableStyleId>
              </a:tblPr>
              <a:tblGrid>
                <a:gridCol w="525780">
                  <a:extLst>
                    <a:ext uri="{9D8B030D-6E8A-4147-A177-3AD203B41FA5}">
                      <a16:colId xmlns:a16="http://schemas.microsoft.com/office/drawing/2014/main" val="486711431"/>
                    </a:ext>
                  </a:extLst>
                </a:gridCol>
                <a:gridCol w="731520">
                  <a:extLst>
                    <a:ext uri="{9D8B030D-6E8A-4147-A177-3AD203B41FA5}">
                      <a16:colId xmlns:a16="http://schemas.microsoft.com/office/drawing/2014/main" val="2983106139"/>
                    </a:ext>
                  </a:extLst>
                </a:gridCol>
                <a:gridCol w="731520">
                  <a:extLst>
                    <a:ext uri="{9D8B030D-6E8A-4147-A177-3AD203B41FA5}">
                      <a16:colId xmlns:a16="http://schemas.microsoft.com/office/drawing/2014/main" val="2465554645"/>
                    </a:ext>
                  </a:extLst>
                </a:gridCol>
                <a:gridCol w="731520">
                  <a:extLst>
                    <a:ext uri="{9D8B030D-6E8A-4147-A177-3AD203B41FA5}">
                      <a16:colId xmlns:a16="http://schemas.microsoft.com/office/drawing/2014/main" val="3536592417"/>
                    </a:ext>
                  </a:extLst>
                </a:gridCol>
                <a:gridCol w="731520">
                  <a:extLst>
                    <a:ext uri="{9D8B030D-6E8A-4147-A177-3AD203B41FA5}">
                      <a16:colId xmlns:a16="http://schemas.microsoft.com/office/drawing/2014/main" val="2336116321"/>
                    </a:ext>
                  </a:extLst>
                </a:gridCol>
                <a:gridCol w="731520">
                  <a:extLst>
                    <a:ext uri="{9D8B030D-6E8A-4147-A177-3AD203B41FA5}">
                      <a16:colId xmlns:a16="http://schemas.microsoft.com/office/drawing/2014/main" val="96338550"/>
                    </a:ext>
                  </a:extLst>
                </a:gridCol>
                <a:gridCol w="731520">
                  <a:extLst>
                    <a:ext uri="{9D8B030D-6E8A-4147-A177-3AD203B41FA5}">
                      <a16:colId xmlns:a16="http://schemas.microsoft.com/office/drawing/2014/main" val="2562817613"/>
                    </a:ext>
                  </a:extLst>
                </a:gridCol>
                <a:gridCol w="731520">
                  <a:extLst>
                    <a:ext uri="{9D8B030D-6E8A-4147-A177-3AD203B41FA5}">
                      <a16:colId xmlns:a16="http://schemas.microsoft.com/office/drawing/2014/main" val="2106773124"/>
                    </a:ext>
                  </a:extLst>
                </a:gridCol>
                <a:gridCol w="731520">
                  <a:extLst>
                    <a:ext uri="{9D8B030D-6E8A-4147-A177-3AD203B41FA5}">
                      <a16:colId xmlns:a16="http://schemas.microsoft.com/office/drawing/2014/main" val="3564261242"/>
                    </a:ext>
                  </a:extLst>
                </a:gridCol>
                <a:gridCol w="731520">
                  <a:extLst>
                    <a:ext uri="{9D8B030D-6E8A-4147-A177-3AD203B41FA5}">
                      <a16:colId xmlns:a16="http://schemas.microsoft.com/office/drawing/2014/main" val="1995748794"/>
                    </a:ext>
                  </a:extLst>
                </a:gridCol>
                <a:gridCol w="731520">
                  <a:extLst>
                    <a:ext uri="{9D8B030D-6E8A-4147-A177-3AD203B41FA5}">
                      <a16:colId xmlns:a16="http://schemas.microsoft.com/office/drawing/2014/main" val="2857096158"/>
                    </a:ext>
                  </a:extLst>
                </a:gridCol>
                <a:gridCol w="731520">
                  <a:extLst>
                    <a:ext uri="{9D8B030D-6E8A-4147-A177-3AD203B41FA5}">
                      <a16:colId xmlns:a16="http://schemas.microsoft.com/office/drawing/2014/main" val="1737839254"/>
                    </a:ext>
                  </a:extLst>
                </a:gridCol>
                <a:gridCol w="731520">
                  <a:extLst>
                    <a:ext uri="{9D8B030D-6E8A-4147-A177-3AD203B41FA5}">
                      <a16:colId xmlns:a16="http://schemas.microsoft.com/office/drawing/2014/main" val="2280887016"/>
                    </a:ext>
                  </a:extLst>
                </a:gridCol>
                <a:gridCol w="731520">
                  <a:extLst>
                    <a:ext uri="{9D8B030D-6E8A-4147-A177-3AD203B41FA5}">
                      <a16:colId xmlns:a16="http://schemas.microsoft.com/office/drawing/2014/main" val="18372937"/>
                    </a:ext>
                  </a:extLst>
                </a:gridCol>
                <a:gridCol w="731520">
                  <a:extLst>
                    <a:ext uri="{9D8B030D-6E8A-4147-A177-3AD203B41FA5}">
                      <a16:colId xmlns:a16="http://schemas.microsoft.com/office/drawing/2014/main" val="3943853594"/>
                    </a:ext>
                  </a:extLst>
                </a:gridCol>
                <a:gridCol w="731520">
                  <a:extLst>
                    <a:ext uri="{9D8B030D-6E8A-4147-A177-3AD203B41FA5}">
                      <a16:colId xmlns:a16="http://schemas.microsoft.com/office/drawing/2014/main" val="1339079387"/>
                    </a:ext>
                  </a:extLst>
                </a:gridCol>
              </a:tblGrid>
              <a:tr h="370840">
                <a:tc>
                  <a:txBody>
                    <a:bodyPr/>
                    <a:lstStyle/>
                    <a:p>
                      <a:pPr algn="ctr"/>
                      <a:endParaRPr lang="en-US" dirty="0">
                        <a:solidFill>
                          <a:schemeClr val="bg1"/>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gridSpan="3">
                  <a:txBody>
                    <a:bodyPr/>
                    <a:lstStyle/>
                    <a:p>
                      <a:pPr algn="ctr"/>
                      <a:r>
                        <a:rPr lang="en-US" dirty="0">
                          <a:solidFill>
                            <a:schemeClr val="bg1"/>
                          </a:solidFill>
                        </a:rPr>
                        <a:t>Undifferentiated</a:t>
                      </a:r>
                    </a:p>
                  </a:txBody>
                  <a:tcPr anchor="ctr">
                    <a:lnL w="12700" cmpd="sng">
                      <a:noFill/>
                    </a:lnL>
                    <a:lnR w="12700" cmpd="sng">
                      <a:noFill/>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hMerge="1">
                  <a:txBody>
                    <a:bodyPr/>
                    <a:lstStyle/>
                    <a:p>
                      <a:endParaRPr lang="en-US"/>
                    </a:p>
                  </a:txBody>
                  <a:tcPr/>
                </a:tc>
                <a:tc gridSpan="3">
                  <a:txBody>
                    <a:bodyPr/>
                    <a:lstStyle/>
                    <a:p>
                      <a:pPr algn="ctr"/>
                      <a:r>
                        <a:rPr lang="en-US" dirty="0">
                          <a:solidFill>
                            <a:schemeClr val="bg1"/>
                          </a:solidFill>
                        </a:rPr>
                        <a:t>Inner cell mass</a:t>
                      </a:r>
                    </a:p>
                  </a:txBody>
                  <a:tcPr anchor="ctr">
                    <a:lnL w="12700" cmpd="sng">
                      <a:noFill/>
                    </a:lnL>
                    <a:lnR w="12700" cmpd="sng">
                      <a:noFill/>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hMerge="1">
                  <a:txBody>
                    <a:bodyPr/>
                    <a:lstStyle/>
                    <a:p>
                      <a:endParaRPr lang="en-US"/>
                    </a:p>
                  </a:txBody>
                  <a:tcPr/>
                </a:tc>
                <a:tc gridSpan="3">
                  <a:txBody>
                    <a:bodyPr/>
                    <a:lstStyle/>
                    <a:p>
                      <a:pPr algn="ctr"/>
                      <a:r>
                        <a:rPr lang="en-US" dirty="0">
                          <a:solidFill>
                            <a:schemeClr val="bg1"/>
                          </a:solidFill>
                        </a:rPr>
                        <a:t>Trophectoderm</a:t>
                      </a:r>
                    </a:p>
                  </a:txBody>
                  <a:tcPr anchor="ctr">
                    <a:lnL w="12700" cmpd="sng">
                      <a:noFill/>
                    </a:lnL>
                    <a:lnR w="12700" cmpd="sng">
                      <a:noFill/>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hMerge="1">
                  <a:txBody>
                    <a:bodyPr/>
                    <a:lstStyle/>
                    <a:p>
                      <a:endParaRPr lang="en-US"/>
                    </a:p>
                  </a:txBody>
                  <a:tcPr/>
                </a:tc>
                <a:tc gridSpan="3">
                  <a:txBody>
                    <a:bodyPr/>
                    <a:lstStyle/>
                    <a:p>
                      <a:pPr algn="ctr"/>
                      <a:r>
                        <a:rPr lang="en-US" dirty="0">
                          <a:solidFill>
                            <a:schemeClr val="bg1"/>
                          </a:solidFill>
                        </a:rPr>
                        <a:t>Intermediate</a:t>
                      </a:r>
                    </a:p>
                  </a:txBody>
                  <a:tcPr anchor="ctr">
                    <a:lnL w="12700" cmpd="sng">
                      <a:noFill/>
                    </a:lnL>
                    <a:lnR w="12700" cmpd="sng">
                      <a:noFill/>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hMerge="1">
                  <a:txBody>
                    <a:bodyPr/>
                    <a:lstStyle/>
                    <a:p>
                      <a:endParaRPr lang="en-US"/>
                    </a:p>
                  </a:txBody>
                  <a:tcPr/>
                </a:tc>
                <a:tc gridSpan="3">
                  <a:txBody>
                    <a:bodyPr/>
                    <a:lstStyle/>
                    <a:p>
                      <a:pPr algn="ctr"/>
                      <a:r>
                        <a:rPr lang="en-US" dirty="0">
                          <a:solidFill>
                            <a:schemeClr val="bg1"/>
                          </a:solidFill>
                        </a:rPr>
                        <a:t>Epiblast</a:t>
                      </a:r>
                    </a:p>
                  </a:txBody>
                  <a:tcPr anchor="ctr">
                    <a:lnL w="12700" cmpd="sng">
                      <a:noFill/>
                    </a:lnL>
                    <a:lnR w="12700" cmpd="sng">
                      <a:noFill/>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904340333"/>
                  </a:ext>
                </a:extLst>
              </a:tr>
              <a:tr h="548640">
                <a:tc>
                  <a:txBody>
                    <a:bodyPr/>
                    <a:lstStyle/>
                    <a:p>
                      <a:pPr algn="ctr"/>
                      <a:r>
                        <a:rPr lang="en-US" b="1" dirty="0">
                          <a:solidFill>
                            <a:schemeClr val="bg1"/>
                          </a:solidFill>
                        </a:rPr>
                        <a:t>E3</a:t>
                      </a:r>
                    </a:p>
                  </a:txBody>
                  <a:tcPr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ctr"/>
                      <a:endParaRPr lang="en-US" dirty="0">
                        <a:solidFill>
                          <a:schemeClr val="bg1"/>
                        </a:solidFill>
                      </a:endParaRPr>
                    </a:p>
                  </a:txBody>
                  <a:tcPr anchor="ctr">
                    <a:lnL w="12700" cmpd="sng">
                      <a:noFill/>
                    </a:lnL>
                    <a:lnR w="12700" cap="flat" cmpd="sng" algn="ctr">
                      <a:solidFill>
                        <a:schemeClr val="tx1"/>
                      </a:solidFill>
                      <a:prstDash val="solid"/>
                      <a:round/>
                      <a:headEnd type="none" w="med" len="med"/>
                      <a:tailEnd type="none" w="med" len="med"/>
                    </a:lnR>
                    <a:lnT w="28575"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BB839"/>
                    </a:solidFill>
                  </a:tcPr>
                </a:tc>
                <a:tc>
                  <a:txBody>
                    <a:bodyPr/>
                    <a:lstStyle/>
                    <a:p>
                      <a:pPr algn="ctr"/>
                      <a:endParaRPr lang="en-US" dirty="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B75E51"/>
                    </a:solidFill>
                  </a:tcPr>
                </a:tc>
                <a:tc>
                  <a:txBody>
                    <a:bodyPr/>
                    <a:lstStyle/>
                    <a:p>
                      <a:pPr algn="ctr"/>
                      <a:endParaRPr lang="en-US" dirty="0">
                        <a:solidFill>
                          <a:schemeClr val="bg1"/>
                        </a:solidFill>
                      </a:endParaRPr>
                    </a:p>
                  </a:txBody>
                  <a:tcPr anchor="ctr">
                    <a:lnL w="12700" cap="flat" cmpd="sng" algn="ctr">
                      <a:solidFill>
                        <a:schemeClr val="tx1"/>
                      </a:solidFill>
                      <a:prstDash val="solid"/>
                      <a:round/>
                      <a:headEnd type="none" w="med" len="med"/>
                      <a:tailEnd type="none" w="med" len="med"/>
                    </a:lnL>
                    <a:lnR w="12700" cmpd="sng">
                      <a:noFill/>
                    </a:lnR>
                    <a:lnT w="28575"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78A05A"/>
                    </a:solidFill>
                  </a:tcPr>
                </a:tc>
                <a:tc>
                  <a:txBody>
                    <a:bodyPr/>
                    <a:lstStyle/>
                    <a:p>
                      <a:pPr algn="ctr"/>
                      <a:endParaRPr lang="en-US" dirty="0">
                        <a:solidFill>
                          <a:schemeClr val="bg1"/>
                        </a:solidFill>
                      </a:endParaRPr>
                    </a:p>
                  </a:txBody>
                  <a:tcPr anchor="ctr">
                    <a:lnL w="12700" cmpd="sng">
                      <a:noFill/>
                    </a:lnL>
                    <a:lnR w="12700" cmpd="sng">
                      <a:noFill/>
                    </a:lnR>
                    <a:lnT w="28575"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tx1">
                        <a:lumMod val="95000"/>
                      </a:schemeClr>
                    </a:solidFill>
                  </a:tcPr>
                </a:tc>
                <a:tc>
                  <a:txBody>
                    <a:bodyPr/>
                    <a:lstStyle/>
                    <a:p>
                      <a:pPr algn="ctr"/>
                      <a:endParaRPr lang="en-US" dirty="0">
                        <a:solidFill>
                          <a:schemeClr val="bg1"/>
                        </a:solidFill>
                      </a:endParaRPr>
                    </a:p>
                  </a:txBody>
                  <a:tcPr anchor="ctr">
                    <a:lnL w="12700" cmpd="sng">
                      <a:noFill/>
                    </a:lnL>
                    <a:lnR w="12700" cmpd="sng">
                      <a:noFill/>
                    </a:lnR>
                    <a:lnT w="28575"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tx1">
                        <a:lumMod val="95000"/>
                      </a:schemeClr>
                    </a:solidFill>
                  </a:tcPr>
                </a:tc>
                <a:tc>
                  <a:txBody>
                    <a:bodyPr/>
                    <a:lstStyle/>
                    <a:p>
                      <a:pPr algn="ctr"/>
                      <a:endParaRPr lang="en-US" dirty="0">
                        <a:solidFill>
                          <a:schemeClr val="bg1"/>
                        </a:solidFill>
                      </a:endParaRPr>
                    </a:p>
                  </a:txBody>
                  <a:tcPr anchor="ctr">
                    <a:lnL w="12700" cmpd="sng">
                      <a:noFill/>
                    </a:lnL>
                    <a:lnR w="12700" cmpd="sng">
                      <a:noFill/>
                    </a:lnR>
                    <a:lnT w="28575"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tx1">
                        <a:lumMod val="95000"/>
                      </a:schemeClr>
                    </a:solidFill>
                  </a:tcPr>
                </a:tc>
                <a:tc>
                  <a:txBody>
                    <a:bodyPr/>
                    <a:lstStyle/>
                    <a:p>
                      <a:pPr algn="ctr"/>
                      <a:endParaRPr lang="en-US" dirty="0">
                        <a:solidFill>
                          <a:schemeClr val="bg1"/>
                        </a:solidFill>
                      </a:endParaRPr>
                    </a:p>
                  </a:txBody>
                  <a:tcPr anchor="ctr">
                    <a:lnL w="12700" cmpd="sng">
                      <a:noFill/>
                    </a:lnL>
                    <a:lnR w="12700" cmpd="sng">
                      <a:noFill/>
                    </a:lnR>
                    <a:lnT w="28575"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tx1">
                        <a:lumMod val="95000"/>
                      </a:schemeClr>
                    </a:solidFill>
                  </a:tcPr>
                </a:tc>
                <a:tc>
                  <a:txBody>
                    <a:bodyPr/>
                    <a:lstStyle/>
                    <a:p>
                      <a:pPr algn="ctr"/>
                      <a:endParaRPr lang="en-US" dirty="0">
                        <a:solidFill>
                          <a:schemeClr val="bg1"/>
                        </a:solidFill>
                      </a:endParaRPr>
                    </a:p>
                  </a:txBody>
                  <a:tcPr anchor="ctr">
                    <a:lnL w="12700" cmpd="sng">
                      <a:noFill/>
                    </a:lnL>
                    <a:lnR w="12700" cmpd="sng">
                      <a:noFill/>
                    </a:lnR>
                    <a:lnT w="28575"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tx1">
                        <a:lumMod val="95000"/>
                      </a:schemeClr>
                    </a:solidFill>
                  </a:tcPr>
                </a:tc>
                <a:tc>
                  <a:txBody>
                    <a:bodyPr/>
                    <a:lstStyle/>
                    <a:p>
                      <a:pPr algn="ctr"/>
                      <a:endParaRPr lang="en-US" dirty="0">
                        <a:solidFill>
                          <a:schemeClr val="bg1"/>
                        </a:solidFill>
                      </a:endParaRPr>
                    </a:p>
                  </a:txBody>
                  <a:tcPr anchor="ctr">
                    <a:lnL w="12700" cmpd="sng">
                      <a:noFill/>
                    </a:lnL>
                    <a:lnR w="12700" cmpd="sng">
                      <a:noFill/>
                    </a:lnR>
                    <a:lnT w="28575"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tx1">
                        <a:lumMod val="95000"/>
                      </a:schemeClr>
                    </a:solidFill>
                  </a:tcPr>
                </a:tc>
                <a:tc>
                  <a:txBody>
                    <a:bodyPr/>
                    <a:lstStyle/>
                    <a:p>
                      <a:pPr algn="ctr"/>
                      <a:endParaRPr lang="en-US" dirty="0">
                        <a:solidFill>
                          <a:schemeClr val="bg1"/>
                        </a:solidFill>
                      </a:endParaRPr>
                    </a:p>
                  </a:txBody>
                  <a:tcPr anchor="ctr">
                    <a:lnL w="12700" cmpd="sng">
                      <a:noFill/>
                    </a:lnL>
                    <a:lnR w="12700" cmpd="sng">
                      <a:noFill/>
                    </a:lnR>
                    <a:lnT w="28575"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tx1">
                        <a:lumMod val="95000"/>
                      </a:schemeClr>
                    </a:solidFill>
                  </a:tcPr>
                </a:tc>
                <a:tc>
                  <a:txBody>
                    <a:bodyPr/>
                    <a:lstStyle/>
                    <a:p>
                      <a:pPr algn="ctr"/>
                      <a:endParaRPr lang="en-US" dirty="0">
                        <a:solidFill>
                          <a:schemeClr val="bg1"/>
                        </a:solidFill>
                      </a:endParaRPr>
                    </a:p>
                  </a:txBody>
                  <a:tcPr anchor="ctr">
                    <a:lnL w="12700" cmpd="sng">
                      <a:noFill/>
                    </a:lnL>
                    <a:lnR w="12700" cmpd="sng">
                      <a:noFill/>
                    </a:lnR>
                    <a:lnT w="28575"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tx1">
                        <a:lumMod val="95000"/>
                      </a:schemeClr>
                    </a:solidFill>
                  </a:tcPr>
                </a:tc>
                <a:tc>
                  <a:txBody>
                    <a:bodyPr/>
                    <a:lstStyle/>
                    <a:p>
                      <a:pPr algn="ctr"/>
                      <a:endParaRPr lang="en-US" dirty="0">
                        <a:solidFill>
                          <a:schemeClr val="bg1"/>
                        </a:solidFill>
                      </a:endParaRPr>
                    </a:p>
                  </a:txBody>
                  <a:tcPr anchor="ctr">
                    <a:lnL w="12700" cmpd="sng">
                      <a:noFill/>
                    </a:lnL>
                    <a:lnR w="12700" cmpd="sng">
                      <a:noFill/>
                    </a:lnR>
                    <a:lnT w="28575"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tx1">
                        <a:lumMod val="95000"/>
                      </a:schemeClr>
                    </a:solidFill>
                  </a:tcPr>
                </a:tc>
                <a:tc>
                  <a:txBody>
                    <a:bodyPr/>
                    <a:lstStyle/>
                    <a:p>
                      <a:pPr algn="ctr"/>
                      <a:endParaRPr lang="en-US">
                        <a:solidFill>
                          <a:schemeClr val="bg1"/>
                        </a:solidFill>
                      </a:endParaRPr>
                    </a:p>
                  </a:txBody>
                  <a:tcPr anchor="ctr">
                    <a:lnL w="12700" cmpd="sng">
                      <a:noFill/>
                    </a:lnL>
                    <a:lnR w="12700" cmpd="sng">
                      <a:noFill/>
                    </a:lnR>
                    <a:lnT w="28575"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tx1">
                        <a:lumMod val="95000"/>
                      </a:schemeClr>
                    </a:solidFill>
                  </a:tcPr>
                </a:tc>
                <a:tc>
                  <a:txBody>
                    <a:bodyPr/>
                    <a:lstStyle/>
                    <a:p>
                      <a:pPr algn="ctr"/>
                      <a:endParaRPr lang="en-US">
                        <a:solidFill>
                          <a:schemeClr val="bg1"/>
                        </a:solidFill>
                      </a:endParaRPr>
                    </a:p>
                  </a:txBody>
                  <a:tcPr anchor="ctr">
                    <a:lnL w="12700" cmpd="sng">
                      <a:noFill/>
                    </a:lnL>
                    <a:lnR w="12700" cmpd="sng">
                      <a:noFill/>
                    </a:lnR>
                    <a:lnT w="28575"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tx1">
                        <a:lumMod val="95000"/>
                      </a:schemeClr>
                    </a:solidFill>
                  </a:tcPr>
                </a:tc>
                <a:tc>
                  <a:txBody>
                    <a:bodyPr/>
                    <a:lstStyle/>
                    <a:p>
                      <a:pPr algn="ctr"/>
                      <a:endParaRPr lang="en-US">
                        <a:solidFill>
                          <a:schemeClr val="bg1"/>
                        </a:solidFill>
                      </a:endParaRPr>
                    </a:p>
                  </a:txBody>
                  <a:tcPr anchor="ctr">
                    <a:lnL w="12700" cmpd="sng">
                      <a:noFill/>
                    </a:lnL>
                    <a:lnR w="12700" cmpd="sng">
                      <a:noFill/>
                    </a:lnR>
                    <a:lnT w="28575"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tx1">
                        <a:lumMod val="95000"/>
                      </a:schemeClr>
                    </a:solidFill>
                  </a:tcPr>
                </a:tc>
                <a:extLst>
                  <a:ext uri="{0D108BD9-81ED-4DB2-BD59-A6C34878D82A}">
                    <a16:rowId xmlns:a16="http://schemas.microsoft.com/office/drawing/2014/main" val="1620284786"/>
                  </a:ext>
                </a:extLst>
              </a:tr>
              <a:tr h="548640">
                <a:tc>
                  <a:txBody>
                    <a:bodyPr/>
                    <a:lstStyle/>
                    <a:p>
                      <a:pPr algn="ctr"/>
                      <a:r>
                        <a:rPr lang="en-US" b="1" dirty="0">
                          <a:solidFill>
                            <a:schemeClr val="bg1"/>
                          </a:solidFill>
                        </a:rPr>
                        <a:t>E4</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en-US" dirty="0">
                        <a:solidFill>
                          <a:schemeClr val="bg1"/>
                        </a:solidFill>
                      </a:endParaRPr>
                    </a:p>
                  </a:txBody>
                  <a:tcPr anchor="ct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78A05A"/>
                    </a:solidFill>
                  </a:tcPr>
                </a:tc>
                <a:tc>
                  <a:txBody>
                    <a:bodyPr/>
                    <a:lstStyle/>
                    <a:p>
                      <a:pPr algn="ctr"/>
                      <a:endParaRPr lang="en-US" dirty="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78A05A"/>
                    </a:solidFill>
                  </a:tcPr>
                </a:tc>
                <a:tc>
                  <a:txBody>
                    <a:bodyPr/>
                    <a:lstStyle/>
                    <a:p>
                      <a:pPr algn="ctr"/>
                      <a:endParaRPr lang="en-US" dirty="0">
                        <a:solidFill>
                          <a:schemeClr val="bg1"/>
                        </a:solidFill>
                      </a:endParaRPr>
                    </a:p>
                  </a:txBody>
                  <a:tcPr anchor="ct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78A05A"/>
                    </a:solidFill>
                  </a:tcPr>
                </a:tc>
                <a:tc>
                  <a:txBody>
                    <a:bodyPr/>
                    <a:lstStyle/>
                    <a:p>
                      <a:pPr algn="ctr"/>
                      <a:endParaRPr lang="en-US">
                        <a:solidFill>
                          <a:schemeClr val="bg1"/>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95000"/>
                      </a:schemeClr>
                    </a:solidFill>
                  </a:tcPr>
                </a:tc>
                <a:tc>
                  <a:txBody>
                    <a:bodyPr/>
                    <a:lstStyle/>
                    <a:p>
                      <a:pPr algn="ctr"/>
                      <a:endParaRPr lang="en-US">
                        <a:solidFill>
                          <a:schemeClr val="bg1"/>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95000"/>
                      </a:schemeClr>
                    </a:solidFill>
                  </a:tcPr>
                </a:tc>
                <a:tc>
                  <a:txBody>
                    <a:bodyPr/>
                    <a:lstStyle/>
                    <a:p>
                      <a:pPr algn="ctr"/>
                      <a:endParaRPr lang="en-US">
                        <a:solidFill>
                          <a:schemeClr val="bg1"/>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95000"/>
                      </a:schemeClr>
                    </a:solidFill>
                  </a:tcPr>
                </a:tc>
                <a:tc>
                  <a:txBody>
                    <a:bodyPr/>
                    <a:lstStyle/>
                    <a:p>
                      <a:pPr algn="ctr"/>
                      <a:endParaRPr lang="en-US" dirty="0">
                        <a:solidFill>
                          <a:schemeClr val="bg1"/>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95000"/>
                      </a:schemeClr>
                    </a:solidFill>
                  </a:tcPr>
                </a:tc>
                <a:tc>
                  <a:txBody>
                    <a:bodyPr/>
                    <a:lstStyle/>
                    <a:p>
                      <a:pPr algn="ctr"/>
                      <a:endParaRPr lang="en-US" dirty="0">
                        <a:solidFill>
                          <a:schemeClr val="bg1"/>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95000"/>
                      </a:schemeClr>
                    </a:solidFill>
                  </a:tcPr>
                </a:tc>
                <a:tc>
                  <a:txBody>
                    <a:bodyPr/>
                    <a:lstStyle/>
                    <a:p>
                      <a:pPr algn="ctr"/>
                      <a:endParaRPr lang="en-US" dirty="0">
                        <a:solidFill>
                          <a:schemeClr val="bg1"/>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95000"/>
                      </a:schemeClr>
                    </a:solidFill>
                  </a:tcPr>
                </a:tc>
                <a:tc>
                  <a:txBody>
                    <a:bodyPr/>
                    <a:lstStyle/>
                    <a:p>
                      <a:pPr algn="ctr"/>
                      <a:endParaRPr lang="en-US" dirty="0">
                        <a:solidFill>
                          <a:schemeClr val="bg1"/>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95000"/>
                      </a:schemeClr>
                    </a:solidFill>
                  </a:tcPr>
                </a:tc>
                <a:tc>
                  <a:txBody>
                    <a:bodyPr/>
                    <a:lstStyle/>
                    <a:p>
                      <a:pPr algn="ctr"/>
                      <a:endParaRPr lang="en-US" dirty="0">
                        <a:solidFill>
                          <a:schemeClr val="bg1"/>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95000"/>
                      </a:schemeClr>
                    </a:solidFill>
                  </a:tcPr>
                </a:tc>
                <a:tc>
                  <a:txBody>
                    <a:bodyPr/>
                    <a:lstStyle/>
                    <a:p>
                      <a:pPr algn="ctr"/>
                      <a:endParaRPr lang="en-US" dirty="0">
                        <a:solidFill>
                          <a:schemeClr val="bg1"/>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95000"/>
                      </a:schemeClr>
                    </a:solidFill>
                  </a:tcPr>
                </a:tc>
                <a:tc>
                  <a:txBody>
                    <a:bodyPr/>
                    <a:lstStyle/>
                    <a:p>
                      <a:pPr algn="ctr"/>
                      <a:endParaRPr lang="en-US" dirty="0">
                        <a:solidFill>
                          <a:schemeClr val="bg1"/>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95000"/>
                      </a:schemeClr>
                    </a:solidFill>
                  </a:tcPr>
                </a:tc>
                <a:tc>
                  <a:txBody>
                    <a:bodyPr/>
                    <a:lstStyle/>
                    <a:p>
                      <a:pPr algn="ctr"/>
                      <a:endParaRPr lang="en-US" dirty="0">
                        <a:solidFill>
                          <a:schemeClr val="bg1"/>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95000"/>
                      </a:schemeClr>
                    </a:solidFill>
                  </a:tcPr>
                </a:tc>
                <a:tc>
                  <a:txBody>
                    <a:bodyPr/>
                    <a:lstStyle/>
                    <a:p>
                      <a:pPr algn="ctr"/>
                      <a:endParaRPr lang="en-US" dirty="0">
                        <a:solidFill>
                          <a:schemeClr val="bg1"/>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95000"/>
                      </a:schemeClr>
                    </a:solidFill>
                  </a:tcPr>
                </a:tc>
                <a:extLst>
                  <a:ext uri="{0D108BD9-81ED-4DB2-BD59-A6C34878D82A}">
                    <a16:rowId xmlns:a16="http://schemas.microsoft.com/office/drawing/2014/main" val="137596058"/>
                  </a:ext>
                </a:extLst>
              </a:tr>
              <a:tr h="548640">
                <a:tc>
                  <a:txBody>
                    <a:bodyPr/>
                    <a:lstStyle/>
                    <a:p>
                      <a:pPr algn="ctr"/>
                      <a:r>
                        <a:rPr lang="en-US" b="1" dirty="0">
                          <a:solidFill>
                            <a:schemeClr val="bg1"/>
                          </a:solidFill>
                        </a:rPr>
                        <a:t>E5</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en-US" dirty="0">
                        <a:solidFill>
                          <a:schemeClr val="bg1"/>
                        </a:solidFill>
                      </a:endParaRPr>
                    </a:p>
                  </a:txBody>
                  <a:tcPr anchor="ct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78A05A"/>
                    </a:solidFill>
                  </a:tcPr>
                </a:tc>
                <a:tc>
                  <a:txBody>
                    <a:bodyPr/>
                    <a:lstStyle/>
                    <a:p>
                      <a:pPr algn="ctr"/>
                      <a:endParaRPr lang="en-US">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78A05A"/>
                    </a:solidFill>
                  </a:tcPr>
                </a:tc>
                <a:tc>
                  <a:txBody>
                    <a:bodyPr/>
                    <a:lstStyle/>
                    <a:p>
                      <a:pPr algn="ctr"/>
                      <a:endParaRPr lang="en-US" dirty="0">
                        <a:solidFill>
                          <a:schemeClr val="bg1"/>
                        </a:solidFill>
                      </a:endParaRPr>
                    </a:p>
                  </a:txBody>
                  <a:tcPr anchor="ctr">
                    <a:lnL w="12700"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78A05A"/>
                    </a:solidFill>
                  </a:tcPr>
                </a:tc>
                <a:tc>
                  <a:txBody>
                    <a:bodyPr/>
                    <a:lstStyle/>
                    <a:p>
                      <a:pPr algn="ctr"/>
                      <a:endParaRPr lang="en-US" dirty="0">
                        <a:solidFill>
                          <a:schemeClr val="bg1"/>
                        </a:solidFill>
                      </a:endParaRPr>
                    </a:p>
                  </a:txBody>
                  <a:tcPr anchor="ctr">
                    <a:lnL w="31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DBB839"/>
                    </a:solidFill>
                  </a:tcPr>
                </a:tc>
                <a:tc>
                  <a:txBody>
                    <a:bodyPr/>
                    <a:lstStyle/>
                    <a:p>
                      <a:pPr algn="ctr"/>
                      <a:endParaRPr lang="en-US" dirty="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B75E51"/>
                    </a:solidFill>
                  </a:tcPr>
                </a:tc>
                <a:tc>
                  <a:txBody>
                    <a:bodyPr/>
                    <a:lstStyle/>
                    <a:p>
                      <a:pPr algn="ctr"/>
                      <a:endParaRPr lang="en-US" dirty="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78A05A"/>
                    </a:solidFill>
                  </a:tcPr>
                </a:tc>
                <a:tc>
                  <a:txBody>
                    <a:bodyPr/>
                    <a:lstStyle/>
                    <a:p>
                      <a:pPr algn="ctr"/>
                      <a:endParaRPr lang="en-US" dirty="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BB839"/>
                    </a:solidFill>
                  </a:tcPr>
                </a:tc>
                <a:tc>
                  <a:txBody>
                    <a:bodyPr/>
                    <a:lstStyle/>
                    <a:p>
                      <a:pPr algn="ctr"/>
                      <a:endParaRPr lang="en-US" dirty="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B75E51"/>
                    </a:solidFill>
                  </a:tcPr>
                </a:tc>
                <a:tc>
                  <a:txBody>
                    <a:bodyPr/>
                    <a:lstStyle/>
                    <a:p>
                      <a:pPr algn="ctr"/>
                      <a:endParaRPr lang="en-US" dirty="0">
                        <a:solidFill>
                          <a:schemeClr val="bg1"/>
                        </a:solidFill>
                      </a:endParaRPr>
                    </a:p>
                  </a:txBody>
                  <a:tcPr anchor="ctr">
                    <a:lnL w="12700" cap="flat" cmpd="sng" algn="ctr">
                      <a:solidFill>
                        <a:schemeClr val="tx1"/>
                      </a:solidFill>
                      <a:prstDash val="solid"/>
                      <a:round/>
                      <a:headEnd type="none" w="med" len="med"/>
                      <a:tailEnd type="none" w="med" len="med"/>
                    </a:lnL>
                    <a:lnR w="12700" cmpd="sng">
                      <a:noFill/>
                    </a:lnR>
                    <a:lnT w="12700" cmpd="sng">
                      <a:noFill/>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78A05A"/>
                    </a:solidFill>
                  </a:tcPr>
                </a:tc>
                <a:tc>
                  <a:txBody>
                    <a:bodyPr/>
                    <a:lstStyle/>
                    <a:p>
                      <a:pPr algn="ctr"/>
                      <a:endParaRPr lang="en-US" dirty="0">
                        <a:solidFill>
                          <a:schemeClr val="bg1"/>
                        </a:solidFill>
                      </a:endParaRPr>
                    </a:p>
                  </a:txBody>
                  <a:tcPr anchor="ctr">
                    <a:lnL w="12700" cmpd="sng">
                      <a:noFill/>
                    </a:lnL>
                    <a:lnR w="12700" cmpd="sng">
                      <a:noFill/>
                    </a:lnR>
                    <a:lnT w="12700" cmpd="sng">
                      <a:noFill/>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tx1">
                        <a:lumMod val="95000"/>
                      </a:schemeClr>
                    </a:solidFill>
                  </a:tcPr>
                </a:tc>
                <a:tc>
                  <a:txBody>
                    <a:bodyPr/>
                    <a:lstStyle/>
                    <a:p>
                      <a:pPr algn="ctr"/>
                      <a:endParaRPr lang="en-US" dirty="0">
                        <a:solidFill>
                          <a:schemeClr val="bg1"/>
                        </a:solidFill>
                      </a:endParaRPr>
                    </a:p>
                  </a:txBody>
                  <a:tcPr anchor="ctr">
                    <a:lnL w="12700" cmpd="sng">
                      <a:noFill/>
                    </a:lnL>
                    <a:lnR w="12700" cmpd="sng">
                      <a:noFill/>
                    </a:lnR>
                    <a:lnT w="12700" cmpd="sng">
                      <a:noFill/>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tx1">
                        <a:lumMod val="95000"/>
                      </a:schemeClr>
                    </a:solidFill>
                  </a:tcPr>
                </a:tc>
                <a:tc>
                  <a:txBody>
                    <a:bodyPr/>
                    <a:lstStyle/>
                    <a:p>
                      <a:pPr algn="ctr"/>
                      <a:endParaRPr lang="en-US" dirty="0">
                        <a:solidFill>
                          <a:schemeClr val="bg1"/>
                        </a:solidFill>
                      </a:endParaRPr>
                    </a:p>
                  </a:txBody>
                  <a:tcPr anchor="ctr">
                    <a:lnL w="12700" cmpd="sng">
                      <a:noFill/>
                    </a:lnL>
                    <a:lnR w="12700" cmpd="sng">
                      <a:noFill/>
                    </a:lnR>
                    <a:lnT w="12700" cmpd="sng">
                      <a:noFill/>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tx1">
                        <a:lumMod val="95000"/>
                      </a:schemeClr>
                    </a:solidFill>
                  </a:tcPr>
                </a:tc>
                <a:tc>
                  <a:txBody>
                    <a:bodyPr/>
                    <a:lstStyle/>
                    <a:p>
                      <a:pPr algn="ctr"/>
                      <a:endParaRPr lang="en-US" dirty="0">
                        <a:solidFill>
                          <a:schemeClr val="bg1"/>
                        </a:solidFill>
                      </a:endParaRPr>
                    </a:p>
                  </a:txBody>
                  <a:tcPr anchor="ctr">
                    <a:lnL w="12700" cmpd="sng">
                      <a:noFill/>
                    </a:lnL>
                    <a:lnR w="12700" cmpd="sng">
                      <a:noFill/>
                    </a:lnR>
                    <a:lnT w="12700" cmpd="sng">
                      <a:noFill/>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tx1">
                        <a:lumMod val="95000"/>
                      </a:schemeClr>
                    </a:solidFill>
                  </a:tcPr>
                </a:tc>
                <a:tc>
                  <a:txBody>
                    <a:bodyPr/>
                    <a:lstStyle/>
                    <a:p>
                      <a:pPr algn="ctr"/>
                      <a:endParaRPr lang="en-US" dirty="0">
                        <a:solidFill>
                          <a:schemeClr val="bg1"/>
                        </a:solidFill>
                      </a:endParaRPr>
                    </a:p>
                  </a:txBody>
                  <a:tcPr anchor="ctr">
                    <a:lnL w="12700" cmpd="sng">
                      <a:noFill/>
                    </a:lnL>
                    <a:lnR w="12700" cmpd="sng">
                      <a:noFill/>
                    </a:lnR>
                    <a:lnT w="12700" cmpd="sng">
                      <a:noFill/>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tx1">
                        <a:lumMod val="95000"/>
                      </a:schemeClr>
                    </a:solidFill>
                  </a:tcPr>
                </a:tc>
                <a:tc>
                  <a:txBody>
                    <a:bodyPr/>
                    <a:lstStyle/>
                    <a:p>
                      <a:pPr algn="ctr"/>
                      <a:endParaRPr lang="en-US" dirty="0">
                        <a:solidFill>
                          <a:schemeClr val="bg1"/>
                        </a:solidFill>
                      </a:endParaRPr>
                    </a:p>
                  </a:txBody>
                  <a:tcPr anchor="ctr">
                    <a:lnL w="12700" cmpd="sng">
                      <a:noFill/>
                    </a:lnL>
                    <a:lnR w="12700" cmpd="sng">
                      <a:noFill/>
                    </a:lnR>
                    <a:lnT w="12700" cmpd="sng">
                      <a:noFill/>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tx1">
                        <a:lumMod val="95000"/>
                      </a:schemeClr>
                    </a:solidFill>
                  </a:tcPr>
                </a:tc>
                <a:extLst>
                  <a:ext uri="{0D108BD9-81ED-4DB2-BD59-A6C34878D82A}">
                    <a16:rowId xmlns:a16="http://schemas.microsoft.com/office/drawing/2014/main" val="872422922"/>
                  </a:ext>
                </a:extLst>
              </a:tr>
              <a:tr h="548640">
                <a:tc>
                  <a:txBody>
                    <a:bodyPr/>
                    <a:lstStyle/>
                    <a:p>
                      <a:pPr algn="ctr"/>
                      <a:r>
                        <a:rPr lang="en-US" b="1" dirty="0">
                          <a:solidFill>
                            <a:schemeClr val="bg1"/>
                          </a:solidFill>
                        </a:rPr>
                        <a:t>E6</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en-US" dirty="0">
                        <a:solidFill>
                          <a:schemeClr val="bg1"/>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95000"/>
                      </a:schemeClr>
                    </a:solidFill>
                  </a:tcPr>
                </a:tc>
                <a:tc>
                  <a:txBody>
                    <a:bodyPr/>
                    <a:lstStyle/>
                    <a:p>
                      <a:pPr algn="ctr"/>
                      <a:endParaRPr lang="en-US" dirty="0">
                        <a:solidFill>
                          <a:schemeClr val="bg1"/>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95000"/>
                      </a:schemeClr>
                    </a:solidFill>
                  </a:tcPr>
                </a:tc>
                <a:tc>
                  <a:txBody>
                    <a:bodyPr/>
                    <a:lstStyle/>
                    <a:p>
                      <a:pPr algn="ctr"/>
                      <a:endParaRPr lang="en-US" dirty="0">
                        <a:solidFill>
                          <a:schemeClr val="bg1"/>
                        </a:solidFill>
                      </a:endParaRPr>
                    </a:p>
                  </a:txBody>
                  <a:tcPr anchor="ctr">
                    <a:lnL w="12700" cmpd="sng">
                      <a:noFill/>
                    </a:lnL>
                    <a:lnR w="3175"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tx1">
                        <a:lumMod val="95000"/>
                      </a:schemeClr>
                    </a:solidFill>
                  </a:tcPr>
                </a:tc>
                <a:tc>
                  <a:txBody>
                    <a:bodyPr/>
                    <a:lstStyle/>
                    <a:p>
                      <a:pPr algn="ctr"/>
                      <a:endParaRPr lang="en-US" dirty="0">
                        <a:solidFill>
                          <a:schemeClr val="bg1"/>
                        </a:solidFill>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tx1">
                        <a:lumMod val="95000"/>
                      </a:schemeClr>
                    </a:solidFill>
                  </a:tcPr>
                </a:tc>
                <a:tc>
                  <a:txBody>
                    <a:bodyPr/>
                    <a:lstStyle/>
                    <a:p>
                      <a:pPr algn="ctr"/>
                      <a:endParaRPr lang="en-US" dirty="0">
                        <a:solidFill>
                          <a:schemeClr val="bg1"/>
                        </a:solidFill>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tx1">
                        <a:lumMod val="95000"/>
                      </a:schemeClr>
                    </a:solidFill>
                  </a:tcPr>
                </a:tc>
                <a:tc>
                  <a:txBody>
                    <a:bodyPr/>
                    <a:lstStyle/>
                    <a:p>
                      <a:pPr algn="ctr"/>
                      <a:endParaRPr lang="en-US" dirty="0">
                        <a:solidFill>
                          <a:schemeClr val="bg1"/>
                        </a:solidFill>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tx1">
                        <a:lumMod val="95000"/>
                      </a:schemeClr>
                    </a:solidFill>
                  </a:tcPr>
                </a:tc>
                <a:tc>
                  <a:txBody>
                    <a:bodyPr/>
                    <a:lstStyle/>
                    <a:p>
                      <a:pPr algn="ctr"/>
                      <a:endParaRPr lang="en-US" dirty="0">
                        <a:solidFill>
                          <a:schemeClr val="bg1"/>
                        </a:solidFill>
                      </a:endParaRPr>
                    </a:p>
                  </a:txBody>
                  <a:tcPr anchor="ctr">
                    <a:lnL w="31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78A05A"/>
                    </a:solidFill>
                  </a:tcPr>
                </a:tc>
                <a:tc>
                  <a:txBody>
                    <a:bodyPr/>
                    <a:lstStyle/>
                    <a:p>
                      <a:pPr algn="ctr"/>
                      <a:endParaRPr lang="en-US" dirty="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78A05A"/>
                    </a:solidFill>
                  </a:tcPr>
                </a:tc>
                <a:tc>
                  <a:txBody>
                    <a:bodyPr/>
                    <a:lstStyle/>
                    <a:p>
                      <a:pPr algn="ctr"/>
                      <a:endParaRPr lang="en-US" dirty="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78A05A"/>
                    </a:solidFill>
                  </a:tcPr>
                </a:tc>
                <a:tc>
                  <a:txBody>
                    <a:bodyPr/>
                    <a:lstStyle/>
                    <a:p>
                      <a:pPr algn="ctr"/>
                      <a:endParaRPr lang="en-US" dirty="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175"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78A05A"/>
                    </a:solidFill>
                  </a:tcPr>
                </a:tc>
                <a:tc>
                  <a:txBody>
                    <a:bodyPr/>
                    <a:lstStyle/>
                    <a:p>
                      <a:pPr algn="ctr"/>
                      <a:endParaRPr lang="en-US" dirty="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175"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B75E51"/>
                    </a:solidFill>
                  </a:tcPr>
                </a:tc>
                <a:tc>
                  <a:txBody>
                    <a:bodyPr/>
                    <a:lstStyle/>
                    <a:p>
                      <a:pPr algn="ctr"/>
                      <a:endParaRPr lang="en-US" dirty="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175"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78A05A"/>
                    </a:solidFill>
                  </a:tcPr>
                </a:tc>
                <a:tc>
                  <a:txBody>
                    <a:bodyPr/>
                    <a:lstStyle/>
                    <a:p>
                      <a:pPr algn="ctr"/>
                      <a:endParaRPr lang="en-US" dirty="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175"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78A05A"/>
                    </a:solidFill>
                  </a:tcPr>
                </a:tc>
                <a:tc>
                  <a:txBody>
                    <a:bodyPr/>
                    <a:lstStyle/>
                    <a:p>
                      <a:pPr algn="ctr"/>
                      <a:endParaRPr lang="en-US" dirty="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175"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78A05A"/>
                    </a:solidFill>
                  </a:tcPr>
                </a:tc>
                <a:tc>
                  <a:txBody>
                    <a:bodyPr/>
                    <a:lstStyle/>
                    <a:p>
                      <a:pPr algn="ctr"/>
                      <a:endParaRPr lang="en-US" dirty="0">
                        <a:solidFill>
                          <a:schemeClr val="bg1"/>
                        </a:solidFill>
                      </a:endParaRPr>
                    </a:p>
                  </a:txBody>
                  <a:tcPr anchor="ctr">
                    <a:lnL w="12700" cap="flat" cmpd="sng" algn="ctr">
                      <a:solidFill>
                        <a:schemeClr val="tx1"/>
                      </a:solidFill>
                      <a:prstDash val="solid"/>
                      <a:round/>
                      <a:headEnd type="none" w="med" len="med"/>
                      <a:tailEnd type="none" w="med" len="med"/>
                    </a:lnL>
                    <a:lnR w="12700" cmpd="sng">
                      <a:noFill/>
                    </a:lnR>
                    <a:lnT w="3175"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78A05A"/>
                    </a:solidFill>
                  </a:tcPr>
                </a:tc>
                <a:extLst>
                  <a:ext uri="{0D108BD9-81ED-4DB2-BD59-A6C34878D82A}">
                    <a16:rowId xmlns:a16="http://schemas.microsoft.com/office/drawing/2014/main" val="4290483214"/>
                  </a:ext>
                </a:extLst>
              </a:tr>
              <a:tr h="548640">
                <a:tc>
                  <a:txBody>
                    <a:bodyPr/>
                    <a:lstStyle/>
                    <a:p>
                      <a:pPr algn="ctr"/>
                      <a:r>
                        <a:rPr lang="en-US" b="1" dirty="0">
                          <a:solidFill>
                            <a:schemeClr val="bg1"/>
                          </a:solidFill>
                        </a:rPr>
                        <a:t>E7</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en-US">
                        <a:solidFill>
                          <a:schemeClr val="bg1"/>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95000"/>
                      </a:schemeClr>
                    </a:solidFill>
                  </a:tcPr>
                </a:tc>
                <a:tc>
                  <a:txBody>
                    <a:bodyPr/>
                    <a:lstStyle/>
                    <a:p>
                      <a:pPr algn="ctr"/>
                      <a:endParaRPr lang="en-US">
                        <a:solidFill>
                          <a:schemeClr val="bg1"/>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95000"/>
                      </a:schemeClr>
                    </a:solidFill>
                  </a:tcPr>
                </a:tc>
                <a:tc>
                  <a:txBody>
                    <a:bodyPr/>
                    <a:lstStyle/>
                    <a:p>
                      <a:pPr algn="ctr"/>
                      <a:endParaRPr lang="en-US" dirty="0">
                        <a:solidFill>
                          <a:schemeClr val="bg1"/>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95000"/>
                      </a:schemeClr>
                    </a:solidFill>
                  </a:tcPr>
                </a:tc>
                <a:tc>
                  <a:txBody>
                    <a:bodyPr/>
                    <a:lstStyle/>
                    <a:p>
                      <a:pPr algn="ctr"/>
                      <a:endParaRPr lang="en-US" dirty="0">
                        <a:solidFill>
                          <a:schemeClr val="bg1"/>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95000"/>
                      </a:schemeClr>
                    </a:solidFill>
                  </a:tcPr>
                </a:tc>
                <a:tc>
                  <a:txBody>
                    <a:bodyPr/>
                    <a:lstStyle/>
                    <a:p>
                      <a:pPr algn="ctr"/>
                      <a:endParaRPr lang="en-US" dirty="0">
                        <a:solidFill>
                          <a:schemeClr val="bg1"/>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95000"/>
                      </a:schemeClr>
                    </a:solidFill>
                  </a:tcPr>
                </a:tc>
                <a:tc>
                  <a:txBody>
                    <a:bodyPr/>
                    <a:lstStyle/>
                    <a:p>
                      <a:pPr algn="ctr"/>
                      <a:endParaRPr lang="en-US" dirty="0">
                        <a:solidFill>
                          <a:schemeClr val="bg1"/>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95000"/>
                      </a:schemeClr>
                    </a:solidFill>
                  </a:tcPr>
                </a:tc>
                <a:tc>
                  <a:txBody>
                    <a:bodyPr/>
                    <a:lstStyle/>
                    <a:p>
                      <a:pPr algn="ctr"/>
                      <a:endParaRPr lang="en-US" dirty="0">
                        <a:solidFill>
                          <a:schemeClr val="bg1"/>
                        </a:solidFill>
                      </a:endParaRPr>
                    </a:p>
                  </a:txBody>
                  <a:tcPr anchor="ct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78A05A"/>
                    </a:solidFill>
                  </a:tcPr>
                </a:tc>
                <a:tc>
                  <a:txBody>
                    <a:bodyPr/>
                    <a:lstStyle/>
                    <a:p>
                      <a:pPr algn="ctr"/>
                      <a:endParaRPr lang="en-US" dirty="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78A05A"/>
                    </a:solidFill>
                  </a:tcPr>
                </a:tc>
                <a:tc>
                  <a:txBody>
                    <a:bodyPr/>
                    <a:lstStyle/>
                    <a:p>
                      <a:pPr algn="ctr"/>
                      <a:endParaRPr lang="en-US" dirty="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78A05A"/>
                    </a:solidFill>
                  </a:tcPr>
                </a:tc>
                <a:tc>
                  <a:txBody>
                    <a:bodyPr/>
                    <a:lstStyle/>
                    <a:p>
                      <a:pPr algn="ctr"/>
                      <a:endParaRPr lang="en-US" dirty="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78A05A"/>
                    </a:solidFill>
                  </a:tcPr>
                </a:tc>
                <a:tc>
                  <a:txBody>
                    <a:bodyPr/>
                    <a:lstStyle/>
                    <a:p>
                      <a:pPr algn="ctr"/>
                      <a:endParaRPr lang="en-US" dirty="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78A05A"/>
                    </a:solidFill>
                  </a:tcPr>
                </a:tc>
                <a:tc>
                  <a:txBody>
                    <a:bodyPr/>
                    <a:lstStyle/>
                    <a:p>
                      <a:pPr algn="ctr"/>
                      <a:endParaRPr lang="en-US" dirty="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78A05A"/>
                    </a:solidFill>
                  </a:tcPr>
                </a:tc>
                <a:tc>
                  <a:txBody>
                    <a:bodyPr/>
                    <a:lstStyle/>
                    <a:p>
                      <a:pPr algn="ctr"/>
                      <a:endParaRPr lang="en-US" dirty="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78A05A"/>
                    </a:solidFill>
                  </a:tcPr>
                </a:tc>
                <a:tc>
                  <a:txBody>
                    <a:bodyPr/>
                    <a:lstStyle/>
                    <a:p>
                      <a:pPr algn="ctr"/>
                      <a:endParaRPr lang="en-US" dirty="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78A05A"/>
                    </a:solidFill>
                  </a:tcPr>
                </a:tc>
                <a:tc>
                  <a:txBody>
                    <a:bodyPr/>
                    <a:lstStyle/>
                    <a:p>
                      <a:pPr algn="ctr"/>
                      <a:endParaRPr lang="en-US" dirty="0">
                        <a:solidFill>
                          <a:schemeClr val="bg1"/>
                        </a:solidFill>
                      </a:endParaRPr>
                    </a:p>
                  </a:txBody>
                  <a:tcPr anchor="ct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78A05A"/>
                    </a:solidFill>
                  </a:tcPr>
                </a:tc>
                <a:extLst>
                  <a:ext uri="{0D108BD9-81ED-4DB2-BD59-A6C34878D82A}">
                    <a16:rowId xmlns:a16="http://schemas.microsoft.com/office/drawing/2014/main" val="3071383389"/>
                  </a:ext>
                </a:extLst>
              </a:tr>
            </a:tbl>
          </a:graphicData>
        </a:graphic>
      </p:graphicFrame>
      <p:sp>
        <p:nvSpPr>
          <p:cNvPr id="8" name="TextBox 7">
            <a:extLst>
              <a:ext uri="{FF2B5EF4-FFF2-40B4-BE49-F238E27FC236}">
                <a16:creationId xmlns:a16="http://schemas.microsoft.com/office/drawing/2014/main" id="{F2A66A8B-D47D-8442-98E1-3B97E3FF6730}"/>
              </a:ext>
            </a:extLst>
          </p:cNvPr>
          <p:cNvSpPr txBox="1"/>
          <p:nvPr/>
        </p:nvSpPr>
        <p:spPr>
          <a:xfrm>
            <a:off x="8337339" y="4722394"/>
            <a:ext cx="2480552" cy="1477328"/>
          </a:xfrm>
          <a:prstGeom prst="rect">
            <a:avLst/>
          </a:prstGeom>
          <a:noFill/>
        </p:spPr>
        <p:txBody>
          <a:bodyPr wrap="square" rtlCol="0">
            <a:spAutoFit/>
          </a:bodyPr>
          <a:lstStyle/>
          <a:p>
            <a:r>
              <a:rPr lang="en-US" dirty="0">
                <a:solidFill>
                  <a:schemeClr val="bg1"/>
                </a:solidFill>
              </a:rPr>
              <a:t>Good quality</a:t>
            </a:r>
          </a:p>
          <a:p>
            <a:endParaRPr lang="en-US" dirty="0">
              <a:solidFill>
                <a:schemeClr val="bg1"/>
              </a:solidFill>
            </a:endParaRPr>
          </a:p>
          <a:p>
            <a:r>
              <a:rPr lang="en-US" dirty="0">
                <a:solidFill>
                  <a:schemeClr val="bg1"/>
                </a:solidFill>
              </a:rPr>
              <a:t>Exercise caution</a:t>
            </a:r>
          </a:p>
          <a:p>
            <a:endParaRPr lang="en-US" dirty="0">
              <a:solidFill>
                <a:schemeClr val="bg1"/>
              </a:solidFill>
            </a:endParaRPr>
          </a:p>
          <a:p>
            <a:r>
              <a:rPr lang="en-US" dirty="0">
                <a:solidFill>
                  <a:schemeClr val="bg1"/>
                </a:solidFill>
              </a:rPr>
              <a:t>Poor quality</a:t>
            </a:r>
          </a:p>
        </p:txBody>
      </p:sp>
      <p:graphicFrame>
        <p:nvGraphicFramePr>
          <p:cNvPr id="9" name="Table 8">
            <a:extLst>
              <a:ext uri="{FF2B5EF4-FFF2-40B4-BE49-F238E27FC236}">
                <a16:creationId xmlns:a16="http://schemas.microsoft.com/office/drawing/2014/main" id="{A96D1C01-0857-644E-A80E-D610F7AA144A}"/>
              </a:ext>
            </a:extLst>
          </p:cNvPr>
          <p:cNvGraphicFramePr>
            <a:graphicFrameLocks noGrp="1"/>
          </p:cNvGraphicFramePr>
          <p:nvPr>
            <p:extLst>
              <p:ext uri="{D42A27DB-BD31-4B8C-83A1-F6EECF244321}">
                <p14:modId xmlns:p14="http://schemas.microsoft.com/office/powerpoint/2010/main" val="1578229764"/>
              </p:ext>
            </p:extLst>
          </p:nvPr>
        </p:nvGraphicFramePr>
        <p:xfrm>
          <a:off x="7605819" y="4653431"/>
          <a:ext cx="731520" cy="548640"/>
        </p:xfrm>
        <a:graphic>
          <a:graphicData uri="http://schemas.openxmlformats.org/drawingml/2006/table">
            <a:tbl>
              <a:tblPr firstRow="1" bandRow="1">
                <a:tableStyleId>{5C22544A-7EE6-4342-B048-85BDC9FD1C3A}</a:tableStyleId>
              </a:tblPr>
              <a:tblGrid>
                <a:gridCol w="731520">
                  <a:extLst>
                    <a:ext uri="{9D8B030D-6E8A-4147-A177-3AD203B41FA5}">
                      <a16:colId xmlns:a16="http://schemas.microsoft.com/office/drawing/2014/main" val="1901692691"/>
                    </a:ext>
                  </a:extLst>
                </a:gridCol>
              </a:tblGrid>
              <a:tr h="548640">
                <a:tc>
                  <a:txBody>
                    <a:bodyPr/>
                    <a:lstStyle/>
                    <a:p>
                      <a:endParaRPr lang="en-US" dirty="0"/>
                    </a:p>
                  </a:txBody>
                  <a:tcPr>
                    <a:solidFill>
                      <a:srgbClr val="78A05A"/>
                    </a:solidFill>
                  </a:tcPr>
                </a:tc>
                <a:extLst>
                  <a:ext uri="{0D108BD9-81ED-4DB2-BD59-A6C34878D82A}">
                    <a16:rowId xmlns:a16="http://schemas.microsoft.com/office/drawing/2014/main" val="3284460225"/>
                  </a:ext>
                </a:extLst>
              </a:tr>
            </a:tbl>
          </a:graphicData>
        </a:graphic>
      </p:graphicFrame>
      <p:graphicFrame>
        <p:nvGraphicFramePr>
          <p:cNvPr id="28" name="Table 27">
            <a:extLst>
              <a:ext uri="{FF2B5EF4-FFF2-40B4-BE49-F238E27FC236}">
                <a16:creationId xmlns:a16="http://schemas.microsoft.com/office/drawing/2014/main" id="{73C7478D-0A7E-A143-9D90-F544480047EF}"/>
              </a:ext>
            </a:extLst>
          </p:cNvPr>
          <p:cNvGraphicFramePr>
            <a:graphicFrameLocks noGrp="1"/>
          </p:cNvGraphicFramePr>
          <p:nvPr>
            <p:extLst>
              <p:ext uri="{D42A27DB-BD31-4B8C-83A1-F6EECF244321}">
                <p14:modId xmlns:p14="http://schemas.microsoft.com/office/powerpoint/2010/main" val="2166245889"/>
              </p:ext>
            </p:extLst>
          </p:nvPr>
        </p:nvGraphicFramePr>
        <p:xfrm>
          <a:off x="7605819" y="5202071"/>
          <a:ext cx="731520" cy="548640"/>
        </p:xfrm>
        <a:graphic>
          <a:graphicData uri="http://schemas.openxmlformats.org/drawingml/2006/table">
            <a:tbl>
              <a:tblPr firstRow="1" bandRow="1">
                <a:tableStyleId>{5C22544A-7EE6-4342-B048-85BDC9FD1C3A}</a:tableStyleId>
              </a:tblPr>
              <a:tblGrid>
                <a:gridCol w="731520">
                  <a:extLst>
                    <a:ext uri="{9D8B030D-6E8A-4147-A177-3AD203B41FA5}">
                      <a16:colId xmlns:a16="http://schemas.microsoft.com/office/drawing/2014/main" val="1901692691"/>
                    </a:ext>
                  </a:extLst>
                </a:gridCol>
              </a:tblGrid>
              <a:tr h="548640">
                <a:tc>
                  <a:txBody>
                    <a:bodyPr/>
                    <a:lstStyle/>
                    <a:p>
                      <a:endParaRPr lang="en-US" dirty="0"/>
                    </a:p>
                  </a:txBody>
                  <a:tcPr>
                    <a:solidFill>
                      <a:srgbClr val="DBB839"/>
                    </a:solidFill>
                  </a:tcPr>
                </a:tc>
                <a:extLst>
                  <a:ext uri="{0D108BD9-81ED-4DB2-BD59-A6C34878D82A}">
                    <a16:rowId xmlns:a16="http://schemas.microsoft.com/office/drawing/2014/main" val="3284460225"/>
                  </a:ext>
                </a:extLst>
              </a:tr>
            </a:tbl>
          </a:graphicData>
        </a:graphic>
      </p:graphicFrame>
      <p:graphicFrame>
        <p:nvGraphicFramePr>
          <p:cNvPr id="35" name="Table 34">
            <a:extLst>
              <a:ext uri="{FF2B5EF4-FFF2-40B4-BE49-F238E27FC236}">
                <a16:creationId xmlns:a16="http://schemas.microsoft.com/office/drawing/2014/main" id="{866F2CF6-CCEF-EA40-A124-D8D1E192C608}"/>
              </a:ext>
            </a:extLst>
          </p:cNvPr>
          <p:cNvGraphicFramePr>
            <a:graphicFrameLocks noGrp="1"/>
          </p:cNvGraphicFramePr>
          <p:nvPr>
            <p:extLst>
              <p:ext uri="{D42A27DB-BD31-4B8C-83A1-F6EECF244321}">
                <p14:modId xmlns:p14="http://schemas.microsoft.com/office/powerpoint/2010/main" val="71995042"/>
              </p:ext>
            </p:extLst>
          </p:nvPr>
        </p:nvGraphicFramePr>
        <p:xfrm>
          <a:off x="7605819" y="5750711"/>
          <a:ext cx="731520" cy="548640"/>
        </p:xfrm>
        <a:graphic>
          <a:graphicData uri="http://schemas.openxmlformats.org/drawingml/2006/table">
            <a:tbl>
              <a:tblPr firstRow="1" bandRow="1">
                <a:tableStyleId>{5C22544A-7EE6-4342-B048-85BDC9FD1C3A}</a:tableStyleId>
              </a:tblPr>
              <a:tblGrid>
                <a:gridCol w="731520">
                  <a:extLst>
                    <a:ext uri="{9D8B030D-6E8A-4147-A177-3AD203B41FA5}">
                      <a16:colId xmlns:a16="http://schemas.microsoft.com/office/drawing/2014/main" val="1901692691"/>
                    </a:ext>
                  </a:extLst>
                </a:gridCol>
              </a:tblGrid>
              <a:tr h="548640">
                <a:tc>
                  <a:txBody>
                    <a:bodyPr/>
                    <a:lstStyle/>
                    <a:p>
                      <a:endParaRPr lang="en-US" dirty="0"/>
                    </a:p>
                  </a:txBody>
                  <a:tcPr>
                    <a:solidFill>
                      <a:srgbClr val="B75E51"/>
                    </a:solidFill>
                  </a:tcPr>
                </a:tc>
                <a:extLst>
                  <a:ext uri="{0D108BD9-81ED-4DB2-BD59-A6C34878D82A}">
                    <a16:rowId xmlns:a16="http://schemas.microsoft.com/office/drawing/2014/main" val="3284460225"/>
                  </a:ext>
                </a:extLst>
              </a:tr>
            </a:tbl>
          </a:graphicData>
        </a:graphic>
      </p:graphicFrame>
      <p:sp>
        <p:nvSpPr>
          <p:cNvPr id="10" name="TextBox 9">
            <a:extLst>
              <a:ext uri="{FF2B5EF4-FFF2-40B4-BE49-F238E27FC236}">
                <a16:creationId xmlns:a16="http://schemas.microsoft.com/office/drawing/2014/main" id="{F7ABE0F4-FC03-0840-80F0-2316A9CEE26C}"/>
              </a:ext>
            </a:extLst>
          </p:cNvPr>
          <p:cNvSpPr txBox="1"/>
          <p:nvPr/>
        </p:nvSpPr>
        <p:spPr>
          <a:xfrm>
            <a:off x="1025238" y="1675195"/>
            <a:ext cx="1910134" cy="369332"/>
          </a:xfrm>
          <a:prstGeom prst="rect">
            <a:avLst/>
          </a:prstGeom>
          <a:noFill/>
        </p:spPr>
        <p:txBody>
          <a:bodyPr wrap="square" rtlCol="0">
            <a:spAutoFit/>
          </a:bodyPr>
          <a:lstStyle/>
          <a:p>
            <a:r>
              <a:rPr lang="en-US" dirty="0">
                <a:solidFill>
                  <a:schemeClr val="bg1"/>
                </a:solidFill>
              </a:rPr>
              <a:t>R        nG        Z</a:t>
            </a:r>
          </a:p>
        </p:txBody>
      </p:sp>
      <p:sp>
        <p:nvSpPr>
          <p:cNvPr id="11" name="TextBox 10">
            <a:extLst>
              <a:ext uri="{FF2B5EF4-FFF2-40B4-BE49-F238E27FC236}">
                <a16:creationId xmlns:a16="http://schemas.microsoft.com/office/drawing/2014/main" id="{94FF1636-0D94-494E-8679-2287FF9E4725}"/>
              </a:ext>
            </a:extLst>
          </p:cNvPr>
          <p:cNvSpPr txBox="1"/>
          <p:nvPr/>
        </p:nvSpPr>
        <p:spPr>
          <a:xfrm>
            <a:off x="1641462" y="4811030"/>
            <a:ext cx="5249667" cy="1323439"/>
          </a:xfrm>
          <a:prstGeom prst="rect">
            <a:avLst/>
          </a:prstGeom>
          <a:noFill/>
        </p:spPr>
        <p:txBody>
          <a:bodyPr wrap="square" rtlCol="0">
            <a:spAutoFit/>
          </a:bodyPr>
          <a:lstStyle/>
          <a:p>
            <a:r>
              <a:rPr lang="en-US" u="sng" dirty="0">
                <a:solidFill>
                  <a:schemeClr val="bg1"/>
                </a:solidFill>
              </a:rPr>
              <a:t>      Compared to G&amp;T-seq 8-cell embryos	</a:t>
            </a:r>
          </a:p>
          <a:p>
            <a:endParaRPr lang="en-US" sz="800" u="sng" dirty="0">
              <a:solidFill>
                <a:schemeClr val="bg1"/>
              </a:solidFill>
            </a:endParaRPr>
          </a:p>
          <a:p>
            <a:r>
              <a:rPr lang="en-US" dirty="0">
                <a:solidFill>
                  <a:schemeClr val="bg1"/>
                </a:solidFill>
              </a:rPr>
              <a:t>R = gene-wise variability score</a:t>
            </a:r>
          </a:p>
          <a:p>
            <a:r>
              <a:rPr lang="en-US" dirty="0">
                <a:solidFill>
                  <a:schemeClr val="bg1"/>
                </a:solidFill>
              </a:rPr>
              <a:t>nG = total number of highly expressed genes</a:t>
            </a:r>
          </a:p>
          <a:p>
            <a:r>
              <a:rPr lang="en-US" dirty="0">
                <a:solidFill>
                  <a:schemeClr val="bg1"/>
                </a:solidFill>
              </a:rPr>
              <a:t>Z = fraction of zero counts observed</a:t>
            </a:r>
          </a:p>
        </p:txBody>
      </p:sp>
    </p:spTree>
    <p:extLst>
      <p:ext uri="{BB962C8B-B14F-4D97-AF65-F5344CB8AC3E}">
        <p14:creationId xmlns:p14="http://schemas.microsoft.com/office/powerpoint/2010/main" val="22920319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733" y="208006"/>
            <a:ext cx="11781367" cy="758825"/>
          </a:xfrm>
        </p:spPr>
        <p:txBody>
          <a:bodyPr/>
          <a:lstStyle/>
          <a:p>
            <a:r>
              <a:rPr lang="en-US" sz="2800" b="1" dirty="0">
                <a:latin typeface="+mj-lt"/>
              </a:rPr>
              <a:t>Simple and complex aneuploidy events detected</a:t>
            </a:r>
            <a:endParaRPr lang="en-US" sz="2800" dirty="0">
              <a:latin typeface="+mj-lt"/>
            </a:endParaRPr>
          </a:p>
        </p:txBody>
      </p:sp>
      <p:pic>
        <p:nvPicPr>
          <p:cNvPr id="36" name="Picture 35">
            <a:extLst>
              <a:ext uri="{FF2B5EF4-FFF2-40B4-BE49-F238E27FC236}">
                <a16:creationId xmlns:a16="http://schemas.microsoft.com/office/drawing/2014/main" id="{EE945733-2D57-4F47-A787-3300DF423D29}"/>
              </a:ext>
            </a:extLst>
          </p:cNvPr>
          <p:cNvPicPr>
            <a:picLocks noChangeAspect="1"/>
          </p:cNvPicPr>
          <p:nvPr/>
        </p:nvPicPr>
        <p:blipFill rotWithShape="1">
          <a:blip r:embed="rId3"/>
          <a:srcRect t="7381" b="21463"/>
          <a:stretch/>
        </p:blipFill>
        <p:spPr>
          <a:xfrm>
            <a:off x="10085053" y="1097260"/>
            <a:ext cx="1803400" cy="533175"/>
          </a:xfrm>
          <a:prstGeom prst="rect">
            <a:avLst/>
          </a:prstGeom>
        </p:spPr>
      </p:pic>
      <p:grpSp>
        <p:nvGrpSpPr>
          <p:cNvPr id="45" name="Group 44">
            <a:extLst>
              <a:ext uri="{FF2B5EF4-FFF2-40B4-BE49-F238E27FC236}">
                <a16:creationId xmlns:a16="http://schemas.microsoft.com/office/drawing/2014/main" id="{F9E66C4A-4A8E-AB42-AB46-549F2C34CD4C}"/>
              </a:ext>
            </a:extLst>
          </p:cNvPr>
          <p:cNvGrpSpPr/>
          <p:nvPr/>
        </p:nvGrpSpPr>
        <p:grpSpPr>
          <a:xfrm>
            <a:off x="564776" y="1447511"/>
            <a:ext cx="5101552" cy="4962893"/>
            <a:chOff x="564776" y="1188200"/>
            <a:chExt cx="5101552" cy="4962893"/>
          </a:xfrm>
        </p:grpSpPr>
        <p:sp>
          <p:nvSpPr>
            <p:cNvPr id="41" name="TextBox 40">
              <a:extLst>
                <a:ext uri="{FF2B5EF4-FFF2-40B4-BE49-F238E27FC236}">
                  <a16:creationId xmlns:a16="http://schemas.microsoft.com/office/drawing/2014/main" id="{73CCFEF6-9808-544C-BBBD-208A52272A48}"/>
                </a:ext>
              </a:extLst>
            </p:cNvPr>
            <p:cNvSpPr txBox="1"/>
            <p:nvPr/>
          </p:nvSpPr>
          <p:spPr>
            <a:xfrm>
              <a:off x="991611" y="5750983"/>
              <a:ext cx="3422717" cy="400110"/>
            </a:xfrm>
            <a:prstGeom prst="rect">
              <a:avLst/>
            </a:prstGeom>
            <a:noFill/>
          </p:spPr>
          <p:txBody>
            <a:bodyPr wrap="square" rtlCol="0">
              <a:spAutoFit/>
            </a:bodyPr>
            <a:lstStyle/>
            <a:p>
              <a:pPr algn="ctr"/>
              <a:r>
                <a:rPr lang="en-US" sz="2000" b="1" dirty="0">
                  <a:solidFill>
                    <a:schemeClr val="bg1"/>
                  </a:solidFill>
                </a:rPr>
                <a:t>Chromosome</a:t>
              </a:r>
            </a:p>
          </p:txBody>
        </p:sp>
        <p:sp>
          <p:nvSpPr>
            <p:cNvPr id="42" name="TextBox 41">
              <a:extLst>
                <a:ext uri="{FF2B5EF4-FFF2-40B4-BE49-F238E27FC236}">
                  <a16:creationId xmlns:a16="http://schemas.microsoft.com/office/drawing/2014/main" id="{B6C79CD5-3A34-9749-A621-C5953A51981B}"/>
                </a:ext>
              </a:extLst>
            </p:cNvPr>
            <p:cNvSpPr txBox="1"/>
            <p:nvPr/>
          </p:nvSpPr>
          <p:spPr>
            <a:xfrm>
              <a:off x="1072671" y="5197395"/>
              <a:ext cx="3341657" cy="307777"/>
            </a:xfrm>
            <a:prstGeom prst="rect">
              <a:avLst/>
            </a:prstGeom>
            <a:solidFill>
              <a:schemeClr val="tx1"/>
            </a:solidFill>
          </p:spPr>
          <p:txBody>
            <a:bodyPr wrap="square" rtlCol="0">
              <a:spAutoFit/>
            </a:bodyPr>
            <a:lstStyle/>
            <a:p>
              <a:r>
                <a:rPr lang="en-US" sz="1400" dirty="0">
                  <a:solidFill>
                    <a:schemeClr val="bg1"/>
                  </a:solidFill>
                </a:rPr>
                <a:t>1    3    5    7    9   11  13  15  17  19  21</a:t>
              </a:r>
            </a:p>
          </p:txBody>
        </p:sp>
        <p:sp>
          <p:nvSpPr>
            <p:cNvPr id="43" name="TextBox 42">
              <a:extLst>
                <a:ext uri="{FF2B5EF4-FFF2-40B4-BE49-F238E27FC236}">
                  <a16:creationId xmlns:a16="http://schemas.microsoft.com/office/drawing/2014/main" id="{F148CF42-6E14-C74E-B5DB-D67E406654AD}"/>
                </a:ext>
              </a:extLst>
            </p:cNvPr>
            <p:cNvSpPr txBox="1"/>
            <p:nvPr/>
          </p:nvSpPr>
          <p:spPr>
            <a:xfrm>
              <a:off x="1228937" y="5380617"/>
              <a:ext cx="3441700" cy="307777"/>
            </a:xfrm>
            <a:prstGeom prst="rect">
              <a:avLst/>
            </a:prstGeom>
            <a:noFill/>
          </p:spPr>
          <p:txBody>
            <a:bodyPr wrap="square" rtlCol="0">
              <a:spAutoFit/>
            </a:bodyPr>
            <a:lstStyle/>
            <a:p>
              <a:r>
                <a:rPr lang="en-US" sz="1400" dirty="0">
                  <a:solidFill>
                    <a:schemeClr val="bg1"/>
                  </a:solidFill>
                </a:rPr>
                <a:t>2    4    6    8  </a:t>
              </a:r>
              <a:r>
                <a:rPr lang="en-US" sz="800" dirty="0">
                  <a:solidFill>
                    <a:schemeClr val="bg1"/>
                  </a:solidFill>
                </a:rPr>
                <a:t> </a:t>
              </a:r>
              <a:r>
                <a:rPr lang="en-US" sz="1400" dirty="0">
                  <a:solidFill>
                    <a:schemeClr val="bg1"/>
                  </a:solidFill>
                </a:rPr>
                <a:t>10  12  14  16  18  20  22</a:t>
              </a:r>
            </a:p>
          </p:txBody>
        </p:sp>
        <p:grpSp>
          <p:nvGrpSpPr>
            <p:cNvPr id="28" name="Group 27">
              <a:extLst>
                <a:ext uri="{FF2B5EF4-FFF2-40B4-BE49-F238E27FC236}">
                  <a16:creationId xmlns:a16="http://schemas.microsoft.com/office/drawing/2014/main" id="{F190D653-46B5-F64B-8B79-1C08AFDC06BC}"/>
                </a:ext>
              </a:extLst>
            </p:cNvPr>
            <p:cNvGrpSpPr/>
            <p:nvPr/>
          </p:nvGrpSpPr>
          <p:grpSpPr>
            <a:xfrm>
              <a:off x="564776" y="1380433"/>
              <a:ext cx="3866844" cy="4075663"/>
              <a:chOff x="860612" y="1070366"/>
              <a:chExt cx="3866844" cy="5105400"/>
            </a:xfrm>
          </p:grpSpPr>
          <p:pic>
            <p:nvPicPr>
              <p:cNvPr id="11" name="Picture 10">
                <a:extLst>
                  <a:ext uri="{FF2B5EF4-FFF2-40B4-BE49-F238E27FC236}">
                    <a16:creationId xmlns:a16="http://schemas.microsoft.com/office/drawing/2014/main" id="{426FE4BD-0375-1F42-9F91-22CF30B4D376}"/>
                  </a:ext>
                </a:extLst>
              </p:cNvPr>
              <p:cNvPicPr>
                <a:picLocks noChangeAspect="1"/>
              </p:cNvPicPr>
              <p:nvPr/>
            </p:nvPicPr>
            <p:blipFill rotWithShape="1">
              <a:blip r:embed="rId4"/>
              <a:srcRect l="44470" r="10612" b="4903"/>
              <a:stretch/>
            </p:blipFill>
            <p:spPr>
              <a:xfrm>
                <a:off x="1304738" y="1097262"/>
                <a:ext cx="3422718" cy="4855093"/>
              </a:xfrm>
              <a:prstGeom prst="rect">
                <a:avLst/>
              </a:prstGeom>
            </p:spPr>
          </p:pic>
          <p:pic>
            <p:nvPicPr>
              <p:cNvPr id="16" name="Picture 15">
                <a:extLst>
                  <a:ext uri="{FF2B5EF4-FFF2-40B4-BE49-F238E27FC236}">
                    <a16:creationId xmlns:a16="http://schemas.microsoft.com/office/drawing/2014/main" id="{16C9ED58-0A10-DE4B-8AF4-780B918F588D}"/>
                  </a:ext>
                </a:extLst>
              </p:cNvPr>
              <p:cNvPicPr>
                <a:picLocks noChangeAspect="1"/>
              </p:cNvPicPr>
              <p:nvPr/>
            </p:nvPicPr>
            <p:blipFill rotWithShape="1">
              <a:blip r:embed="rId4"/>
              <a:srcRect r="65941"/>
              <a:stretch/>
            </p:blipFill>
            <p:spPr>
              <a:xfrm>
                <a:off x="860612" y="1070366"/>
                <a:ext cx="389090" cy="5105400"/>
              </a:xfrm>
              <a:prstGeom prst="rect">
                <a:avLst/>
              </a:prstGeom>
            </p:spPr>
          </p:pic>
        </p:grpSp>
        <p:sp>
          <p:nvSpPr>
            <p:cNvPr id="37" name="TextBox 36">
              <a:extLst>
                <a:ext uri="{FF2B5EF4-FFF2-40B4-BE49-F238E27FC236}">
                  <a16:creationId xmlns:a16="http://schemas.microsoft.com/office/drawing/2014/main" id="{16A4846D-78C8-C840-B5C2-DE94B8D5228B}"/>
                </a:ext>
              </a:extLst>
            </p:cNvPr>
            <p:cNvSpPr txBox="1"/>
            <p:nvPr/>
          </p:nvSpPr>
          <p:spPr>
            <a:xfrm>
              <a:off x="1008901" y="1188200"/>
              <a:ext cx="3391601" cy="400110"/>
            </a:xfrm>
            <a:prstGeom prst="rect">
              <a:avLst/>
            </a:prstGeom>
            <a:noFill/>
          </p:spPr>
          <p:txBody>
            <a:bodyPr wrap="square" rtlCol="0">
              <a:spAutoFit/>
            </a:bodyPr>
            <a:lstStyle/>
            <a:p>
              <a:pPr algn="ctr"/>
              <a:r>
                <a:rPr lang="en-US" sz="2000" b="1" dirty="0">
                  <a:solidFill>
                    <a:schemeClr val="bg1"/>
                  </a:solidFill>
                </a:rPr>
                <a:t>E3.49</a:t>
              </a:r>
            </a:p>
          </p:txBody>
        </p:sp>
        <p:sp>
          <p:nvSpPr>
            <p:cNvPr id="44" name="TextBox 43">
              <a:extLst>
                <a:ext uri="{FF2B5EF4-FFF2-40B4-BE49-F238E27FC236}">
                  <a16:creationId xmlns:a16="http://schemas.microsoft.com/office/drawing/2014/main" id="{2B13F596-E0B3-6D47-A4E5-AED2FCD62F14}"/>
                </a:ext>
              </a:extLst>
            </p:cNvPr>
            <p:cNvSpPr txBox="1"/>
            <p:nvPr/>
          </p:nvSpPr>
          <p:spPr>
            <a:xfrm>
              <a:off x="4374019" y="1709545"/>
              <a:ext cx="1292309" cy="3547125"/>
            </a:xfrm>
            <a:prstGeom prst="rect">
              <a:avLst/>
            </a:prstGeom>
            <a:noFill/>
          </p:spPr>
          <p:txBody>
            <a:bodyPr wrap="square" rtlCol="0">
              <a:spAutoFit/>
            </a:bodyPr>
            <a:lstStyle/>
            <a:p>
              <a:r>
                <a:rPr lang="en-US" sz="1600" dirty="0">
                  <a:solidFill>
                    <a:schemeClr val="bg1"/>
                  </a:solidFill>
                </a:rPr>
                <a:t>E3.49.3411</a:t>
              </a:r>
            </a:p>
            <a:p>
              <a:endParaRPr lang="en-US" sz="1400" dirty="0">
                <a:solidFill>
                  <a:schemeClr val="bg1"/>
                </a:solidFill>
              </a:endParaRPr>
            </a:p>
            <a:p>
              <a:r>
                <a:rPr lang="en-US" sz="1600" dirty="0">
                  <a:solidFill>
                    <a:schemeClr val="bg1"/>
                  </a:solidFill>
                </a:rPr>
                <a:t>E3.49.3405</a:t>
              </a:r>
            </a:p>
            <a:p>
              <a:endParaRPr lang="en-US" sz="1300" dirty="0">
                <a:solidFill>
                  <a:schemeClr val="bg1"/>
                </a:solidFill>
              </a:endParaRPr>
            </a:p>
            <a:p>
              <a:r>
                <a:rPr lang="en-US" sz="1600" dirty="0">
                  <a:solidFill>
                    <a:schemeClr val="bg1"/>
                  </a:solidFill>
                </a:rPr>
                <a:t>E3.49.3406</a:t>
              </a:r>
            </a:p>
            <a:p>
              <a:endParaRPr lang="en-US" sz="1350" dirty="0">
                <a:solidFill>
                  <a:schemeClr val="bg1"/>
                </a:solidFill>
              </a:endParaRPr>
            </a:p>
            <a:p>
              <a:r>
                <a:rPr lang="en-US" sz="1600" dirty="0">
                  <a:solidFill>
                    <a:schemeClr val="bg1"/>
                  </a:solidFill>
                </a:rPr>
                <a:t>E3.49.3403</a:t>
              </a:r>
            </a:p>
            <a:p>
              <a:endParaRPr lang="en-US" sz="1400" dirty="0">
                <a:solidFill>
                  <a:schemeClr val="bg1"/>
                </a:solidFill>
              </a:endParaRPr>
            </a:p>
            <a:p>
              <a:r>
                <a:rPr lang="en-US" sz="1600" dirty="0">
                  <a:solidFill>
                    <a:schemeClr val="bg1"/>
                  </a:solidFill>
                </a:rPr>
                <a:t>E3.49.3407</a:t>
              </a:r>
            </a:p>
            <a:p>
              <a:endParaRPr lang="en-US" sz="1400" dirty="0">
                <a:solidFill>
                  <a:schemeClr val="bg1"/>
                </a:solidFill>
              </a:endParaRPr>
            </a:p>
            <a:p>
              <a:r>
                <a:rPr lang="en-US" sz="1600" dirty="0">
                  <a:solidFill>
                    <a:schemeClr val="bg1"/>
                  </a:solidFill>
                </a:rPr>
                <a:t>E3.49.3408</a:t>
              </a:r>
            </a:p>
            <a:p>
              <a:endParaRPr lang="en-US" sz="1400" dirty="0">
                <a:solidFill>
                  <a:schemeClr val="bg1"/>
                </a:solidFill>
              </a:endParaRPr>
            </a:p>
            <a:p>
              <a:r>
                <a:rPr lang="en-US" sz="1600" dirty="0">
                  <a:solidFill>
                    <a:schemeClr val="bg1"/>
                  </a:solidFill>
                </a:rPr>
                <a:t>E3.49.3409</a:t>
              </a:r>
            </a:p>
            <a:p>
              <a:endParaRPr lang="en-US" sz="1400" dirty="0">
                <a:solidFill>
                  <a:schemeClr val="bg1"/>
                </a:solidFill>
              </a:endParaRPr>
            </a:p>
            <a:p>
              <a:r>
                <a:rPr lang="en-US" sz="1600" dirty="0">
                  <a:solidFill>
                    <a:schemeClr val="bg1"/>
                  </a:solidFill>
                </a:rPr>
                <a:t>E3.49.3410</a:t>
              </a:r>
            </a:p>
          </p:txBody>
        </p:sp>
      </p:grpSp>
    </p:spTree>
    <p:extLst>
      <p:ext uri="{BB962C8B-B14F-4D97-AF65-F5344CB8AC3E}">
        <p14:creationId xmlns:p14="http://schemas.microsoft.com/office/powerpoint/2010/main" val="411157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733" y="208006"/>
            <a:ext cx="11781367" cy="758825"/>
          </a:xfrm>
        </p:spPr>
        <p:txBody>
          <a:bodyPr/>
          <a:lstStyle/>
          <a:p>
            <a:r>
              <a:rPr lang="en-US" sz="2800" b="1" dirty="0">
                <a:latin typeface="+mj-lt"/>
              </a:rPr>
              <a:t>Simple and complex aneuploidy events detected</a:t>
            </a:r>
            <a:endParaRPr lang="en-US" sz="2800" dirty="0">
              <a:latin typeface="+mj-lt"/>
            </a:endParaRPr>
          </a:p>
        </p:txBody>
      </p:sp>
      <p:pic>
        <p:nvPicPr>
          <p:cNvPr id="36" name="Picture 35">
            <a:extLst>
              <a:ext uri="{FF2B5EF4-FFF2-40B4-BE49-F238E27FC236}">
                <a16:creationId xmlns:a16="http://schemas.microsoft.com/office/drawing/2014/main" id="{EE945733-2D57-4F47-A787-3300DF423D29}"/>
              </a:ext>
            </a:extLst>
          </p:cNvPr>
          <p:cNvPicPr>
            <a:picLocks noChangeAspect="1"/>
          </p:cNvPicPr>
          <p:nvPr/>
        </p:nvPicPr>
        <p:blipFill rotWithShape="1">
          <a:blip r:embed="rId3"/>
          <a:srcRect t="7381" b="21463"/>
          <a:stretch/>
        </p:blipFill>
        <p:spPr>
          <a:xfrm>
            <a:off x="10085053" y="1097260"/>
            <a:ext cx="1803400" cy="533175"/>
          </a:xfrm>
          <a:prstGeom prst="rect">
            <a:avLst/>
          </a:prstGeom>
        </p:spPr>
      </p:pic>
      <p:grpSp>
        <p:nvGrpSpPr>
          <p:cNvPr id="47" name="Group 46">
            <a:extLst>
              <a:ext uri="{FF2B5EF4-FFF2-40B4-BE49-F238E27FC236}">
                <a16:creationId xmlns:a16="http://schemas.microsoft.com/office/drawing/2014/main" id="{7E8B35D7-2B2A-9445-8B37-8A26DEAB849F}"/>
              </a:ext>
            </a:extLst>
          </p:cNvPr>
          <p:cNvGrpSpPr/>
          <p:nvPr/>
        </p:nvGrpSpPr>
        <p:grpSpPr>
          <a:xfrm>
            <a:off x="564776" y="1447511"/>
            <a:ext cx="10549172" cy="4962893"/>
            <a:chOff x="564776" y="1447511"/>
            <a:chExt cx="10549172" cy="4962893"/>
          </a:xfrm>
        </p:grpSpPr>
        <p:sp>
          <p:nvSpPr>
            <p:cNvPr id="7" name="TextBox 6">
              <a:extLst>
                <a:ext uri="{FF2B5EF4-FFF2-40B4-BE49-F238E27FC236}">
                  <a16:creationId xmlns:a16="http://schemas.microsoft.com/office/drawing/2014/main" id="{E67D45F7-2613-CE44-B895-40D3ADB68569}"/>
                </a:ext>
              </a:extLst>
            </p:cNvPr>
            <p:cNvSpPr txBox="1"/>
            <p:nvPr/>
          </p:nvSpPr>
          <p:spPr>
            <a:xfrm>
              <a:off x="6719100" y="1448693"/>
              <a:ext cx="3231723" cy="400110"/>
            </a:xfrm>
            <a:prstGeom prst="rect">
              <a:avLst/>
            </a:prstGeom>
            <a:noFill/>
          </p:spPr>
          <p:txBody>
            <a:bodyPr wrap="square" rtlCol="0">
              <a:spAutoFit/>
            </a:bodyPr>
            <a:lstStyle/>
            <a:p>
              <a:pPr algn="ctr"/>
              <a:r>
                <a:rPr lang="en-US" sz="2000" b="1" dirty="0">
                  <a:solidFill>
                    <a:schemeClr val="bg1"/>
                  </a:solidFill>
                </a:rPr>
                <a:t>E3.2</a:t>
              </a:r>
            </a:p>
          </p:txBody>
        </p:sp>
        <p:grpSp>
          <p:nvGrpSpPr>
            <p:cNvPr id="46" name="Group 45">
              <a:extLst>
                <a:ext uri="{FF2B5EF4-FFF2-40B4-BE49-F238E27FC236}">
                  <a16:creationId xmlns:a16="http://schemas.microsoft.com/office/drawing/2014/main" id="{704032E9-BE0F-D74E-B519-941020453E3E}"/>
                </a:ext>
              </a:extLst>
            </p:cNvPr>
            <p:cNvGrpSpPr/>
            <p:nvPr/>
          </p:nvGrpSpPr>
          <p:grpSpPr>
            <a:xfrm>
              <a:off x="564776" y="1447511"/>
              <a:ext cx="10549172" cy="4962893"/>
              <a:chOff x="564776" y="1188200"/>
              <a:chExt cx="10549172" cy="4962893"/>
            </a:xfrm>
          </p:grpSpPr>
          <p:grpSp>
            <p:nvGrpSpPr>
              <p:cNvPr id="40" name="Group 39">
                <a:extLst>
                  <a:ext uri="{FF2B5EF4-FFF2-40B4-BE49-F238E27FC236}">
                    <a16:creationId xmlns:a16="http://schemas.microsoft.com/office/drawing/2014/main" id="{6E7E1DC0-EC8E-6A4D-BE25-402D57FF4A15}"/>
                  </a:ext>
                </a:extLst>
              </p:cNvPr>
              <p:cNvGrpSpPr/>
              <p:nvPr/>
            </p:nvGrpSpPr>
            <p:grpSpPr>
              <a:xfrm>
                <a:off x="6201593" y="1466375"/>
                <a:ext cx="4912355" cy="4680958"/>
                <a:chOff x="6201593" y="1466375"/>
                <a:chExt cx="4912355" cy="4680958"/>
              </a:xfrm>
            </p:grpSpPr>
            <p:sp>
              <p:nvSpPr>
                <p:cNvPr id="17" name="TextBox 16">
                  <a:extLst>
                    <a:ext uri="{FF2B5EF4-FFF2-40B4-BE49-F238E27FC236}">
                      <a16:creationId xmlns:a16="http://schemas.microsoft.com/office/drawing/2014/main" id="{278E83B4-C7B3-474B-A75C-90A347856801}"/>
                    </a:ext>
                  </a:extLst>
                </p:cNvPr>
                <p:cNvSpPr txBox="1"/>
                <p:nvPr/>
              </p:nvSpPr>
              <p:spPr>
                <a:xfrm>
                  <a:off x="6662335" y="5747223"/>
                  <a:ext cx="3422717" cy="400110"/>
                </a:xfrm>
                <a:prstGeom prst="rect">
                  <a:avLst/>
                </a:prstGeom>
                <a:noFill/>
              </p:spPr>
              <p:txBody>
                <a:bodyPr wrap="square" rtlCol="0">
                  <a:spAutoFit/>
                </a:bodyPr>
                <a:lstStyle/>
                <a:p>
                  <a:pPr algn="ctr"/>
                  <a:r>
                    <a:rPr lang="en-US" sz="2000" b="1" dirty="0">
                      <a:solidFill>
                        <a:schemeClr val="bg1"/>
                      </a:solidFill>
                    </a:rPr>
                    <a:t>Chromosome</a:t>
                  </a:r>
                </a:p>
              </p:txBody>
            </p:sp>
            <p:grpSp>
              <p:nvGrpSpPr>
                <p:cNvPr id="38" name="Group 37">
                  <a:extLst>
                    <a:ext uri="{FF2B5EF4-FFF2-40B4-BE49-F238E27FC236}">
                      <a16:creationId xmlns:a16="http://schemas.microsoft.com/office/drawing/2014/main" id="{33277756-C1B9-B849-A0C3-DA3C3A8247B3}"/>
                    </a:ext>
                  </a:extLst>
                </p:cNvPr>
                <p:cNvGrpSpPr/>
                <p:nvPr/>
              </p:nvGrpSpPr>
              <p:grpSpPr>
                <a:xfrm>
                  <a:off x="6743395" y="5193635"/>
                  <a:ext cx="3597966" cy="490999"/>
                  <a:chOff x="6743395" y="5365471"/>
                  <a:chExt cx="3597966" cy="490999"/>
                </a:xfrm>
              </p:grpSpPr>
              <p:sp>
                <p:nvSpPr>
                  <p:cNvPr id="18" name="TextBox 17">
                    <a:extLst>
                      <a:ext uri="{FF2B5EF4-FFF2-40B4-BE49-F238E27FC236}">
                        <a16:creationId xmlns:a16="http://schemas.microsoft.com/office/drawing/2014/main" id="{337506B0-B978-2D40-A1FA-4DDD44D30B98}"/>
                      </a:ext>
                    </a:extLst>
                  </p:cNvPr>
                  <p:cNvSpPr txBox="1"/>
                  <p:nvPr/>
                </p:nvSpPr>
                <p:spPr>
                  <a:xfrm>
                    <a:off x="6743395" y="5365471"/>
                    <a:ext cx="3341657" cy="307777"/>
                  </a:xfrm>
                  <a:prstGeom prst="rect">
                    <a:avLst/>
                  </a:prstGeom>
                  <a:solidFill>
                    <a:schemeClr val="tx1"/>
                  </a:solidFill>
                </p:spPr>
                <p:txBody>
                  <a:bodyPr wrap="square" rtlCol="0">
                    <a:spAutoFit/>
                  </a:bodyPr>
                  <a:lstStyle/>
                  <a:p>
                    <a:r>
                      <a:rPr lang="en-US" sz="1400" dirty="0">
                        <a:solidFill>
                          <a:schemeClr val="bg1"/>
                        </a:solidFill>
                      </a:rPr>
                      <a:t>1    3    5    7    9   11  13  15  17  19  21</a:t>
                    </a:r>
                  </a:p>
                </p:txBody>
              </p:sp>
              <p:sp>
                <p:nvSpPr>
                  <p:cNvPr id="19" name="TextBox 18">
                    <a:extLst>
                      <a:ext uri="{FF2B5EF4-FFF2-40B4-BE49-F238E27FC236}">
                        <a16:creationId xmlns:a16="http://schemas.microsoft.com/office/drawing/2014/main" id="{0D42BD73-2035-2145-9C42-BCF25B56EE8D}"/>
                      </a:ext>
                    </a:extLst>
                  </p:cNvPr>
                  <p:cNvSpPr txBox="1"/>
                  <p:nvPr/>
                </p:nvSpPr>
                <p:spPr>
                  <a:xfrm>
                    <a:off x="6899661" y="5548693"/>
                    <a:ext cx="3441700" cy="307777"/>
                  </a:xfrm>
                  <a:prstGeom prst="rect">
                    <a:avLst/>
                  </a:prstGeom>
                  <a:noFill/>
                </p:spPr>
                <p:txBody>
                  <a:bodyPr wrap="square" rtlCol="0">
                    <a:spAutoFit/>
                  </a:bodyPr>
                  <a:lstStyle/>
                  <a:p>
                    <a:r>
                      <a:rPr lang="en-US" sz="1400" dirty="0">
                        <a:solidFill>
                          <a:schemeClr val="bg1"/>
                        </a:solidFill>
                      </a:rPr>
                      <a:t>2    4    6    8  </a:t>
                    </a:r>
                    <a:r>
                      <a:rPr lang="en-US" sz="800" dirty="0">
                        <a:solidFill>
                          <a:schemeClr val="bg1"/>
                        </a:solidFill>
                      </a:rPr>
                      <a:t> </a:t>
                    </a:r>
                    <a:r>
                      <a:rPr lang="en-US" sz="1400" dirty="0">
                        <a:solidFill>
                          <a:schemeClr val="bg1"/>
                        </a:solidFill>
                      </a:rPr>
                      <a:t>10  12  14  16  18  20  22</a:t>
                    </a:r>
                  </a:p>
                </p:txBody>
              </p:sp>
            </p:grpSp>
            <p:grpSp>
              <p:nvGrpSpPr>
                <p:cNvPr id="35" name="Group 34">
                  <a:extLst>
                    <a:ext uri="{FF2B5EF4-FFF2-40B4-BE49-F238E27FC236}">
                      <a16:creationId xmlns:a16="http://schemas.microsoft.com/office/drawing/2014/main" id="{15FAD2BF-7CEE-C24A-9D89-40828E81B6D4}"/>
                    </a:ext>
                  </a:extLst>
                </p:cNvPr>
                <p:cNvGrpSpPr/>
                <p:nvPr/>
              </p:nvGrpSpPr>
              <p:grpSpPr>
                <a:xfrm>
                  <a:off x="6201593" y="1466375"/>
                  <a:ext cx="3883459" cy="3943863"/>
                  <a:chOff x="6497429" y="1178022"/>
                  <a:chExt cx="3883459" cy="4940300"/>
                </a:xfrm>
              </p:grpSpPr>
              <p:pic>
                <p:nvPicPr>
                  <p:cNvPr id="13" name="Picture 12">
                    <a:extLst>
                      <a:ext uri="{FF2B5EF4-FFF2-40B4-BE49-F238E27FC236}">
                        <a16:creationId xmlns:a16="http://schemas.microsoft.com/office/drawing/2014/main" id="{5656ACC5-A491-6246-AAF7-EC266D66B8B7}"/>
                      </a:ext>
                    </a:extLst>
                  </p:cNvPr>
                  <p:cNvPicPr>
                    <a:picLocks noChangeAspect="1"/>
                  </p:cNvPicPr>
                  <p:nvPr/>
                </p:nvPicPr>
                <p:blipFill rotWithShape="1">
                  <a:blip r:embed="rId4"/>
                  <a:srcRect l="45925" r="7688" b="5066"/>
                  <a:stretch/>
                </p:blipFill>
                <p:spPr>
                  <a:xfrm>
                    <a:off x="6958171" y="1228168"/>
                    <a:ext cx="3422717" cy="4689993"/>
                  </a:xfrm>
                  <a:prstGeom prst="rect">
                    <a:avLst/>
                  </a:prstGeom>
                </p:spPr>
              </p:pic>
              <p:pic>
                <p:nvPicPr>
                  <p:cNvPr id="25" name="Picture 24">
                    <a:extLst>
                      <a:ext uri="{FF2B5EF4-FFF2-40B4-BE49-F238E27FC236}">
                        <a16:creationId xmlns:a16="http://schemas.microsoft.com/office/drawing/2014/main" id="{4C82644C-8D34-2547-B6C8-5EF44FF49AD4}"/>
                      </a:ext>
                    </a:extLst>
                  </p:cNvPr>
                  <p:cNvPicPr>
                    <a:picLocks noChangeAspect="1"/>
                  </p:cNvPicPr>
                  <p:nvPr/>
                </p:nvPicPr>
                <p:blipFill rotWithShape="1">
                  <a:blip r:embed="rId4"/>
                  <a:srcRect r="64159"/>
                  <a:stretch/>
                </p:blipFill>
                <p:spPr>
                  <a:xfrm>
                    <a:off x="6497429" y="1178022"/>
                    <a:ext cx="396484" cy="4940300"/>
                  </a:xfrm>
                  <a:prstGeom prst="rect">
                    <a:avLst/>
                  </a:prstGeom>
                </p:spPr>
              </p:pic>
            </p:grpSp>
            <p:sp>
              <p:nvSpPr>
                <p:cNvPr id="39" name="TextBox 38">
                  <a:extLst>
                    <a:ext uri="{FF2B5EF4-FFF2-40B4-BE49-F238E27FC236}">
                      <a16:creationId xmlns:a16="http://schemas.microsoft.com/office/drawing/2014/main" id="{62A81300-7B80-5F44-9E67-6C44B97001C8}"/>
                    </a:ext>
                  </a:extLst>
                </p:cNvPr>
                <p:cNvSpPr txBox="1"/>
                <p:nvPr/>
              </p:nvSpPr>
              <p:spPr>
                <a:xfrm>
                  <a:off x="10009303" y="1682249"/>
                  <a:ext cx="1104645" cy="3577903"/>
                </a:xfrm>
                <a:prstGeom prst="rect">
                  <a:avLst/>
                </a:prstGeom>
                <a:noFill/>
              </p:spPr>
              <p:txBody>
                <a:bodyPr wrap="square" rtlCol="0">
                  <a:spAutoFit/>
                </a:bodyPr>
                <a:lstStyle/>
                <a:p>
                  <a:r>
                    <a:rPr lang="en-US" sz="1600" dirty="0">
                      <a:solidFill>
                        <a:schemeClr val="bg1"/>
                      </a:solidFill>
                    </a:rPr>
                    <a:t>E3.2.455</a:t>
                  </a:r>
                </a:p>
                <a:p>
                  <a:endParaRPr lang="en-US" sz="1400" dirty="0">
                    <a:solidFill>
                      <a:schemeClr val="bg1"/>
                    </a:solidFill>
                  </a:endParaRPr>
                </a:p>
                <a:p>
                  <a:r>
                    <a:rPr lang="en-US" sz="1600" dirty="0">
                      <a:solidFill>
                        <a:schemeClr val="bg1"/>
                      </a:solidFill>
                    </a:rPr>
                    <a:t>E3.2.453</a:t>
                  </a:r>
                </a:p>
                <a:p>
                  <a:endParaRPr lang="en-US" sz="1300" dirty="0">
                    <a:solidFill>
                      <a:schemeClr val="bg1"/>
                    </a:solidFill>
                  </a:endParaRPr>
                </a:p>
                <a:p>
                  <a:r>
                    <a:rPr lang="en-US" sz="1600" dirty="0">
                      <a:solidFill>
                        <a:schemeClr val="bg1"/>
                      </a:solidFill>
                    </a:rPr>
                    <a:t>E3.2.454</a:t>
                  </a:r>
                </a:p>
                <a:p>
                  <a:endParaRPr lang="en-US" sz="1350" dirty="0">
                    <a:solidFill>
                      <a:schemeClr val="bg1"/>
                    </a:solidFill>
                  </a:endParaRPr>
                </a:p>
                <a:p>
                  <a:r>
                    <a:rPr lang="en-US" sz="1600" dirty="0">
                      <a:solidFill>
                        <a:schemeClr val="bg1"/>
                      </a:solidFill>
                    </a:rPr>
                    <a:t>E3.2.450</a:t>
                  </a:r>
                </a:p>
                <a:p>
                  <a:endParaRPr lang="en-US" sz="1400" dirty="0">
                    <a:solidFill>
                      <a:schemeClr val="bg1"/>
                    </a:solidFill>
                  </a:endParaRPr>
                </a:p>
                <a:p>
                  <a:r>
                    <a:rPr lang="en-US" sz="1600" dirty="0">
                      <a:solidFill>
                        <a:schemeClr val="bg1"/>
                      </a:solidFill>
                    </a:rPr>
                    <a:t>E3.2.449</a:t>
                  </a:r>
                </a:p>
                <a:p>
                  <a:endParaRPr lang="en-US" sz="1400" dirty="0">
                    <a:solidFill>
                      <a:schemeClr val="bg1"/>
                    </a:solidFill>
                  </a:endParaRPr>
                </a:p>
                <a:p>
                  <a:r>
                    <a:rPr lang="en-US" sz="1600" dirty="0">
                      <a:solidFill>
                        <a:schemeClr val="bg1"/>
                      </a:solidFill>
                    </a:rPr>
                    <a:t>E3.2.452</a:t>
                  </a:r>
                </a:p>
                <a:p>
                  <a:endParaRPr lang="en-US" sz="1400" dirty="0">
                    <a:solidFill>
                      <a:schemeClr val="bg1"/>
                    </a:solidFill>
                  </a:endParaRPr>
                </a:p>
                <a:p>
                  <a:r>
                    <a:rPr lang="en-US" sz="1600" dirty="0">
                      <a:solidFill>
                        <a:schemeClr val="bg1"/>
                      </a:solidFill>
                    </a:rPr>
                    <a:t>E3.2.467</a:t>
                  </a:r>
                </a:p>
                <a:p>
                  <a:endParaRPr lang="en-US" sz="1400" dirty="0">
                    <a:solidFill>
                      <a:schemeClr val="bg1"/>
                    </a:solidFill>
                  </a:endParaRPr>
                </a:p>
                <a:p>
                  <a:r>
                    <a:rPr lang="en-US" sz="1600" dirty="0">
                      <a:solidFill>
                        <a:schemeClr val="bg1"/>
                      </a:solidFill>
                    </a:rPr>
                    <a:t>E3.2.466</a:t>
                  </a:r>
                </a:p>
              </p:txBody>
            </p:sp>
          </p:grpSp>
          <p:grpSp>
            <p:nvGrpSpPr>
              <p:cNvPr id="45" name="Group 44">
                <a:extLst>
                  <a:ext uri="{FF2B5EF4-FFF2-40B4-BE49-F238E27FC236}">
                    <a16:creationId xmlns:a16="http://schemas.microsoft.com/office/drawing/2014/main" id="{F9E66C4A-4A8E-AB42-AB46-549F2C34CD4C}"/>
                  </a:ext>
                </a:extLst>
              </p:cNvPr>
              <p:cNvGrpSpPr/>
              <p:nvPr/>
            </p:nvGrpSpPr>
            <p:grpSpPr>
              <a:xfrm>
                <a:off x="564776" y="1188200"/>
                <a:ext cx="5101552" cy="4962893"/>
                <a:chOff x="564776" y="1188200"/>
                <a:chExt cx="5101552" cy="4962893"/>
              </a:xfrm>
            </p:grpSpPr>
            <p:sp>
              <p:nvSpPr>
                <p:cNvPr id="41" name="TextBox 40">
                  <a:extLst>
                    <a:ext uri="{FF2B5EF4-FFF2-40B4-BE49-F238E27FC236}">
                      <a16:creationId xmlns:a16="http://schemas.microsoft.com/office/drawing/2014/main" id="{73CCFEF6-9808-544C-BBBD-208A52272A48}"/>
                    </a:ext>
                  </a:extLst>
                </p:cNvPr>
                <p:cNvSpPr txBox="1"/>
                <p:nvPr/>
              </p:nvSpPr>
              <p:spPr>
                <a:xfrm>
                  <a:off x="991611" y="5750983"/>
                  <a:ext cx="3422717" cy="400110"/>
                </a:xfrm>
                <a:prstGeom prst="rect">
                  <a:avLst/>
                </a:prstGeom>
                <a:noFill/>
              </p:spPr>
              <p:txBody>
                <a:bodyPr wrap="square" rtlCol="0">
                  <a:spAutoFit/>
                </a:bodyPr>
                <a:lstStyle/>
                <a:p>
                  <a:pPr algn="ctr"/>
                  <a:r>
                    <a:rPr lang="en-US" sz="2000" b="1" dirty="0">
                      <a:solidFill>
                        <a:schemeClr val="bg1"/>
                      </a:solidFill>
                    </a:rPr>
                    <a:t>Chromosome</a:t>
                  </a:r>
                </a:p>
              </p:txBody>
            </p:sp>
            <p:sp>
              <p:nvSpPr>
                <p:cNvPr id="42" name="TextBox 41">
                  <a:extLst>
                    <a:ext uri="{FF2B5EF4-FFF2-40B4-BE49-F238E27FC236}">
                      <a16:creationId xmlns:a16="http://schemas.microsoft.com/office/drawing/2014/main" id="{B6C79CD5-3A34-9749-A621-C5953A51981B}"/>
                    </a:ext>
                  </a:extLst>
                </p:cNvPr>
                <p:cNvSpPr txBox="1"/>
                <p:nvPr/>
              </p:nvSpPr>
              <p:spPr>
                <a:xfrm>
                  <a:off x="1072671" y="5197395"/>
                  <a:ext cx="3341657" cy="307777"/>
                </a:xfrm>
                <a:prstGeom prst="rect">
                  <a:avLst/>
                </a:prstGeom>
                <a:solidFill>
                  <a:schemeClr val="tx1"/>
                </a:solidFill>
              </p:spPr>
              <p:txBody>
                <a:bodyPr wrap="square" rtlCol="0">
                  <a:spAutoFit/>
                </a:bodyPr>
                <a:lstStyle/>
                <a:p>
                  <a:r>
                    <a:rPr lang="en-US" sz="1400" dirty="0">
                      <a:solidFill>
                        <a:schemeClr val="bg1"/>
                      </a:solidFill>
                    </a:rPr>
                    <a:t>1    3    5    7    9   11  13  15  17  19  21</a:t>
                  </a:r>
                </a:p>
              </p:txBody>
            </p:sp>
            <p:sp>
              <p:nvSpPr>
                <p:cNvPr id="43" name="TextBox 42">
                  <a:extLst>
                    <a:ext uri="{FF2B5EF4-FFF2-40B4-BE49-F238E27FC236}">
                      <a16:creationId xmlns:a16="http://schemas.microsoft.com/office/drawing/2014/main" id="{F148CF42-6E14-C74E-B5DB-D67E406654AD}"/>
                    </a:ext>
                  </a:extLst>
                </p:cNvPr>
                <p:cNvSpPr txBox="1"/>
                <p:nvPr/>
              </p:nvSpPr>
              <p:spPr>
                <a:xfrm>
                  <a:off x="1228937" y="5380617"/>
                  <a:ext cx="3441700" cy="307777"/>
                </a:xfrm>
                <a:prstGeom prst="rect">
                  <a:avLst/>
                </a:prstGeom>
                <a:noFill/>
              </p:spPr>
              <p:txBody>
                <a:bodyPr wrap="square" rtlCol="0">
                  <a:spAutoFit/>
                </a:bodyPr>
                <a:lstStyle/>
                <a:p>
                  <a:r>
                    <a:rPr lang="en-US" sz="1400" dirty="0">
                      <a:solidFill>
                        <a:schemeClr val="bg1"/>
                      </a:solidFill>
                    </a:rPr>
                    <a:t>2    4    6    8  </a:t>
                  </a:r>
                  <a:r>
                    <a:rPr lang="en-US" sz="800" dirty="0">
                      <a:solidFill>
                        <a:schemeClr val="bg1"/>
                      </a:solidFill>
                    </a:rPr>
                    <a:t> </a:t>
                  </a:r>
                  <a:r>
                    <a:rPr lang="en-US" sz="1400" dirty="0">
                      <a:solidFill>
                        <a:schemeClr val="bg1"/>
                      </a:solidFill>
                    </a:rPr>
                    <a:t>10  12  14  16  18  20  22</a:t>
                  </a:r>
                </a:p>
              </p:txBody>
            </p:sp>
            <p:grpSp>
              <p:nvGrpSpPr>
                <p:cNvPr id="28" name="Group 27">
                  <a:extLst>
                    <a:ext uri="{FF2B5EF4-FFF2-40B4-BE49-F238E27FC236}">
                      <a16:creationId xmlns:a16="http://schemas.microsoft.com/office/drawing/2014/main" id="{F190D653-46B5-F64B-8B79-1C08AFDC06BC}"/>
                    </a:ext>
                  </a:extLst>
                </p:cNvPr>
                <p:cNvGrpSpPr/>
                <p:nvPr/>
              </p:nvGrpSpPr>
              <p:grpSpPr>
                <a:xfrm>
                  <a:off x="564776" y="1380433"/>
                  <a:ext cx="3866844" cy="4075663"/>
                  <a:chOff x="860612" y="1070366"/>
                  <a:chExt cx="3866844" cy="5105400"/>
                </a:xfrm>
              </p:grpSpPr>
              <p:pic>
                <p:nvPicPr>
                  <p:cNvPr id="11" name="Picture 10">
                    <a:extLst>
                      <a:ext uri="{FF2B5EF4-FFF2-40B4-BE49-F238E27FC236}">
                        <a16:creationId xmlns:a16="http://schemas.microsoft.com/office/drawing/2014/main" id="{426FE4BD-0375-1F42-9F91-22CF30B4D376}"/>
                      </a:ext>
                    </a:extLst>
                  </p:cNvPr>
                  <p:cNvPicPr>
                    <a:picLocks noChangeAspect="1"/>
                  </p:cNvPicPr>
                  <p:nvPr/>
                </p:nvPicPr>
                <p:blipFill rotWithShape="1">
                  <a:blip r:embed="rId5"/>
                  <a:srcRect l="44470" r="10612" b="4903"/>
                  <a:stretch/>
                </p:blipFill>
                <p:spPr>
                  <a:xfrm>
                    <a:off x="1304738" y="1097262"/>
                    <a:ext cx="3422718" cy="4855093"/>
                  </a:xfrm>
                  <a:prstGeom prst="rect">
                    <a:avLst/>
                  </a:prstGeom>
                </p:spPr>
              </p:pic>
              <p:pic>
                <p:nvPicPr>
                  <p:cNvPr id="16" name="Picture 15">
                    <a:extLst>
                      <a:ext uri="{FF2B5EF4-FFF2-40B4-BE49-F238E27FC236}">
                        <a16:creationId xmlns:a16="http://schemas.microsoft.com/office/drawing/2014/main" id="{16C9ED58-0A10-DE4B-8AF4-780B918F588D}"/>
                      </a:ext>
                    </a:extLst>
                  </p:cNvPr>
                  <p:cNvPicPr>
                    <a:picLocks noChangeAspect="1"/>
                  </p:cNvPicPr>
                  <p:nvPr/>
                </p:nvPicPr>
                <p:blipFill rotWithShape="1">
                  <a:blip r:embed="rId5"/>
                  <a:srcRect r="65941"/>
                  <a:stretch/>
                </p:blipFill>
                <p:spPr>
                  <a:xfrm>
                    <a:off x="860612" y="1070366"/>
                    <a:ext cx="389090" cy="5105400"/>
                  </a:xfrm>
                  <a:prstGeom prst="rect">
                    <a:avLst/>
                  </a:prstGeom>
                </p:spPr>
              </p:pic>
            </p:grpSp>
            <p:sp>
              <p:nvSpPr>
                <p:cNvPr id="37" name="TextBox 36">
                  <a:extLst>
                    <a:ext uri="{FF2B5EF4-FFF2-40B4-BE49-F238E27FC236}">
                      <a16:creationId xmlns:a16="http://schemas.microsoft.com/office/drawing/2014/main" id="{16A4846D-78C8-C840-B5C2-DE94B8D5228B}"/>
                    </a:ext>
                  </a:extLst>
                </p:cNvPr>
                <p:cNvSpPr txBox="1"/>
                <p:nvPr/>
              </p:nvSpPr>
              <p:spPr>
                <a:xfrm>
                  <a:off x="1008901" y="1188200"/>
                  <a:ext cx="3391601" cy="400110"/>
                </a:xfrm>
                <a:prstGeom prst="rect">
                  <a:avLst/>
                </a:prstGeom>
                <a:noFill/>
              </p:spPr>
              <p:txBody>
                <a:bodyPr wrap="square" rtlCol="0">
                  <a:spAutoFit/>
                </a:bodyPr>
                <a:lstStyle/>
                <a:p>
                  <a:pPr algn="ctr"/>
                  <a:r>
                    <a:rPr lang="en-US" sz="2000" b="1" dirty="0">
                      <a:solidFill>
                        <a:schemeClr val="bg1"/>
                      </a:solidFill>
                    </a:rPr>
                    <a:t>E3.49</a:t>
                  </a:r>
                </a:p>
              </p:txBody>
            </p:sp>
            <p:sp>
              <p:nvSpPr>
                <p:cNvPr id="44" name="TextBox 43">
                  <a:extLst>
                    <a:ext uri="{FF2B5EF4-FFF2-40B4-BE49-F238E27FC236}">
                      <a16:creationId xmlns:a16="http://schemas.microsoft.com/office/drawing/2014/main" id="{2B13F596-E0B3-6D47-A4E5-AED2FCD62F14}"/>
                    </a:ext>
                  </a:extLst>
                </p:cNvPr>
                <p:cNvSpPr txBox="1"/>
                <p:nvPr/>
              </p:nvSpPr>
              <p:spPr>
                <a:xfrm>
                  <a:off x="4374019" y="1709545"/>
                  <a:ext cx="1292309" cy="3547125"/>
                </a:xfrm>
                <a:prstGeom prst="rect">
                  <a:avLst/>
                </a:prstGeom>
                <a:noFill/>
              </p:spPr>
              <p:txBody>
                <a:bodyPr wrap="square" rtlCol="0">
                  <a:spAutoFit/>
                </a:bodyPr>
                <a:lstStyle/>
                <a:p>
                  <a:r>
                    <a:rPr lang="en-US" sz="1600" dirty="0">
                      <a:solidFill>
                        <a:schemeClr val="bg1"/>
                      </a:solidFill>
                    </a:rPr>
                    <a:t>E3.49.3411</a:t>
                  </a:r>
                </a:p>
                <a:p>
                  <a:endParaRPr lang="en-US" sz="1400" dirty="0">
                    <a:solidFill>
                      <a:schemeClr val="bg1"/>
                    </a:solidFill>
                  </a:endParaRPr>
                </a:p>
                <a:p>
                  <a:r>
                    <a:rPr lang="en-US" sz="1600" dirty="0">
                      <a:solidFill>
                        <a:schemeClr val="bg1"/>
                      </a:solidFill>
                    </a:rPr>
                    <a:t>E3.49.3405</a:t>
                  </a:r>
                </a:p>
                <a:p>
                  <a:endParaRPr lang="en-US" sz="1300" dirty="0">
                    <a:solidFill>
                      <a:schemeClr val="bg1"/>
                    </a:solidFill>
                  </a:endParaRPr>
                </a:p>
                <a:p>
                  <a:r>
                    <a:rPr lang="en-US" sz="1600" dirty="0">
                      <a:solidFill>
                        <a:schemeClr val="bg1"/>
                      </a:solidFill>
                    </a:rPr>
                    <a:t>E3.49.3406</a:t>
                  </a:r>
                </a:p>
                <a:p>
                  <a:endParaRPr lang="en-US" sz="1350" dirty="0">
                    <a:solidFill>
                      <a:schemeClr val="bg1"/>
                    </a:solidFill>
                  </a:endParaRPr>
                </a:p>
                <a:p>
                  <a:r>
                    <a:rPr lang="en-US" sz="1600" dirty="0">
                      <a:solidFill>
                        <a:schemeClr val="bg1"/>
                      </a:solidFill>
                    </a:rPr>
                    <a:t>E3.49.3403</a:t>
                  </a:r>
                </a:p>
                <a:p>
                  <a:endParaRPr lang="en-US" sz="1400" dirty="0">
                    <a:solidFill>
                      <a:schemeClr val="bg1"/>
                    </a:solidFill>
                  </a:endParaRPr>
                </a:p>
                <a:p>
                  <a:r>
                    <a:rPr lang="en-US" sz="1600" dirty="0">
                      <a:solidFill>
                        <a:schemeClr val="bg1"/>
                      </a:solidFill>
                    </a:rPr>
                    <a:t>E3.49.3407</a:t>
                  </a:r>
                </a:p>
                <a:p>
                  <a:endParaRPr lang="en-US" sz="1400" dirty="0">
                    <a:solidFill>
                      <a:schemeClr val="bg1"/>
                    </a:solidFill>
                  </a:endParaRPr>
                </a:p>
                <a:p>
                  <a:r>
                    <a:rPr lang="en-US" sz="1600" dirty="0">
                      <a:solidFill>
                        <a:schemeClr val="bg1"/>
                      </a:solidFill>
                    </a:rPr>
                    <a:t>E3.49.3408</a:t>
                  </a:r>
                </a:p>
                <a:p>
                  <a:endParaRPr lang="en-US" sz="1400" dirty="0">
                    <a:solidFill>
                      <a:schemeClr val="bg1"/>
                    </a:solidFill>
                  </a:endParaRPr>
                </a:p>
                <a:p>
                  <a:r>
                    <a:rPr lang="en-US" sz="1600" dirty="0">
                      <a:solidFill>
                        <a:schemeClr val="bg1"/>
                      </a:solidFill>
                    </a:rPr>
                    <a:t>E3.49.3409</a:t>
                  </a:r>
                </a:p>
                <a:p>
                  <a:endParaRPr lang="en-US" sz="1400" dirty="0">
                    <a:solidFill>
                      <a:schemeClr val="bg1"/>
                    </a:solidFill>
                  </a:endParaRPr>
                </a:p>
                <a:p>
                  <a:r>
                    <a:rPr lang="en-US" sz="1600" dirty="0">
                      <a:solidFill>
                        <a:schemeClr val="bg1"/>
                      </a:solidFill>
                    </a:rPr>
                    <a:t>E3.49.3410</a:t>
                  </a:r>
                </a:p>
              </p:txBody>
            </p:sp>
          </p:grpSp>
        </p:grpSp>
      </p:grpSp>
    </p:spTree>
    <p:extLst>
      <p:ext uri="{BB962C8B-B14F-4D97-AF65-F5344CB8AC3E}">
        <p14:creationId xmlns:p14="http://schemas.microsoft.com/office/powerpoint/2010/main" val="3010591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733" y="208006"/>
            <a:ext cx="11781367" cy="758825"/>
          </a:xfrm>
        </p:spPr>
        <p:txBody>
          <a:bodyPr/>
          <a:lstStyle/>
          <a:p>
            <a:r>
              <a:rPr lang="en-US" sz="2800" b="1" dirty="0">
                <a:latin typeface="+mj-lt"/>
              </a:rPr>
              <a:t>Overview of aneuploidy events</a:t>
            </a:r>
            <a:endParaRPr lang="en-US" sz="2800" dirty="0">
              <a:latin typeface="+mj-lt"/>
            </a:endParaRPr>
          </a:p>
        </p:txBody>
      </p:sp>
      <p:grpSp>
        <p:nvGrpSpPr>
          <p:cNvPr id="21" name="Group 20">
            <a:extLst>
              <a:ext uri="{FF2B5EF4-FFF2-40B4-BE49-F238E27FC236}">
                <a16:creationId xmlns:a16="http://schemas.microsoft.com/office/drawing/2014/main" id="{C2D27869-42F6-8041-9B0A-C81E3F65ABCC}"/>
              </a:ext>
            </a:extLst>
          </p:cNvPr>
          <p:cNvGrpSpPr/>
          <p:nvPr/>
        </p:nvGrpSpPr>
        <p:grpSpPr>
          <a:xfrm>
            <a:off x="500514" y="1150273"/>
            <a:ext cx="5566073" cy="4393852"/>
            <a:chOff x="6327845" y="1499460"/>
            <a:chExt cx="5566073" cy="4393852"/>
          </a:xfrm>
        </p:grpSpPr>
        <p:pic>
          <p:nvPicPr>
            <p:cNvPr id="6" name="Picture 5">
              <a:extLst>
                <a:ext uri="{FF2B5EF4-FFF2-40B4-BE49-F238E27FC236}">
                  <a16:creationId xmlns:a16="http://schemas.microsoft.com/office/drawing/2014/main" id="{EF9DAEBF-E511-4041-B779-E3643456B3FC}"/>
                </a:ext>
              </a:extLst>
            </p:cNvPr>
            <p:cNvPicPr>
              <a:picLocks noChangeAspect="1"/>
            </p:cNvPicPr>
            <p:nvPr/>
          </p:nvPicPr>
          <p:blipFill rotWithShape="1">
            <a:blip r:embed="rId3"/>
            <a:srcRect l="8112" t="1" r="12770" b="10063"/>
            <a:stretch/>
          </p:blipFill>
          <p:spPr>
            <a:xfrm>
              <a:off x="7267074" y="1739685"/>
              <a:ext cx="4340726" cy="3289516"/>
            </a:xfrm>
            <a:prstGeom prst="rect">
              <a:avLst/>
            </a:prstGeom>
          </p:spPr>
        </p:pic>
        <p:sp>
          <p:nvSpPr>
            <p:cNvPr id="34" name="TextBox 33">
              <a:extLst>
                <a:ext uri="{FF2B5EF4-FFF2-40B4-BE49-F238E27FC236}">
                  <a16:creationId xmlns:a16="http://schemas.microsoft.com/office/drawing/2014/main" id="{93FD385A-57B6-3049-946F-33D6B78F3D10}"/>
                </a:ext>
              </a:extLst>
            </p:cNvPr>
            <p:cNvSpPr txBox="1"/>
            <p:nvPr/>
          </p:nvSpPr>
          <p:spPr>
            <a:xfrm>
              <a:off x="7267075" y="5523980"/>
              <a:ext cx="4340726" cy="369332"/>
            </a:xfrm>
            <a:prstGeom prst="rect">
              <a:avLst/>
            </a:prstGeom>
            <a:noFill/>
          </p:spPr>
          <p:txBody>
            <a:bodyPr wrap="square" rtlCol="0">
              <a:spAutoFit/>
            </a:bodyPr>
            <a:lstStyle/>
            <a:p>
              <a:pPr algn="ctr"/>
              <a:r>
                <a:rPr lang="en-US" b="1" dirty="0">
                  <a:solidFill>
                    <a:schemeClr val="bg1"/>
                  </a:solidFill>
                </a:rPr>
                <a:t>Developmental stage</a:t>
              </a:r>
            </a:p>
          </p:txBody>
        </p:sp>
        <p:sp>
          <p:nvSpPr>
            <p:cNvPr id="48" name="TextBox 47">
              <a:extLst>
                <a:ext uri="{FF2B5EF4-FFF2-40B4-BE49-F238E27FC236}">
                  <a16:creationId xmlns:a16="http://schemas.microsoft.com/office/drawing/2014/main" id="{428631CD-724F-B646-B905-E8D96B3BF85D}"/>
                </a:ext>
              </a:extLst>
            </p:cNvPr>
            <p:cNvSpPr txBox="1"/>
            <p:nvPr/>
          </p:nvSpPr>
          <p:spPr>
            <a:xfrm>
              <a:off x="7563106" y="5029200"/>
              <a:ext cx="4330812" cy="369332"/>
            </a:xfrm>
            <a:prstGeom prst="rect">
              <a:avLst/>
            </a:prstGeom>
            <a:noFill/>
          </p:spPr>
          <p:txBody>
            <a:bodyPr wrap="square" rtlCol="0">
              <a:spAutoFit/>
            </a:bodyPr>
            <a:lstStyle/>
            <a:p>
              <a:r>
                <a:rPr lang="en-US" dirty="0">
                  <a:solidFill>
                    <a:schemeClr val="bg1"/>
                  </a:solidFill>
                </a:rPr>
                <a:t>E3        </a:t>
              </a:r>
              <a:r>
                <a:rPr lang="en-US" sz="800" dirty="0">
                  <a:solidFill>
                    <a:schemeClr val="bg1"/>
                  </a:solidFill>
                </a:rPr>
                <a:t> </a:t>
              </a:r>
              <a:r>
                <a:rPr lang="en-US" dirty="0">
                  <a:solidFill>
                    <a:schemeClr val="bg1"/>
                  </a:solidFill>
                </a:rPr>
                <a:t>E4        </a:t>
              </a:r>
              <a:r>
                <a:rPr lang="en-US" sz="800" dirty="0">
                  <a:solidFill>
                    <a:schemeClr val="bg1"/>
                  </a:solidFill>
                </a:rPr>
                <a:t> </a:t>
              </a:r>
              <a:r>
                <a:rPr lang="en-US" dirty="0">
                  <a:solidFill>
                    <a:schemeClr val="bg1"/>
                  </a:solidFill>
                </a:rPr>
                <a:t>E5        </a:t>
              </a:r>
              <a:r>
                <a:rPr lang="en-US" sz="800" dirty="0">
                  <a:solidFill>
                    <a:schemeClr val="bg1"/>
                  </a:solidFill>
                </a:rPr>
                <a:t> </a:t>
              </a:r>
              <a:r>
                <a:rPr lang="en-US" dirty="0">
                  <a:solidFill>
                    <a:schemeClr val="bg1"/>
                  </a:solidFill>
                </a:rPr>
                <a:t>E6        E7</a:t>
              </a:r>
            </a:p>
          </p:txBody>
        </p:sp>
        <p:sp>
          <p:nvSpPr>
            <p:cNvPr id="49" name="TextBox 48">
              <a:extLst>
                <a:ext uri="{FF2B5EF4-FFF2-40B4-BE49-F238E27FC236}">
                  <a16:creationId xmlns:a16="http://schemas.microsoft.com/office/drawing/2014/main" id="{AFC820A0-780E-FE45-95AF-D503B4E7F452}"/>
                </a:ext>
              </a:extLst>
            </p:cNvPr>
            <p:cNvSpPr txBox="1"/>
            <p:nvPr/>
          </p:nvSpPr>
          <p:spPr>
            <a:xfrm rot="16200000">
              <a:off x="4443488" y="3383817"/>
              <a:ext cx="4138045" cy="369332"/>
            </a:xfrm>
            <a:prstGeom prst="rect">
              <a:avLst/>
            </a:prstGeom>
            <a:noFill/>
          </p:spPr>
          <p:txBody>
            <a:bodyPr wrap="square" rtlCol="0">
              <a:spAutoFit/>
            </a:bodyPr>
            <a:lstStyle/>
            <a:p>
              <a:pPr algn="ctr"/>
              <a:r>
                <a:rPr lang="en-US" b="1" dirty="0">
                  <a:solidFill>
                    <a:schemeClr val="bg1"/>
                  </a:solidFill>
                </a:rPr>
                <a:t>Embryos with aneuploid cells (%)</a:t>
              </a:r>
            </a:p>
          </p:txBody>
        </p:sp>
        <p:sp>
          <p:nvSpPr>
            <p:cNvPr id="50" name="TextBox 49">
              <a:extLst>
                <a:ext uri="{FF2B5EF4-FFF2-40B4-BE49-F238E27FC236}">
                  <a16:creationId xmlns:a16="http://schemas.microsoft.com/office/drawing/2014/main" id="{D5E8508E-EF95-EC47-B07D-45EF73026DB9}"/>
                </a:ext>
              </a:extLst>
            </p:cNvPr>
            <p:cNvSpPr txBox="1"/>
            <p:nvPr/>
          </p:nvSpPr>
          <p:spPr>
            <a:xfrm>
              <a:off x="6479549" y="2009005"/>
              <a:ext cx="839972" cy="3046988"/>
            </a:xfrm>
            <a:prstGeom prst="rect">
              <a:avLst/>
            </a:prstGeom>
            <a:noFill/>
          </p:spPr>
          <p:txBody>
            <a:bodyPr wrap="square" rtlCol="0">
              <a:spAutoFit/>
            </a:bodyPr>
            <a:lstStyle/>
            <a:p>
              <a:pPr algn="r"/>
              <a:r>
                <a:rPr lang="en-US" dirty="0">
                  <a:solidFill>
                    <a:schemeClr val="bg1"/>
                  </a:solidFill>
                </a:rPr>
                <a:t>100</a:t>
              </a:r>
            </a:p>
            <a:p>
              <a:pPr algn="r"/>
              <a:endParaRPr lang="en-US" sz="2400" dirty="0">
                <a:solidFill>
                  <a:schemeClr val="bg1"/>
                </a:solidFill>
              </a:endParaRPr>
            </a:p>
            <a:p>
              <a:pPr algn="r"/>
              <a:r>
                <a:rPr lang="en-US" dirty="0">
                  <a:solidFill>
                    <a:schemeClr val="bg1"/>
                  </a:solidFill>
                </a:rPr>
                <a:t>75</a:t>
              </a:r>
            </a:p>
            <a:p>
              <a:pPr algn="r"/>
              <a:endParaRPr lang="en-US" sz="2400" dirty="0">
                <a:solidFill>
                  <a:schemeClr val="bg1"/>
                </a:solidFill>
              </a:endParaRPr>
            </a:p>
            <a:p>
              <a:pPr algn="r"/>
              <a:r>
                <a:rPr lang="en-US" dirty="0">
                  <a:solidFill>
                    <a:schemeClr val="bg1"/>
                  </a:solidFill>
                </a:rPr>
                <a:t>50</a:t>
              </a:r>
            </a:p>
            <a:p>
              <a:pPr algn="r"/>
              <a:endParaRPr lang="en-US" sz="2600" dirty="0">
                <a:solidFill>
                  <a:schemeClr val="bg1"/>
                </a:solidFill>
              </a:endParaRPr>
            </a:p>
            <a:p>
              <a:pPr algn="r"/>
              <a:r>
                <a:rPr lang="en-US" dirty="0">
                  <a:solidFill>
                    <a:schemeClr val="bg1"/>
                  </a:solidFill>
                </a:rPr>
                <a:t>25</a:t>
              </a:r>
            </a:p>
            <a:p>
              <a:pPr algn="r"/>
              <a:endParaRPr lang="en-US" sz="2600" dirty="0">
                <a:solidFill>
                  <a:schemeClr val="bg1"/>
                </a:solidFill>
              </a:endParaRPr>
            </a:p>
            <a:p>
              <a:pPr algn="r"/>
              <a:r>
                <a:rPr lang="en-US" dirty="0">
                  <a:solidFill>
                    <a:schemeClr val="bg1"/>
                  </a:solidFill>
                </a:rPr>
                <a:t>0</a:t>
              </a:r>
            </a:p>
          </p:txBody>
        </p:sp>
      </p:grpSp>
      <p:grpSp>
        <p:nvGrpSpPr>
          <p:cNvPr id="22" name="Group 21">
            <a:extLst>
              <a:ext uri="{FF2B5EF4-FFF2-40B4-BE49-F238E27FC236}">
                <a16:creationId xmlns:a16="http://schemas.microsoft.com/office/drawing/2014/main" id="{2787CE51-D567-8345-A8B4-1A1332A9BCB6}"/>
              </a:ext>
            </a:extLst>
          </p:cNvPr>
          <p:cNvGrpSpPr/>
          <p:nvPr/>
        </p:nvGrpSpPr>
        <p:grpSpPr>
          <a:xfrm>
            <a:off x="4751121" y="5747453"/>
            <a:ext cx="2689759" cy="552775"/>
            <a:chOff x="4978511" y="5169934"/>
            <a:chExt cx="2689759" cy="552775"/>
          </a:xfrm>
        </p:grpSpPr>
        <p:pic>
          <p:nvPicPr>
            <p:cNvPr id="20" name="Picture 19">
              <a:extLst>
                <a:ext uri="{FF2B5EF4-FFF2-40B4-BE49-F238E27FC236}">
                  <a16:creationId xmlns:a16="http://schemas.microsoft.com/office/drawing/2014/main" id="{E7E3BD0C-B362-724A-8DAE-C7C2193107B6}"/>
                </a:ext>
              </a:extLst>
            </p:cNvPr>
            <p:cNvPicPr>
              <a:picLocks noChangeAspect="1"/>
            </p:cNvPicPr>
            <p:nvPr/>
          </p:nvPicPr>
          <p:blipFill rotWithShape="1">
            <a:blip r:embed="rId4"/>
            <a:srcRect l="90662" t="36185" r="6506" b="33552"/>
            <a:stretch/>
          </p:blipFill>
          <p:spPr>
            <a:xfrm rot="16200000">
              <a:off x="6109311" y="4222577"/>
              <a:ext cx="369332" cy="2630932"/>
            </a:xfrm>
            <a:prstGeom prst="rect">
              <a:avLst/>
            </a:prstGeom>
          </p:spPr>
        </p:pic>
        <p:sp>
          <p:nvSpPr>
            <p:cNvPr id="53" name="TextBox 52">
              <a:extLst>
                <a:ext uri="{FF2B5EF4-FFF2-40B4-BE49-F238E27FC236}">
                  <a16:creationId xmlns:a16="http://schemas.microsoft.com/office/drawing/2014/main" id="{3BD7A1FA-2256-F942-A4B0-A5EB5210EB25}"/>
                </a:ext>
              </a:extLst>
            </p:cNvPr>
            <p:cNvSpPr txBox="1"/>
            <p:nvPr/>
          </p:nvSpPr>
          <p:spPr>
            <a:xfrm>
              <a:off x="5037338" y="5169934"/>
              <a:ext cx="2630932" cy="369332"/>
            </a:xfrm>
            <a:prstGeom prst="rect">
              <a:avLst/>
            </a:prstGeom>
            <a:noFill/>
          </p:spPr>
          <p:txBody>
            <a:bodyPr wrap="square" rtlCol="0">
              <a:spAutoFit/>
            </a:bodyPr>
            <a:lstStyle/>
            <a:p>
              <a:r>
                <a:rPr lang="en-US" dirty="0">
                  <a:solidFill>
                    <a:schemeClr val="bg1"/>
                  </a:solidFill>
                </a:rPr>
                <a:t>E3   E4    E5    E6    E7</a:t>
              </a:r>
            </a:p>
          </p:txBody>
        </p:sp>
      </p:grpSp>
    </p:spTree>
    <p:extLst>
      <p:ext uri="{BB962C8B-B14F-4D97-AF65-F5344CB8AC3E}">
        <p14:creationId xmlns:p14="http://schemas.microsoft.com/office/powerpoint/2010/main" val="31943645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608DB48-929E-C24D-B671-68085C68E3DE}"/>
              </a:ext>
            </a:extLst>
          </p:cNvPr>
          <p:cNvSpPr>
            <a:spLocks noGrp="1"/>
          </p:cNvSpPr>
          <p:nvPr>
            <p:ph type="title"/>
          </p:nvPr>
        </p:nvSpPr>
        <p:spPr>
          <a:xfrm>
            <a:off x="194733" y="177010"/>
            <a:ext cx="11781367" cy="758825"/>
          </a:xfrm>
        </p:spPr>
        <p:txBody>
          <a:bodyPr/>
          <a:lstStyle/>
          <a:p>
            <a:r>
              <a:rPr lang="en-US" sz="2800" b="1" dirty="0">
                <a:latin typeface="+mj-lt"/>
              </a:rPr>
              <a:t>Human aneuploidies</a:t>
            </a:r>
            <a:endParaRPr lang="en-US" sz="2800" dirty="0">
              <a:latin typeface="+mj-lt"/>
            </a:endParaRPr>
          </a:p>
        </p:txBody>
      </p:sp>
      <p:sp>
        <p:nvSpPr>
          <p:cNvPr id="6" name="TextBox 5">
            <a:extLst>
              <a:ext uri="{FF2B5EF4-FFF2-40B4-BE49-F238E27FC236}">
                <a16:creationId xmlns:a16="http://schemas.microsoft.com/office/drawing/2014/main" id="{D15E4ED6-0645-CD4A-B4DD-0AE7F6CAAC6D}"/>
              </a:ext>
            </a:extLst>
          </p:cNvPr>
          <p:cNvSpPr txBox="1"/>
          <p:nvPr/>
        </p:nvSpPr>
        <p:spPr>
          <a:xfrm>
            <a:off x="1430488" y="1290128"/>
            <a:ext cx="9331025" cy="4770537"/>
          </a:xfrm>
          <a:prstGeom prst="rect">
            <a:avLst/>
          </a:prstGeom>
          <a:noFill/>
        </p:spPr>
        <p:txBody>
          <a:bodyPr wrap="square" rtlCol="0">
            <a:spAutoFit/>
          </a:bodyPr>
          <a:lstStyle/>
          <a:p>
            <a:pPr marL="285750" indent="-285750">
              <a:buFont typeface="Wingdings" pitchFamily="2" charset="2"/>
              <a:buChar char="v"/>
            </a:pPr>
            <a:r>
              <a:rPr lang="en-US" sz="2400" dirty="0">
                <a:solidFill>
                  <a:schemeClr val="bg1"/>
                </a:solidFill>
              </a:rPr>
              <a:t> Major cause of early pregnancy loss and congenital defects</a:t>
            </a:r>
          </a:p>
          <a:p>
            <a:pPr marL="285750" indent="-285750">
              <a:buFont typeface="Wingdings" pitchFamily="2" charset="2"/>
              <a:buChar char="v"/>
            </a:pPr>
            <a:endParaRPr lang="en-US" sz="2400" dirty="0">
              <a:solidFill>
                <a:schemeClr val="bg1"/>
              </a:solidFill>
            </a:endParaRPr>
          </a:p>
          <a:p>
            <a:pPr marL="285750" indent="-285750">
              <a:buFont typeface="Wingdings" pitchFamily="2" charset="2"/>
              <a:buChar char="v"/>
            </a:pPr>
            <a:r>
              <a:rPr lang="en-US" sz="2400" dirty="0">
                <a:solidFill>
                  <a:schemeClr val="bg1"/>
                </a:solidFill>
              </a:rPr>
              <a:t>Meiotic aneuploidy</a:t>
            </a:r>
          </a:p>
          <a:p>
            <a:pPr marL="285750" indent="-285750">
              <a:buFont typeface="Wingdings" pitchFamily="2" charset="2"/>
              <a:buChar char="v"/>
            </a:pPr>
            <a:endParaRPr lang="en-US" sz="800" dirty="0">
              <a:solidFill>
                <a:schemeClr val="bg1"/>
              </a:solidFill>
            </a:endParaRPr>
          </a:p>
          <a:p>
            <a:pPr lvl="1"/>
            <a:r>
              <a:rPr lang="en-US" sz="2400" dirty="0">
                <a:solidFill>
                  <a:schemeClr val="bg1"/>
                </a:solidFill>
                <a:sym typeface="Wingdings" pitchFamily="2" charset="2"/>
              </a:rPr>
              <a:t>Mostly during oogenesis</a:t>
            </a:r>
          </a:p>
          <a:p>
            <a:pPr lvl="1"/>
            <a:endParaRPr lang="en-US" sz="800" dirty="0">
              <a:solidFill>
                <a:schemeClr val="bg1"/>
              </a:solidFill>
              <a:sym typeface="Wingdings" pitchFamily="2" charset="2"/>
            </a:endParaRPr>
          </a:p>
          <a:p>
            <a:pPr lvl="1"/>
            <a:r>
              <a:rPr lang="en-US" sz="2400" dirty="0">
                <a:solidFill>
                  <a:schemeClr val="bg1"/>
                </a:solidFill>
                <a:sym typeface="Wingdings" pitchFamily="2" charset="2"/>
              </a:rPr>
              <a:t>Affects all embryonic cells</a:t>
            </a:r>
          </a:p>
          <a:p>
            <a:endParaRPr lang="en-US" sz="2400" dirty="0">
              <a:solidFill>
                <a:schemeClr val="bg1"/>
              </a:solidFill>
              <a:sym typeface="Wingdings" pitchFamily="2" charset="2"/>
            </a:endParaRPr>
          </a:p>
          <a:p>
            <a:pPr marL="342900" indent="-342900">
              <a:buFont typeface="Wingdings" pitchFamily="2" charset="2"/>
              <a:buChar char="v"/>
            </a:pPr>
            <a:r>
              <a:rPr lang="en-US" sz="2400" dirty="0">
                <a:solidFill>
                  <a:schemeClr val="bg1"/>
                </a:solidFill>
                <a:sym typeface="Wingdings" pitchFamily="2" charset="2"/>
              </a:rPr>
              <a:t>Mitotic aneuploidy</a:t>
            </a:r>
          </a:p>
          <a:p>
            <a:pPr marL="342900" indent="-342900">
              <a:buFont typeface="Wingdings" pitchFamily="2" charset="2"/>
              <a:buChar char="v"/>
            </a:pPr>
            <a:endParaRPr lang="en-US" sz="800" dirty="0">
              <a:solidFill>
                <a:schemeClr val="bg1"/>
              </a:solidFill>
              <a:sym typeface="Wingdings" pitchFamily="2" charset="2"/>
            </a:endParaRPr>
          </a:p>
          <a:p>
            <a:pPr lvl="1"/>
            <a:r>
              <a:rPr lang="en-US" sz="2400" dirty="0">
                <a:solidFill>
                  <a:schemeClr val="bg1"/>
                </a:solidFill>
                <a:sym typeface="Wingdings" pitchFamily="2" charset="2"/>
              </a:rPr>
              <a:t>Occurs after fertilization</a:t>
            </a:r>
          </a:p>
          <a:p>
            <a:pPr lvl="1"/>
            <a:endParaRPr lang="en-US" sz="800" dirty="0">
              <a:solidFill>
                <a:schemeClr val="bg1"/>
              </a:solidFill>
              <a:sym typeface="Wingdings" pitchFamily="2" charset="2"/>
            </a:endParaRPr>
          </a:p>
          <a:p>
            <a:pPr lvl="1"/>
            <a:r>
              <a:rPr lang="en-US" sz="2400" dirty="0">
                <a:solidFill>
                  <a:schemeClr val="bg1"/>
                </a:solidFill>
                <a:sym typeface="Wingdings" pitchFamily="2" charset="2"/>
              </a:rPr>
              <a:t>Mosaic embryos</a:t>
            </a:r>
            <a:endParaRPr lang="en-US" sz="2400" dirty="0">
              <a:solidFill>
                <a:schemeClr val="bg1"/>
              </a:solidFill>
            </a:endParaRPr>
          </a:p>
          <a:p>
            <a:pPr lvl="1"/>
            <a:endParaRPr lang="en-US" sz="2400" dirty="0">
              <a:solidFill>
                <a:schemeClr val="bg1"/>
              </a:solidFill>
            </a:endParaRPr>
          </a:p>
          <a:p>
            <a:pPr marL="342900" indent="-342900">
              <a:buFont typeface="Wingdings" pitchFamily="2" charset="2"/>
              <a:buChar char="v"/>
            </a:pPr>
            <a:r>
              <a:rPr lang="en-US" sz="2400" dirty="0">
                <a:solidFill>
                  <a:schemeClr val="bg1"/>
                </a:solidFill>
              </a:rPr>
              <a:t> Screening against aneuploidy in pre-implantation embryos</a:t>
            </a:r>
          </a:p>
          <a:p>
            <a:pPr marL="342900" indent="-342900">
              <a:buFont typeface="Wingdings" pitchFamily="2" charset="2"/>
              <a:buChar char="v"/>
            </a:pPr>
            <a:endParaRPr lang="en-US" sz="800" dirty="0">
              <a:solidFill>
                <a:schemeClr val="bg1"/>
              </a:solidFill>
            </a:endParaRPr>
          </a:p>
        </p:txBody>
      </p:sp>
    </p:spTree>
    <p:extLst>
      <p:ext uri="{BB962C8B-B14F-4D97-AF65-F5344CB8AC3E}">
        <p14:creationId xmlns:p14="http://schemas.microsoft.com/office/powerpoint/2010/main" val="23571485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733" y="208006"/>
            <a:ext cx="11781367" cy="758825"/>
          </a:xfrm>
        </p:spPr>
        <p:txBody>
          <a:bodyPr/>
          <a:lstStyle/>
          <a:p>
            <a:r>
              <a:rPr lang="en-US" sz="2800" b="1" dirty="0">
                <a:latin typeface="+mj-lt"/>
              </a:rPr>
              <a:t>Overview of aneuploidy events</a:t>
            </a:r>
            <a:endParaRPr lang="en-US" sz="2800" dirty="0">
              <a:latin typeface="+mj-lt"/>
            </a:endParaRPr>
          </a:p>
        </p:txBody>
      </p:sp>
      <p:grpSp>
        <p:nvGrpSpPr>
          <p:cNvPr id="14" name="Group 13">
            <a:extLst>
              <a:ext uri="{FF2B5EF4-FFF2-40B4-BE49-F238E27FC236}">
                <a16:creationId xmlns:a16="http://schemas.microsoft.com/office/drawing/2014/main" id="{B6328AC2-B422-624A-8FEB-C02AC0A4ED4E}"/>
              </a:ext>
            </a:extLst>
          </p:cNvPr>
          <p:cNvGrpSpPr/>
          <p:nvPr/>
        </p:nvGrpSpPr>
        <p:grpSpPr>
          <a:xfrm>
            <a:off x="6310172" y="1150273"/>
            <a:ext cx="5304020" cy="4345681"/>
            <a:chOff x="457802" y="1499460"/>
            <a:chExt cx="5304020" cy="4345681"/>
          </a:xfrm>
        </p:grpSpPr>
        <p:pic>
          <p:nvPicPr>
            <p:cNvPr id="4" name="Picture 3">
              <a:extLst>
                <a:ext uri="{FF2B5EF4-FFF2-40B4-BE49-F238E27FC236}">
                  <a16:creationId xmlns:a16="http://schemas.microsoft.com/office/drawing/2014/main" id="{24B929FC-FBCE-4447-9FC2-7CCCD8A13D8D}"/>
                </a:ext>
              </a:extLst>
            </p:cNvPr>
            <p:cNvPicPr>
              <a:picLocks noChangeAspect="1"/>
            </p:cNvPicPr>
            <p:nvPr/>
          </p:nvPicPr>
          <p:blipFill rotWithShape="1">
            <a:blip r:embed="rId3"/>
            <a:srcRect l="8475" r="12589" b="10064"/>
            <a:stretch/>
          </p:blipFill>
          <p:spPr>
            <a:xfrm>
              <a:off x="1431010" y="1739684"/>
              <a:ext cx="4330812" cy="3289516"/>
            </a:xfrm>
            <a:prstGeom prst="rect">
              <a:avLst/>
            </a:prstGeom>
          </p:spPr>
        </p:pic>
        <p:sp>
          <p:nvSpPr>
            <p:cNvPr id="8" name="TextBox 7">
              <a:extLst>
                <a:ext uri="{FF2B5EF4-FFF2-40B4-BE49-F238E27FC236}">
                  <a16:creationId xmlns:a16="http://schemas.microsoft.com/office/drawing/2014/main" id="{3A875509-BB61-184B-AF92-B95C89C5EDC4}"/>
                </a:ext>
              </a:extLst>
            </p:cNvPr>
            <p:cNvSpPr txBox="1"/>
            <p:nvPr/>
          </p:nvSpPr>
          <p:spPr>
            <a:xfrm>
              <a:off x="1503337" y="5475809"/>
              <a:ext cx="4138046" cy="369332"/>
            </a:xfrm>
            <a:prstGeom prst="rect">
              <a:avLst/>
            </a:prstGeom>
            <a:noFill/>
          </p:spPr>
          <p:txBody>
            <a:bodyPr wrap="square" rtlCol="0">
              <a:spAutoFit/>
            </a:bodyPr>
            <a:lstStyle/>
            <a:p>
              <a:pPr algn="ctr"/>
              <a:r>
                <a:rPr lang="en-US" b="1" dirty="0">
                  <a:solidFill>
                    <a:schemeClr val="bg1"/>
                  </a:solidFill>
                </a:rPr>
                <a:t>Developmental stage</a:t>
              </a:r>
            </a:p>
          </p:txBody>
        </p:sp>
        <p:sp>
          <p:nvSpPr>
            <p:cNvPr id="9" name="TextBox 8">
              <a:extLst>
                <a:ext uri="{FF2B5EF4-FFF2-40B4-BE49-F238E27FC236}">
                  <a16:creationId xmlns:a16="http://schemas.microsoft.com/office/drawing/2014/main" id="{313BD436-F715-6D4C-A7A2-A0EBF8F976D7}"/>
                </a:ext>
              </a:extLst>
            </p:cNvPr>
            <p:cNvSpPr txBox="1"/>
            <p:nvPr/>
          </p:nvSpPr>
          <p:spPr>
            <a:xfrm>
              <a:off x="1431010" y="4981029"/>
              <a:ext cx="4330812" cy="369332"/>
            </a:xfrm>
            <a:prstGeom prst="rect">
              <a:avLst/>
            </a:prstGeom>
            <a:noFill/>
          </p:spPr>
          <p:txBody>
            <a:bodyPr wrap="square" rtlCol="0">
              <a:spAutoFit/>
            </a:bodyPr>
            <a:lstStyle/>
            <a:p>
              <a:r>
                <a:rPr lang="en-US" dirty="0">
                  <a:solidFill>
                    <a:schemeClr val="bg1"/>
                  </a:solidFill>
                </a:rPr>
                <a:t>E3          E4           E5           E6           E7</a:t>
              </a:r>
            </a:p>
          </p:txBody>
        </p:sp>
        <p:sp>
          <p:nvSpPr>
            <p:cNvPr id="10" name="TextBox 9">
              <a:extLst>
                <a:ext uri="{FF2B5EF4-FFF2-40B4-BE49-F238E27FC236}">
                  <a16:creationId xmlns:a16="http://schemas.microsoft.com/office/drawing/2014/main" id="{4593E05C-3AE7-AD4C-AF27-341719ECB16C}"/>
                </a:ext>
              </a:extLst>
            </p:cNvPr>
            <p:cNvSpPr txBox="1"/>
            <p:nvPr/>
          </p:nvSpPr>
          <p:spPr>
            <a:xfrm rot="16200000">
              <a:off x="-1426555" y="3383817"/>
              <a:ext cx="4138045" cy="369332"/>
            </a:xfrm>
            <a:prstGeom prst="rect">
              <a:avLst/>
            </a:prstGeom>
            <a:noFill/>
          </p:spPr>
          <p:txBody>
            <a:bodyPr wrap="square" rtlCol="0">
              <a:spAutoFit/>
            </a:bodyPr>
            <a:lstStyle/>
            <a:p>
              <a:pPr algn="ctr"/>
              <a:r>
                <a:rPr lang="en-US" b="1" dirty="0">
                  <a:solidFill>
                    <a:schemeClr val="bg1"/>
                  </a:solidFill>
                </a:rPr>
                <a:t>Aneuploid cells per embryo (%)</a:t>
              </a:r>
            </a:p>
          </p:txBody>
        </p:sp>
        <p:sp>
          <p:nvSpPr>
            <p:cNvPr id="12" name="TextBox 11">
              <a:extLst>
                <a:ext uri="{FF2B5EF4-FFF2-40B4-BE49-F238E27FC236}">
                  <a16:creationId xmlns:a16="http://schemas.microsoft.com/office/drawing/2014/main" id="{7664BF34-F348-2146-B9B1-76795CE1F59F}"/>
                </a:ext>
              </a:extLst>
            </p:cNvPr>
            <p:cNvSpPr txBox="1"/>
            <p:nvPr/>
          </p:nvSpPr>
          <p:spPr>
            <a:xfrm>
              <a:off x="633570" y="2009005"/>
              <a:ext cx="839972" cy="3046988"/>
            </a:xfrm>
            <a:prstGeom prst="rect">
              <a:avLst/>
            </a:prstGeom>
            <a:noFill/>
          </p:spPr>
          <p:txBody>
            <a:bodyPr wrap="square" rtlCol="0">
              <a:spAutoFit/>
            </a:bodyPr>
            <a:lstStyle/>
            <a:p>
              <a:pPr algn="r"/>
              <a:r>
                <a:rPr lang="en-US" dirty="0">
                  <a:solidFill>
                    <a:schemeClr val="bg1"/>
                  </a:solidFill>
                </a:rPr>
                <a:t>100</a:t>
              </a:r>
            </a:p>
            <a:p>
              <a:pPr algn="r"/>
              <a:endParaRPr lang="en-US" sz="2400" dirty="0">
                <a:solidFill>
                  <a:schemeClr val="bg1"/>
                </a:solidFill>
              </a:endParaRPr>
            </a:p>
            <a:p>
              <a:pPr algn="r"/>
              <a:r>
                <a:rPr lang="en-US" dirty="0">
                  <a:solidFill>
                    <a:schemeClr val="bg1"/>
                  </a:solidFill>
                </a:rPr>
                <a:t>75</a:t>
              </a:r>
            </a:p>
            <a:p>
              <a:pPr algn="r"/>
              <a:endParaRPr lang="en-US" sz="2400" dirty="0">
                <a:solidFill>
                  <a:schemeClr val="bg1"/>
                </a:solidFill>
              </a:endParaRPr>
            </a:p>
            <a:p>
              <a:pPr algn="r"/>
              <a:r>
                <a:rPr lang="en-US" dirty="0">
                  <a:solidFill>
                    <a:schemeClr val="bg1"/>
                  </a:solidFill>
                </a:rPr>
                <a:t>50</a:t>
              </a:r>
            </a:p>
            <a:p>
              <a:pPr algn="r"/>
              <a:endParaRPr lang="en-US" sz="2600" dirty="0">
                <a:solidFill>
                  <a:schemeClr val="bg1"/>
                </a:solidFill>
              </a:endParaRPr>
            </a:p>
            <a:p>
              <a:pPr algn="r"/>
              <a:r>
                <a:rPr lang="en-US" dirty="0">
                  <a:solidFill>
                    <a:schemeClr val="bg1"/>
                  </a:solidFill>
                </a:rPr>
                <a:t>25</a:t>
              </a:r>
            </a:p>
            <a:p>
              <a:pPr algn="r"/>
              <a:endParaRPr lang="en-US" sz="2600" dirty="0">
                <a:solidFill>
                  <a:schemeClr val="bg1"/>
                </a:solidFill>
              </a:endParaRPr>
            </a:p>
            <a:p>
              <a:pPr algn="r"/>
              <a:r>
                <a:rPr lang="en-US" dirty="0">
                  <a:solidFill>
                    <a:schemeClr val="bg1"/>
                  </a:solidFill>
                </a:rPr>
                <a:t>0</a:t>
              </a:r>
            </a:p>
          </p:txBody>
        </p:sp>
      </p:grpSp>
      <p:grpSp>
        <p:nvGrpSpPr>
          <p:cNvPr id="21" name="Group 20">
            <a:extLst>
              <a:ext uri="{FF2B5EF4-FFF2-40B4-BE49-F238E27FC236}">
                <a16:creationId xmlns:a16="http://schemas.microsoft.com/office/drawing/2014/main" id="{C2D27869-42F6-8041-9B0A-C81E3F65ABCC}"/>
              </a:ext>
            </a:extLst>
          </p:cNvPr>
          <p:cNvGrpSpPr/>
          <p:nvPr/>
        </p:nvGrpSpPr>
        <p:grpSpPr>
          <a:xfrm>
            <a:off x="500514" y="1150273"/>
            <a:ext cx="5566073" cy="4393852"/>
            <a:chOff x="6327845" y="1499460"/>
            <a:chExt cx="5566073" cy="4393852"/>
          </a:xfrm>
        </p:grpSpPr>
        <p:pic>
          <p:nvPicPr>
            <p:cNvPr id="6" name="Picture 5">
              <a:extLst>
                <a:ext uri="{FF2B5EF4-FFF2-40B4-BE49-F238E27FC236}">
                  <a16:creationId xmlns:a16="http://schemas.microsoft.com/office/drawing/2014/main" id="{EF9DAEBF-E511-4041-B779-E3643456B3FC}"/>
                </a:ext>
              </a:extLst>
            </p:cNvPr>
            <p:cNvPicPr>
              <a:picLocks noChangeAspect="1"/>
            </p:cNvPicPr>
            <p:nvPr/>
          </p:nvPicPr>
          <p:blipFill rotWithShape="1">
            <a:blip r:embed="rId4"/>
            <a:srcRect l="8112" t="1" r="12770" b="10063"/>
            <a:stretch/>
          </p:blipFill>
          <p:spPr>
            <a:xfrm>
              <a:off x="7267074" y="1739685"/>
              <a:ext cx="4340726" cy="3289516"/>
            </a:xfrm>
            <a:prstGeom prst="rect">
              <a:avLst/>
            </a:prstGeom>
          </p:spPr>
        </p:pic>
        <p:sp>
          <p:nvSpPr>
            <p:cNvPr id="34" name="TextBox 33">
              <a:extLst>
                <a:ext uri="{FF2B5EF4-FFF2-40B4-BE49-F238E27FC236}">
                  <a16:creationId xmlns:a16="http://schemas.microsoft.com/office/drawing/2014/main" id="{93FD385A-57B6-3049-946F-33D6B78F3D10}"/>
                </a:ext>
              </a:extLst>
            </p:cNvPr>
            <p:cNvSpPr txBox="1"/>
            <p:nvPr/>
          </p:nvSpPr>
          <p:spPr>
            <a:xfrm>
              <a:off x="7267075" y="5523980"/>
              <a:ext cx="4340726" cy="369332"/>
            </a:xfrm>
            <a:prstGeom prst="rect">
              <a:avLst/>
            </a:prstGeom>
            <a:noFill/>
          </p:spPr>
          <p:txBody>
            <a:bodyPr wrap="square" rtlCol="0">
              <a:spAutoFit/>
            </a:bodyPr>
            <a:lstStyle/>
            <a:p>
              <a:pPr algn="ctr"/>
              <a:r>
                <a:rPr lang="en-US" b="1" dirty="0">
                  <a:solidFill>
                    <a:schemeClr val="bg1"/>
                  </a:solidFill>
                </a:rPr>
                <a:t>Developmental stage</a:t>
              </a:r>
            </a:p>
          </p:txBody>
        </p:sp>
        <p:sp>
          <p:nvSpPr>
            <p:cNvPr id="48" name="TextBox 47">
              <a:extLst>
                <a:ext uri="{FF2B5EF4-FFF2-40B4-BE49-F238E27FC236}">
                  <a16:creationId xmlns:a16="http://schemas.microsoft.com/office/drawing/2014/main" id="{428631CD-724F-B646-B905-E8D96B3BF85D}"/>
                </a:ext>
              </a:extLst>
            </p:cNvPr>
            <p:cNvSpPr txBox="1"/>
            <p:nvPr/>
          </p:nvSpPr>
          <p:spPr>
            <a:xfrm>
              <a:off x="7563106" y="5029200"/>
              <a:ext cx="4330812" cy="369332"/>
            </a:xfrm>
            <a:prstGeom prst="rect">
              <a:avLst/>
            </a:prstGeom>
            <a:noFill/>
          </p:spPr>
          <p:txBody>
            <a:bodyPr wrap="square" rtlCol="0">
              <a:spAutoFit/>
            </a:bodyPr>
            <a:lstStyle/>
            <a:p>
              <a:r>
                <a:rPr lang="en-US" dirty="0">
                  <a:solidFill>
                    <a:schemeClr val="bg1"/>
                  </a:solidFill>
                </a:rPr>
                <a:t>E3        </a:t>
              </a:r>
              <a:r>
                <a:rPr lang="en-US" sz="800" dirty="0">
                  <a:solidFill>
                    <a:schemeClr val="bg1"/>
                  </a:solidFill>
                </a:rPr>
                <a:t> </a:t>
              </a:r>
              <a:r>
                <a:rPr lang="en-US" dirty="0">
                  <a:solidFill>
                    <a:schemeClr val="bg1"/>
                  </a:solidFill>
                </a:rPr>
                <a:t>E4        </a:t>
              </a:r>
              <a:r>
                <a:rPr lang="en-US" sz="800" dirty="0">
                  <a:solidFill>
                    <a:schemeClr val="bg1"/>
                  </a:solidFill>
                </a:rPr>
                <a:t> </a:t>
              </a:r>
              <a:r>
                <a:rPr lang="en-US" dirty="0">
                  <a:solidFill>
                    <a:schemeClr val="bg1"/>
                  </a:solidFill>
                </a:rPr>
                <a:t>E5        </a:t>
              </a:r>
              <a:r>
                <a:rPr lang="en-US" sz="800" dirty="0">
                  <a:solidFill>
                    <a:schemeClr val="bg1"/>
                  </a:solidFill>
                </a:rPr>
                <a:t> </a:t>
              </a:r>
              <a:r>
                <a:rPr lang="en-US" dirty="0">
                  <a:solidFill>
                    <a:schemeClr val="bg1"/>
                  </a:solidFill>
                </a:rPr>
                <a:t>E6        E7</a:t>
              </a:r>
            </a:p>
          </p:txBody>
        </p:sp>
        <p:sp>
          <p:nvSpPr>
            <p:cNvPr id="49" name="TextBox 48">
              <a:extLst>
                <a:ext uri="{FF2B5EF4-FFF2-40B4-BE49-F238E27FC236}">
                  <a16:creationId xmlns:a16="http://schemas.microsoft.com/office/drawing/2014/main" id="{AFC820A0-780E-FE45-95AF-D503B4E7F452}"/>
                </a:ext>
              </a:extLst>
            </p:cNvPr>
            <p:cNvSpPr txBox="1"/>
            <p:nvPr/>
          </p:nvSpPr>
          <p:spPr>
            <a:xfrm rot="16200000">
              <a:off x="4443488" y="3383817"/>
              <a:ext cx="4138045" cy="369332"/>
            </a:xfrm>
            <a:prstGeom prst="rect">
              <a:avLst/>
            </a:prstGeom>
            <a:noFill/>
          </p:spPr>
          <p:txBody>
            <a:bodyPr wrap="square" rtlCol="0">
              <a:spAutoFit/>
            </a:bodyPr>
            <a:lstStyle/>
            <a:p>
              <a:pPr algn="ctr"/>
              <a:r>
                <a:rPr lang="en-US" b="1" dirty="0">
                  <a:solidFill>
                    <a:schemeClr val="bg1"/>
                  </a:solidFill>
                </a:rPr>
                <a:t>Embryos with aneuploid cells (%)</a:t>
              </a:r>
            </a:p>
          </p:txBody>
        </p:sp>
        <p:sp>
          <p:nvSpPr>
            <p:cNvPr id="50" name="TextBox 49">
              <a:extLst>
                <a:ext uri="{FF2B5EF4-FFF2-40B4-BE49-F238E27FC236}">
                  <a16:creationId xmlns:a16="http://schemas.microsoft.com/office/drawing/2014/main" id="{D5E8508E-EF95-EC47-B07D-45EF73026DB9}"/>
                </a:ext>
              </a:extLst>
            </p:cNvPr>
            <p:cNvSpPr txBox="1"/>
            <p:nvPr/>
          </p:nvSpPr>
          <p:spPr>
            <a:xfrm>
              <a:off x="6479549" y="2009005"/>
              <a:ext cx="839972" cy="3046988"/>
            </a:xfrm>
            <a:prstGeom prst="rect">
              <a:avLst/>
            </a:prstGeom>
            <a:noFill/>
          </p:spPr>
          <p:txBody>
            <a:bodyPr wrap="square" rtlCol="0">
              <a:spAutoFit/>
            </a:bodyPr>
            <a:lstStyle/>
            <a:p>
              <a:pPr algn="r"/>
              <a:r>
                <a:rPr lang="en-US" dirty="0">
                  <a:solidFill>
                    <a:schemeClr val="bg1"/>
                  </a:solidFill>
                </a:rPr>
                <a:t>100</a:t>
              </a:r>
            </a:p>
            <a:p>
              <a:pPr algn="r"/>
              <a:endParaRPr lang="en-US" sz="2400" dirty="0">
                <a:solidFill>
                  <a:schemeClr val="bg1"/>
                </a:solidFill>
              </a:endParaRPr>
            </a:p>
            <a:p>
              <a:pPr algn="r"/>
              <a:r>
                <a:rPr lang="en-US" dirty="0">
                  <a:solidFill>
                    <a:schemeClr val="bg1"/>
                  </a:solidFill>
                </a:rPr>
                <a:t>75</a:t>
              </a:r>
            </a:p>
            <a:p>
              <a:pPr algn="r"/>
              <a:endParaRPr lang="en-US" sz="2400" dirty="0">
                <a:solidFill>
                  <a:schemeClr val="bg1"/>
                </a:solidFill>
              </a:endParaRPr>
            </a:p>
            <a:p>
              <a:pPr algn="r"/>
              <a:r>
                <a:rPr lang="en-US" dirty="0">
                  <a:solidFill>
                    <a:schemeClr val="bg1"/>
                  </a:solidFill>
                </a:rPr>
                <a:t>50</a:t>
              </a:r>
            </a:p>
            <a:p>
              <a:pPr algn="r"/>
              <a:endParaRPr lang="en-US" sz="2600" dirty="0">
                <a:solidFill>
                  <a:schemeClr val="bg1"/>
                </a:solidFill>
              </a:endParaRPr>
            </a:p>
            <a:p>
              <a:pPr algn="r"/>
              <a:r>
                <a:rPr lang="en-US" dirty="0">
                  <a:solidFill>
                    <a:schemeClr val="bg1"/>
                  </a:solidFill>
                </a:rPr>
                <a:t>25</a:t>
              </a:r>
            </a:p>
            <a:p>
              <a:pPr algn="r"/>
              <a:endParaRPr lang="en-US" sz="2600" dirty="0">
                <a:solidFill>
                  <a:schemeClr val="bg1"/>
                </a:solidFill>
              </a:endParaRPr>
            </a:p>
            <a:p>
              <a:pPr algn="r"/>
              <a:r>
                <a:rPr lang="en-US" dirty="0">
                  <a:solidFill>
                    <a:schemeClr val="bg1"/>
                  </a:solidFill>
                </a:rPr>
                <a:t>0</a:t>
              </a:r>
            </a:p>
          </p:txBody>
        </p:sp>
      </p:grpSp>
      <p:grpSp>
        <p:nvGrpSpPr>
          <p:cNvPr id="22" name="Group 21">
            <a:extLst>
              <a:ext uri="{FF2B5EF4-FFF2-40B4-BE49-F238E27FC236}">
                <a16:creationId xmlns:a16="http://schemas.microsoft.com/office/drawing/2014/main" id="{2787CE51-D567-8345-A8B4-1A1332A9BCB6}"/>
              </a:ext>
            </a:extLst>
          </p:cNvPr>
          <p:cNvGrpSpPr/>
          <p:nvPr/>
        </p:nvGrpSpPr>
        <p:grpSpPr>
          <a:xfrm>
            <a:off x="4751121" y="5747453"/>
            <a:ext cx="2689759" cy="552775"/>
            <a:chOff x="4978511" y="5169934"/>
            <a:chExt cx="2689759" cy="552775"/>
          </a:xfrm>
        </p:grpSpPr>
        <p:pic>
          <p:nvPicPr>
            <p:cNvPr id="20" name="Picture 19">
              <a:extLst>
                <a:ext uri="{FF2B5EF4-FFF2-40B4-BE49-F238E27FC236}">
                  <a16:creationId xmlns:a16="http://schemas.microsoft.com/office/drawing/2014/main" id="{E7E3BD0C-B362-724A-8DAE-C7C2193107B6}"/>
                </a:ext>
              </a:extLst>
            </p:cNvPr>
            <p:cNvPicPr>
              <a:picLocks noChangeAspect="1"/>
            </p:cNvPicPr>
            <p:nvPr/>
          </p:nvPicPr>
          <p:blipFill rotWithShape="1">
            <a:blip r:embed="rId5"/>
            <a:srcRect l="90662" t="36185" r="6506" b="33552"/>
            <a:stretch/>
          </p:blipFill>
          <p:spPr>
            <a:xfrm rot="16200000">
              <a:off x="6109311" y="4222577"/>
              <a:ext cx="369332" cy="2630932"/>
            </a:xfrm>
            <a:prstGeom prst="rect">
              <a:avLst/>
            </a:prstGeom>
          </p:spPr>
        </p:pic>
        <p:sp>
          <p:nvSpPr>
            <p:cNvPr id="53" name="TextBox 52">
              <a:extLst>
                <a:ext uri="{FF2B5EF4-FFF2-40B4-BE49-F238E27FC236}">
                  <a16:creationId xmlns:a16="http://schemas.microsoft.com/office/drawing/2014/main" id="{3BD7A1FA-2256-F942-A4B0-A5EB5210EB25}"/>
                </a:ext>
              </a:extLst>
            </p:cNvPr>
            <p:cNvSpPr txBox="1"/>
            <p:nvPr/>
          </p:nvSpPr>
          <p:spPr>
            <a:xfrm>
              <a:off x="5037338" y="5169934"/>
              <a:ext cx="2630932" cy="369332"/>
            </a:xfrm>
            <a:prstGeom prst="rect">
              <a:avLst/>
            </a:prstGeom>
            <a:noFill/>
          </p:spPr>
          <p:txBody>
            <a:bodyPr wrap="square" rtlCol="0">
              <a:spAutoFit/>
            </a:bodyPr>
            <a:lstStyle/>
            <a:p>
              <a:r>
                <a:rPr lang="en-US" dirty="0">
                  <a:solidFill>
                    <a:schemeClr val="bg1"/>
                  </a:solidFill>
                </a:rPr>
                <a:t>E3   E4    E5    E6    E7</a:t>
              </a:r>
            </a:p>
          </p:txBody>
        </p:sp>
      </p:grpSp>
    </p:spTree>
    <p:extLst>
      <p:ext uri="{BB962C8B-B14F-4D97-AF65-F5344CB8AC3E}">
        <p14:creationId xmlns:p14="http://schemas.microsoft.com/office/powerpoint/2010/main" val="24099910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733" y="208006"/>
            <a:ext cx="11781367" cy="758825"/>
          </a:xfrm>
        </p:spPr>
        <p:txBody>
          <a:bodyPr/>
          <a:lstStyle/>
          <a:p>
            <a:r>
              <a:rPr lang="en-US" sz="2800" b="1" dirty="0">
                <a:latin typeface="+mj-lt"/>
              </a:rPr>
              <a:t>Are aneuploid cells disproportionately tolerated in trophectoderm?</a:t>
            </a:r>
            <a:endParaRPr lang="en-US" sz="2800" dirty="0">
              <a:latin typeface="+mj-lt"/>
            </a:endParaRPr>
          </a:p>
        </p:txBody>
      </p:sp>
      <p:grpSp>
        <p:nvGrpSpPr>
          <p:cNvPr id="6" name="Group 5">
            <a:extLst>
              <a:ext uri="{FF2B5EF4-FFF2-40B4-BE49-F238E27FC236}">
                <a16:creationId xmlns:a16="http://schemas.microsoft.com/office/drawing/2014/main" id="{9921ACB6-ABB2-F54F-9954-97144F9703CA}"/>
              </a:ext>
            </a:extLst>
          </p:cNvPr>
          <p:cNvGrpSpPr/>
          <p:nvPr/>
        </p:nvGrpSpPr>
        <p:grpSpPr>
          <a:xfrm>
            <a:off x="989448" y="1257523"/>
            <a:ext cx="3672028" cy="2394638"/>
            <a:chOff x="8031265" y="1108306"/>
            <a:chExt cx="3672028" cy="2394638"/>
          </a:xfrm>
        </p:grpSpPr>
        <p:pic>
          <p:nvPicPr>
            <p:cNvPr id="7" name="Picture 6">
              <a:extLst>
                <a:ext uri="{FF2B5EF4-FFF2-40B4-BE49-F238E27FC236}">
                  <a16:creationId xmlns:a16="http://schemas.microsoft.com/office/drawing/2014/main" id="{3FA828D1-158C-5249-A2ED-275FE9E2221D}"/>
                </a:ext>
              </a:extLst>
            </p:cNvPr>
            <p:cNvPicPr>
              <a:picLocks noChangeAspect="1"/>
            </p:cNvPicPr>
            <p:nvPr/>
          </p:nvPicPr>
          <p:blipFill rotWithShape="1">
            <a:blip r:embed="rId3"/>
            <a:srcRect l="31889" t="4079"/>
            <a:stretch/>
          </p:blipFill>
          <p:spPr>
            <a:xfrm>
              <a:off x="9826232" y="1358900"/>
              <a:ext cx="1877061" cy="2144044"/>
            </a:xfrm>
            <a:prstGeom prst="rect">
              <a:avLst/>
            </a:prstGeom>
          </p:spPr>
        </p:pic>
        <p:sp>
          <p:nvSpPr>
            <p:cNvPr id="8" name="TextBox 7">
              <a:extLst>
                <a:ext uri="{FF2B5EF4-FFF2-40B4-BE49-F238E27FC236}">
                  <a16:creationId xmlns:a16="http://schemas.microsoft.com/office/drawing/2014/main" id="{A8A644FB-5EB9-4D47-9BAD-15998A2F9954}"/>
                </a:ext>
              </a:extLst>
            </p:cNvPr>
            <p:cNvSpPr txBox="1"/>
            <p:nvPr/>
          </p:nvSpPr>
          <p:spPr>
            <a:xfrm>
              <a:off x="8031265" y="3124963"/>
              <a:ext cx="2073887" cy="369332"/>
            </a:xfrm>
            <a:prstGeom prst="rect">
              <a:avLst/>
            </a:prstGeom>
            <a:solidFill>
              <a:schemeClr val="tx1"/>
            </a:solidFill>
          </p:spPr>
          <p:txBody>
            <a:bodyPr wrap="square" rtlCol="0">
              <a:spAutoFit/>
            </a:bodyPr>
            <a:lstStyle/>
            <a:p>
              <a:pPr algn="r"/>
              <a:r>
                <a:rPr lang="en-US" dirty="0">
                  <a:solidFill>
                    <a:schemeClr val="bg1"/>
                  </a:solidFill>
                </a:rPr>
                <a:t>Trophectoderm</a:t>
              </a:r>
            </a:p>
          </p:txBody>
        </p:sp>
        <p:sp>
          <p:nvSpPr>
            <p:cNvPr id="9" name="TextBox 8">
              <a:extLst>
                <a:ext uri="{FF2B5EF4-FFF2-40B4-BE49-F238E27FC236}">
                  <a16:creationId xmlns:a16="http://schemas.microsoft.com/office/drawing/2014/main" id="{DFA943F0-65B5-714F-AA84-38597B1168C2}"/>
                </a:ext>
              </a:extLst>
            </p:cNvPr>
            <p:cNvSpPr txBox="1"/>
            <p:nvPr/>
          </p:nvSpPr>
          <p:spPr>
            <a:xfrm>
              <a:off x="8690875" y="1108306"/>
              <a:ext cx="2073887" cy="369332"/>
            </a:xfrm>
            <a:prstGeom prst="rect">
              <a:avLst/>
            </a:prstGeom>
            <a:noFill/>
          </p:spPr>
          <p:txBody>
            <a:bodyPr wrap="square" rtlCol="0">
              <a:spAutoFit/>
            </a:bodyPr>
            <a:lstStyle/>
            <a:p>
              <a:pPr algn="r"/>
              <a:r>
                <a:rPr lang="en-US" dirty="0">
                  <a:solidFill>
                    <a:schemeClr val="bg1"/>
                  </a:solidFill>
                </a:rPr>
                <a:t>Inner cell mass</a:t>
              </a:r>
            </a:p>
          </p:txBody>
        </p:sp>
      </p:grpSp>
      <p:grpSp>
        <p:nvGrpSpPr>
          <p:cNvPr id="10" name="Group 9">
            <a:extLst>
              <a:ext uri="{FF2B5EF4-FFF2-40B4-BE49-F238E27FC236}">
                <a16:creationId xmlns:a16="http://schemas.microsoft.com/office/drawing/2014/main" id="{1F136A5B-2F0E-0D44-9530-2C284E0A1B5E}"/>
              </a:ext>
            </a:extLst>
          </p:cNvPr>
          <p:cNvGrpSpPr/>
          <p:nvPr/>
        </p:nvGrpSpPr>
        <p:grpSpPr>
          <a:xfrm>
            <a:off x="6312232" y="1773928"/>
            <a:ext cx="5535806" cy="1612422"/>
            <a:chOff x="916708" y="2290446"/>
            <a:chExt cx="6677140" cy="1944860"/>
          </a:xfrm>
        </p:grpSpPr>
        <p:pic>
          <p:nvPicPr>
            <p:cNvPr id="11" name="Picture 10">
              <a:extLst>
                <a:ext uri="{FF2B5EF4-FFF2-40B4-BE49-F238E27FC236}">
                  <a16:creationId xmlns:a16="http://schemas.microsoft.com/office/drawing/2014/main" id="{009E1251-476B-8E40-A2E7-1808A36D09EF}"/>
                </a:ext>
              </a:extLst>
            </p:cNvPr>
            <p:cNvPicPr>
              <a:picLocks noChangeAspect="1"/>
            </p:cNvPicPr>
            <p:nvPr/>
          </p:nvPicPr>
          <p:blipFill>
            <a:blip r:embed="rId4"/>
            <a:stretch>
              <a:fillRect/>
            </a:stretch>
          </p:blipFill>
          <p:spPr>
            <a:xfrm>
              <a:off x="916708" y="2353946"/>
              <a:ext cx="1203881" cy="1110557"/>
            </a:xfrm>
            <a:prstGeom prst="rect">
              <a:avLst/>
            </a:prstGeom>
          </p:spPr>
        </p:pic>
        <p:pic>
          <p:nvPicPr>
            <p:cNvPr id="12" name="Picture 11">
              <a:extLst>
                <a:ext uri="{FF2B5EF4-FFF2-40B4-BE49-F238E27FC236}">
                  <a16:creationId xmlns:a16="http://schemas.microsoft.com/office/drawing/2014/main" id="{9751BED2-CE19-9444-889E-ED4803A8BB01}"/>
                </a:ext>
              </a:extLst>
            </p:cNvPr>
            <p:cNvPicPr>
              <a:picLocks noChangeAspect="1"/>
            </p:cNvPicPr>
            <p:nvPr/>
          </p:nvPicPr>
          <p:blipFill>
            <a:blip r:embed="rId5"/>
            <a:stretch>
              <a:fillRect/>
            </a:stretch>
          </p:blipFill>
          <p:spPr>
            <a:xfrm>
              <a:off x="2174008" y="2341246"/>
              <a:ext cx="1138554" cy="1101224"/>
            </a:xfrm>
            <a:prstGeom prst="rect">
              <a:avLst/>
            </a:prstGeom>
          </p:spPr>
        </p:pic>
        <p:pic>
          <p:nvPicPr>
            <p:cNvPr id="13" name="Picture 12">
              <a:extLst>
                <a:ext uri="{FF2B5EF4-FFF2-40B4-BE49-F238E27FC236}">
                  <a16:creationId xmlns:a16="http://schemas.microsoft.com/office/drawing/2014/main" id="{AE8EA31B-BF8F-3044-BA61-D7AC8C89C01A}"/>
                </a:ext>
              </a:extLst>
            </p:cNvPr>
            <p:cNvPicPr>
              <a:picLocks noChangeAspect="1"/>
            </p:cNvPicPr>
            <p:nvPr/>
          </p:nvPicPr>
          <p:blipFill>
            <a:blip r:embed="rId6"/>
            <a:stretch>
              <a:fillRect/>
            </a:stretch>
          </p:blipFill>
          <p:spPr>
            <a:xfrm>
              <a:off x="3365981" y="2341246"/>
              <a:ext cx="1185216" cy="1119889"/>
            </a:xfrm>
            <a:prstGeom prst="rect">
              <a:avLst/>
            </a:prstGeom>
          </p:spPr>
        </p:pic>
        <p:pic>
          <p:nvPicPr>
            <p:cNvPr id="14" name="Picture 13">
              <a:extLst>
                <a:ext uri="{FF2B5EF4-FFF2-40B4-BE49-F238E27FC236}">
                  <a16:creationId xmlns:a16="http://schemas.microsoft.com/office/drawing/2014/main" id="{18155D85-4DC7-B24A-923A-D49DB6B84D89}"/>
                </a:ext>
              </a:extLst>
            </p:cNvPr>
            <p:cNvPicPr>
              <a:picLocks noChangeAspect="1"/>
            </p:cNvPicPr>
            <p:nvPr/>
          </p:nvPicPr>
          <p:blipFill>
            <a:blip r:embed="rId7"/>
            <a:stretch>
              <a:fillRect/>
            </a:stretch>
          </p:blipFill>
          <p:spPr>
            <a:xfrm>
              <a:off x="4551197" y="2353946"/>
              <a:ext cx="1203881" cy="1091892"/>
            </a:xfrm>
            <a:prstGeom prst="rect">
              <a:avLst/>
            </a:prstGeom>
          </p:spPr>
        </p:pic>
        <p:grpSp>
          <p:nvGrpSpPr>
            <p:cNvPr id="15" name="Group 14">
              <a:extLst>
                <a:ext uri="{FF2B5EF4-FFF2-40B4-BE49-F238E27FC236}">
                  <a16:creationId xmlns:a16="http://schemas.microsoft.com/office/drawing/2014/main" id="{025B9378-9C84-0940-851D-7843D316901E}"/>
                </a:ext>
              </a:extLst>
            </p:cNvPr>
            <p:cNvGrpSpPr/>
            <p:nvPr/>
          </p:nvGrpSpPr>
          <p:grpSpPr>
            <a:xfrm>
              <a:off x="1512614" y="3728140"/>
              <a:ext cx="6081234" cy="507166"/>
              <a:chOff x="1512614" y="3728140"/>
              <a:chExt cx="6081234" cy="507166"/>
            </a:xfrm>
          </p:grpSpPr>
          <p:pic>
            <p:nvPicPr>
              <p:cNvPr id="17" name="Picture 16">
                <a:extLst>
                  <a:ext uri="{FF2B5EF4-FFF2-40B4-BE49-F238E27FC236}">
                    <a16:creationId xmlns:a16="http://schemas.microsoft.com/office/drawing/2014/main" id="{B7A547AA-7E61-D748-861D-EA5F7310C8CC}"/>
                  </a:ext>
                </a:extLst>
              </p:cNvPr>
              <p:cNvPicPr>
                <a:picLocks noChangeAspect="1"/>
              </p:cNvPicPr>
              <p:nvPr/>
            </p:nvPicPr>
            <p:blipFill>
              <a:blip r:embed="rId8"/>
              <a:stretch>
                <a:fillRect/>
              </a:stretch>
            </p:blipFill>
            <p:spPr>
              <a:xfrm>
                <a:off x="1512614" y="3728140"/>
                <a:ext cx="698500" cy="469900"/>
              </a:xfrm>
              <a:prstGeom prst="rect">
                <a:avLst/>
              </a:prstGeom>
            </p:spPr>
          </p:pic>
          <p:pic>
            <p:nvPicPr>
              <p:cNvPr id="18" name="Picture 17">
                <a:extLst>
                  <a:ext uri="{FF2B5EF4-FFF2-40B4-BE49-F238E27FC236}">
                    <a16:creationId xmlns:a16="http://schemas.microsoft.com/office/drawing/2014/main" id="{CA530AB3-53A2-7C4A-AF7D-E14C645857DC}"/>
                  </a:ext>
                </a:extLst>
              </p:cNvPr>
              <p:cNvPicPr>
                <a:picLocks noChangeAspect="1"/>
              </p:cNvPicPr>
              <p:nvPr/>
            </p:nvPicPr>
            <p:blipFill>
              <a:blip r:embed="rId9"/>
              <a:stretch>
                <a:fillRect/>
              </a:stretch>
            </p:blipFill>
            <p:spPr>
              <a:xfrm>
                <a:off x="3091136" y="3752706"/>
                <a:ext cx="673100" cy="482600"/>
              </a:xfrm>
              <a:prstGeom prst="rect">
                <a:avLst/>
              </a:prstGeom>
            </p:spPr>
          </p:pic>
          <p:pic>
            <p:nvPicPr>
              <p:cNvPr id="19" name="Picture 18">
                <a:extLst>
                  <a:ext uri="{FF2B5EF4-FFF2-40B4-BE49-F238E27FC236}">
                    <a16:creationId xmlns:a16="http://schemas.microsoft.com/office/drawing/2014/main" id="{B3846674-2286-204E-BC7B-39B16B60538D}"/>
                  </a:ext>
                </a:extLst>
              </p:cNvPr>
              <p:cNvPicPr>
                <a:picLocks noChangeAspect="1"/>
              </p:cNvPicPr>
              <p:nvPr/>
            </p:nvPicPr>
            <p:blipFill rotWithShape="1">
              <a:blip r:embed="rId10"/>
              <a:srcRect r="13774" b="17778"/>
              <a:stretch/>
            </p:blipFill>
            <p:spPr>
              <a:xfrm>
                <a:off x="4772736" y="3728140"/>
                <a:ext cx="558491" cy="469900"/>
              </a:xfrm>
              <a:prstGeom prst="rect">
                <a:avLst/>
              </a:prstGeom>
            </p:spPr>
          </p:pic>
          <p:sp>
            <p:nvSpPr>
              <p:cNvPr id="20" name="TextBox 19">
                <a:extLst>
                  <a:ext uri="{FF2B5EF4-FFF2-40B4-BE49-F238E27FC236}">
                    <a16:creationId xmlns:a16="http://schemas.microsoft.com/office/drawing/2014/main" id="{51E82313-DC00-4342-ACF9-A379CEC2B58A}"/>
                  </a:ext>
                </a:extLst>
              </p:cNvPr>
              <p:cNvSpPr txBox="1"/>
              <p:nvPr/>
            </p:nvSpPr>
            <p:spPr>
              <a:xfrm>
                <a:off x="2045993" y="3783940"/>
                <a:ext cx="5547855" cy="445479"/>
              </a:xfrm>
              <a:prstGeom prst="rect">
                <a:avLst/>
              </a:prstGeom>
              <a:noFill/>
            </p:spPr>
            <p:txBody>
              <a:bodyPr wrap="square" rtlCol="0">
                <a:spAutoFit/>
              </a:bodyPr>
              <a:lstStyle/>
              <a:p>
                <a:r>
                  <a:rPr lang="en-US" dirty="0">
                    <a:solidFill>
                      <a:schemeClr val="bg1"/>
                    </a:solidFill>
                  </a:rPr>
                  <a:t>Euploid	      Mosaic          Aneuploid</a:t>
                </a:r>
              </a:p>
            </p:txBody>
          </p:sp>
        </p:grpSp>
        <p:pic>
          <p:nvPicPr>
            <p:cNvPr id="16" name="Picture 15">
              <a:extLst>
                <a:ext uri="{FF2B5EF4-FFF2-40B4-BE49-F238E27FC236}">
                  <a16:creationId xmlns:a16="http://schemas.microsoft.com/office/drawing/2014/main" id="{9839160F-FA71-A245-8A99-0E387129388D}"/>
                </a:ext>
              </a:extLst>
            </p:cNvPr>
            <p:cNvPicPr>
              <a:picLocks noChangeAspect="1"/>
            </p:cNvPicPr>
            <p:nvPr/>
          </p:nvPicPr>
          <p:blipFill>
            <a:blip r:embed="rId11"/>
            <a:stretch>
              <a:fillRect/>
            </a:stretch>
          </p:blipFill>
          <p:spPr>
            <a:xfrm>
              <a:off x="5796589" y="2290446"/>
              <a:ext cx="1138554" cy="1138554"/>
            </a:xfrm>
            <a:prstGeom prst="rect">
              <a:avLst/>
            </a:prstGeom>
          </p:spPr>
        </p:pic>
      </p:grpSp>
    </p:spTree>
    <p:extLst>
      <p:ext uri="{BB962C8B-B14F-4D97-AF65-F5344CB8AC3E}">
        <p14:creationId xmlns:p14="http://schemas.microsoft.com/office/powerpoint/2010/main" val="40673721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733" y="208006"/>
            <a:ext cx="11781367" cy="758825"/>
          </a:xfrm>
        </p:spPr>
        <p:txBody>
          <a:bodyPr/>
          <a:lstStyle/>
          <a:p>
            <a:r>
              <a:rPr lang="en-US" sz="2800" b="1" dirty="0">
                <a:latin typeface="+mj-lt"/>
              </a:rPr>
              <a:t>Aneuploid cells not disproportionately tolerated in trophectoderm</a:t>
            </a:r>
            <a:endParaRPr lang="en-US" sz="2800" dirty="0">
              <a:latin typeface="+mj-lt"/>
            </a:endParaRPr>
          </a:p>
        </p:txBody>
      </p:sp>
      <p:grpSp>
        <p:nvGrpSpPr>
          <p:cNvPr id="6" name="Group 5">
            <a:extLst>
              <a:ext uri="{FF2B5EF4-FFF2-40B4-BE49-F238E27FC236}">
                <a16:creationId xmlns:a16="http://schemas.microsoft.com/office/drawing/2014/main" id="{9921ACB6-ABB2-F54F-9954-97144F9703CA}"/>
              </a:ext>
            </a:extLst>
          </p:cNvPr>
          <p:cNvGrpSpPr/>
          <p:nvPr/>
        </p:nvGrpSpPr>
        <p:grpSpPr>
          <a:xfrm>
            <a:off x="989448" y="1257523"/>
            <a:ext cx="3672028" cy="2394638"/>
            <a:chOff x="8031265" y="1108306"/>
            <a:chExt cx="3672028" cy="2394638"/>
          </a:xfrm>
        </p:grpSpPr>
        <p:pic>
          <p:nvPicPr>
            <p:cNvPr id="7" name="Picture 6">
              <a:extLst>
                <a:ext uri="{FF2B5EF4-FFF2-40B4-BE49-F238E27FC236}">
                  <a16:creationId xmlns:a16="http://schemas.microsoft.com/office/drawing/2014/main" id="{3FA828D1-158C-5249-A2ED-275FE9E2221D}"/>
                </a:ext>
              </a:extLst>
            </p:cNvPr>
            <p:cNvPicPr>
              <a:picLocks noChangeAspect="1"/>
            </p:cNvPicPr>
            <p:nvPr/>
          </p:nvPicPr>
          <p:blipFill rotWithShape="1">
            <a:blip r:embed="rId3"/>
            <a:srcRect l="31889" t="4079"/>
            <a:stretch/>
          </p:blipFill>
          <p:spPr>
            <a:xfrm>
              <a:off x="9826232" y="1358900"/>
              <a:ext cx="1877061" cy="2144044"/>
            </a:xfrm>
            <a:prstGeom prst="rect">
              <a:avLst/>
            </a:prstGeom>
          </p:spPr>
        </p:pic>
        <p:sp>
          <p:nvSpPr>
            <p:cNvPr id="8" name="TextBox 7">
              <a:extLst>
                <a:ext uri="{FF2B5EF4-FFF2-40B4-BE49-F238E27FC236}">
                  <a16:creationId xmlns:a16="http://schemas.microsoft.com/office/drawing/2014/main" id="{A8A644FB-5EB9-4D47-9BAD-15998A2F9954}"/>
                </a:ext>
              </a:extLst>
            </p:cNvPr>
            <p:cNvSpPr txBox="1"/>
            <p:nvPr/>
          </p:nvSpPr>
          <p:spPr>
            <a:xfrm>
              <a:off x="8031265" y="3124963"/>
              <a:ext cx="2073887" cy="369332"/>
            </a:xfrm>
            <a:prstGeom prst="rect">
              <a:avLst/>
            </a:prstGeom>
            <a:solidFill>
              <a:schemeClr val="tx1"/>
            </a:solidFill>
          </p:spPr>
          <p:txBody>
            <a:bodyPr wrap="square" rtlCol="0">
              <a:spAutoFit/>
            </a:bodyPr>
            <a:lstStyle/>
            <a:p>
              <a:pPr algn="r"/>
              <a:r>
                <a:rPr lang="en-US" dirty="0">
                  <a:solidFill>
                    <a:schemeClr val="bg1"/>
                  </a:solidFill>
                </a:rPr>
                <a:t>Trophectoderm</a:t>
              </a:r>
            </a:p>
          </p:txBody>
        </p:sp>
        <p:sp>
          <p:nvSpPr>
            <p:cNvPr id="9" name="TextBox 8">
              <a:extLst>
                <a:ext uri="{FF2B5EF4-FFF2-40B4-BE49-F238E27FC236}">
                  <a16:creationId xmlns:a16="http://schemas.microsoft.com/office/drawing/2014/main" id="{DFA943F0-65B5-714F-AA84-38597B1168C2}"/>
                </a:ext>
              </a:extLst>
            </p:cNvPr>
            <p:cNvSpPr txBox="1"/>
            <p:nvPr/>
          </p:nvSpPr>
          <p:spPr>
            <a:xfrm>
              <a:off x="8690875" y="1108306"/>
              <a:ext cx="2073887" cy="369332"/>
            </a:xfrm>
            <a:prstGeom prst="rect">
              <a:avLst/>
            </a:prstGeom>
            <a:noFill/>
          </p:spPr>
          <p:txBody>
            <a:bodyPr wrap="square" rtlCol="0">
              <a:spAutoFit/>
            </a:bodyPr>
            <a:lstStyle/>
            <a:p>
              <a:pPr algn="r"/>
              <a:r>
                <a:rPr lang="en-US" dirty="0">
                  <a:solidFill>
                    <a:schemeClr val="bg1"/>
                  </a:solidFill>
                </a:rPr>
                <a:t>Inner cell mass</a:t>
              </a:r>
            </a:p>
          </p:txBody>
        </p:sp>
      </p:grpSp>
      <p:sp>
        <p:nvSpPr>
          <p:cNvPr id="4" name="TextBox 3">
            <a:extLst>
              <a:ext uri="{FF2B5EF4-FFF2-40B4-BE49-F238E27FC236}">
                <a16:creationId xmlns:a16="http://schemas.microsoft.com/office/drawing/2014/main" id="{F8008501-2771-6444-A659-7AA0C241C033}"/>
              </a:ext>
            </a:extLst>
          </p:cNvPr>
          <p:cNvSpPr txBox="1"/>
          <p:nvPr/>
        </p:nvSpPr>
        <p:spPr>
          <a:xfrm>
            <a:off x="1260927" y="4946495"/>
            <a:ext cx="3998831" cy="1138773"/>
          </a:xfrm>
          <a:prstGeom prst="rect">
            <a:avLst/>
          </a:prstGeom>
          <a:noFill/>
        </p:spPr>
        <p:txBody>
          <a:bodyPr wrap="square" rtlCol="0">
            <a:spAutoFit/>
          </a:bodyPr>
          <a:lstStyle/>
          <a:p>
            <a:pPr algn="ctr"/>
            <a:r>
              <a:rPr lang="en-US" sz="2000" u="sng" dirty="0">
                <a:solidFill>
                  <a:schemeClr val="bg1"/>
                </a:solidFill>
              </a:rPr>
              <a:t>Generalized linear mixed model</a:t>
            </a:r>
          </a:p>
          <a:p>
            <a:pPr algn="ctr"/>
            <a:endParaRPr lang="en-US" sz="800" u="sng" dirty="0">
              <a:solidFill>
                <a:schemeClr val="bg1"/>
              </a:solidFill>
            </a:endParaRPr>
          </a:p>
          <a:p>
            <a:pPr algn="ctr"/>
            <a:r>
              <a:rPr lang="en-US" sz="2000" dirty="0">
                <a:solidFill>
                  <a:schemeClr val="bg1"/>
                </a:solidFill>
              </a:rPr>
              <a:t>y = X</a:t>
            </a:r>
            <a:r>
              <a:rPr lang="el-GR" sz="2000" dirty="0">
                <a:solidFill>
                  <a:schemeClr val="bg1"/>
                </a:solidFill>
              </a:rPr>
              <a:t>β</a:t>
            </a:r>
            <a:r>
              <a:rPr lang="en-US" sz="2000" dirty="0">
                <a:solidFill>
                  <a:schemeClr val="bg1"/>
                </a:solidFill>
              </a:rPr>
              <a:t> </a:t>
            </a:r>
            <a:r>
              <a:rPr lang="el-GR" sz="2000" dirty="0">
                <a:solidFill>
                  <a:schemeClr val="bg1"/>
                </a:solidFill>
              </a:rPr>
              <a:t>+</a:t>
            </a:r>
            <a:r>
              <a:rPr lang="en-US" sz="2000" dirty="0">
                <a:solidFill>
                  <a:schemeClr val="bg1"/>
                </a:solidFill>
              </a:rPr>
              <a:t> Zu + </a:t>
            </a:r>
            <a:r>
              <a:rPr lang="el-GR" sz="2000" dirty="0">
                <a:solidFill>
                  <a:schemeClr val="bg1"/>
                </a:solidFill>
              </a:rPr>
              <a:t>ε</a:t>
            </a:r>
            <a:endParaRPr lang="en-US" sz="2000" dirty="0">
              <a:solidFill>
                <a:schemeClr val="bg1"/>
              </a:solidFill>
            </a:endParaRPr>
          </a:p>
          <a:p>
            <a:endParaRPr lang="en-US" sz="2000" dirty="0">
              <a:solidFill>
                <a:schemeClr val="bg1"/>
              </a:solidFill>
            </a:endParaRPr>
          </a:p>
        </p:txBody>
      </p:sp>
      <p:graphicFrame>
        <p:nvGraphicFramePr>
          <p:cNvPr id="3" name="Table 2">
            <a:extLst>
              <a:ext uri="{FF2B5EF4-FFF2-40B4-BE49-F238E27FC236}">
                <a16:creationId xmlns:a16="http://schemas.microsoft.com/office/drawing/2014/main" id="{2B73B5DE-0C5D-5241-A959-D9EE91EA662F}"/>
              </a:ext>
            </a:extLst>
          </p:cNvPr>
          <p:cNvGraphicFramePr>
            <a:graphicFrameLocks noGrp="1"/>
          </p:cNvGraphicFramePr>
          <p:nvPr/>
        </p:nvGraphicFramePr>
        <p:xfrm>
          <a:off x="6475850" y="4946495"/>
          <a:ext cx="4455223" cy="741680"/>
        </p:xfrm>
        <a:graphic>
          <a:graphicData uri="http://schemas.openxmlformats.org/drawingml/2006/table">
            <a:tbl>
              <a:tblPr firstRow="1" bandRow="1">
                <a:tableStyleId>{5C22544A-7EE6-4342-B048-85BDC9FD1C3A}</a:tableStyleId>
              </a:tblPr>
              <a:tblGrid>
                <a:gridCol w="1910143">
                  <a:extLst>
                    <a:ext uri="{9D8B030D-6E8A-4147-A177-3AD203B41FA5}">
                      <a16:colId xmlns:a16="http://schemas.microsoft.com/office/drawing/2014/main" val="2210121190"/>
                    </a:ext>
                  </a:extLst>
                </a:gridCol>
                <a:gridCol w="2545080">
                  <a:extLst>
                    <a:ext uri="{9D8B030D-6E8A-4147-A177-3AD203B41FA5}">
                      <a16:colId xmlns:a16="http://schemas.microsoft.com/office/drawing/2014/main" val="3335141193"/>
                    </a:ext>
                  </a:extLst>
                </a:gridCol>
              </a:tblGrid>
              <a:tr h="370840">
                <a:tc>
                  <a:txBody>
                    <a:bodyPr/>
                    <a:lstStyle/>
                    <a:p>
                      <a:endParaRPr lang="en-US" dirty="0">
                        <a:solidFill>
                          <a:schemeClr val="bg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n-US" dirty="0">
                          <a:solidFill>
                            <a:schemeClr val="bg1"/>
                          </a:solidFill>
                        </a:rPr>
                        <a:t>Odds ratio [99.5% CI]</a:t>
                      </a:r>
                    </a:p>
                  </a:txBody>
                  <a:tcPr>
                    <a:lnL w="12700" cmpd="sng">
                      <a:noFill/>
                    </a:lnL>
                    <a:lnR w="12700" cmpd="sng">
                      <a:noFill/>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520500786"/>
                  </a:ext>
                </a:extLst>
              </a:tr>
              <a:tr h="370840">
                <a:tc>
                  <a:txBody>
                    <a:bodyPr/>
                    <a:lstStyle/>
                    <a:p>
                      <a:pPr algn="r"/>
                      <a:r>
                        <a:rPr lang="en-US" b="1" dirty="0">
                          <a:solidFill>
                            <a:schemeClr val="bg1"/>
                          </a:solidFill>
                        </a:rPr>
                        <a:t>Trophectoderm</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en-US" dirty="0">
                          <a:solidFill>
                            <a:schemeClr val="bg1"/>
                          </a:solidFill>
                        </a:rPr>
                        <a:t>1.196 [0.909 – 1.583]</a:t>
                      </a:r>
                    </a:p>
                  </a:txBody>
                  <a:tcPr>
                    <a:lnL w="12700" cmpd="sng">
                      <a:noFill/>
                    </a:lnL>
                    <a:lnR w="12700" cmpd="sng">
                      <a:noFill/>
                    </a:lnR>
                    <a:lnT w="28575"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469262537"/>
                  </a:ext>
                </a:extLst>
              </a:tr>
            </a:tbl>
          </a:graphicData>
        </a:graphic>
      </p:graphicFrame>
      <p:grpSp>
        <p:nvGrpSpPr>
          <p:cNvPr id="10" name="Group 9">
            <a:extLst>
              <a:ext uri="{FF2B5EF4-FFF2-40B4-BE49-F238E27FC236}">
                <a16:creationId xmlns:a16="http://schemas.microsoft.com/office/drawing/2014/main" id="{1F136A5B-2F0E-0D44-9530-2C284E0A1B5E}"/>
              </a:ext>
            </a:extLst>
          </p:cNvPr>
          <p:cNvGrpSpPr/>
          <p:nvPr/>
        </p:nvGrpSpPr>
        <p:grpSpPr>
          <a:xfrm>
            <a:off x="6312232" y="1773928"/>
            <a:ext cx="5535806" cy="1612422"/>
            <a:chOff x="916708" y="2290446"/>
            <a:chExt cx="6677140" cy="1944860"/>
          </a:xfrm>
        </p:grpSpPr>
        <p:pic>
          <p:nvPicPr>
            <p:cNvPr id="11" name="Picture 10">
              <a:extLst>
                <a:ext uri="{FF2B5EF4-FFF2-40B4-BE49-F238E27FC236}">
                  <a16:creationId xmlns:a16="http://schemas.microsoft.com/office/drawing/2014/main" id="{009E1251-476B-8E40-A2E7-1808A36D09EF}"/>
                </a:ext>
              </a:extLst>
            </p:cNvPr>
            <p:cNvPicPr>
              <a:picLocks noChangeAspect="1"/>
            </p:cNvPicPr>
            <p:nvPr/>
          </p:nvPicPr>
          <p:blipFill>
            <a:blip r:embed="rId4"/>
            <a:stretch>
              <a:fillRect/>
            </a:stretch>
          </p:blipFill>
          <p:spPr>
            <a:xfrm>
              <a:off x="916708" y="2353946"/>
              <a:ext cx="1203881" cy="1110557"/>
            </a:xfrm>
            <a:prstGeom prst="rect">
              <a:avLst/>
            </a:prstGeom>
          </p:spPr>
        </p:pic>
        <p:pic>
          <p:nvPicPr>
            <p:cNvPr id="12" name="Picture 11">
              <a:extLst>
                <a:ext uri="{FF2B5EF4-FFF2-40B4-BE49-F238E27FC236}">
                  <a16:creationId xmlns:a16="http://schemas.microsoft.com/office/drawing/2014/main" id="{9751BED2-CE19-9444-889E-ED4803A8BB01}"/>
                </a:ext>
              </a:extLst>
            </p:cNvPr>
            <p:cNvPicPr>
              <a:picLocks noChangeAspect="1"/>
            </p:cNvPicPr>
            <p:nvPr/>
          </p:nvPicPr>
          <p:blipFill>
            <a:blip r:embed="rId5"/>
            <a:stretch>
              <a:fillRect/>
            </a:stretch>
          </p:blipFill>
          <p:spPr>
            <a:xfrm>
              <a:off x="2174008" y="2341246"/>
              <a:ext cx="1138554" cy="1101224"/>
            </a:xfrm>
            <a:prstGeom prst="rect">
              <a:avLst/>
            </a:prstGeom>
          </p:spPr>
        </p:pic>
        <p:pic>
          <p:nvPicPr>
            <p:cNvPr id="13" name="Picture 12">
              <a:extLst>
                <a:ext uri="{FF2B5EF4-FFF2-40B4-BE49-F238E27FC236}">
                  <a16:creationId xmlns:a16="http://schemas.microsoft.com/office/drawing/2014/main" id="{AE8EA31B-BF8F-3044-BA61-D7AC8C89C01A}"/>
                </a:ext>
              </a:extLst>
            </p:cNvPr>
            <p:cNvPicPr>
              <a:picLocks noChangeAspect="1"/>
            </p:cNvPicPr>
            <p:nvPr/>
          </p:nvPicPr>
          <p:blipFill>
            <a:blip r:embed="rId6"/>
            <a:stretch>
              <a:fillRect/>
            </a:stretch>
          </p:blipFill>
          <p:spPr>
            <a:xfrm>
              <a:off x="3365981" y="2341246"/>
              <a:ext cx="1185216" cy="1119889"/>
            </a:xfrm>
            <a:prstGeom prst="rect">
              <a:avLst/>
            </a:prstGeom>
          </p:spPr>
        </p:pic>
        <p:pic>
          <p:nvPicPr>
            <p:cNvPr id="14" name="Picture 13">
              <a:extLst>
                <a:ext uri="{FF2B5EF4-FFF2-40B4-BE49-F238E27FC236}">
                  <a16:creationId xmlns:a16="http://schemas.microsoft.com/office/drawing/2014/main" id="{18155D85-4DC7-B24A-923A-D49DB6B84D89}"/>
                </a:ext>
              </a:extLst>
            </p:cNvPr>
            <p:cNvPicPr>
              <a:picLocks noChangeAspect="1"/>
            </p:cNvPicPr>
            <p:nvPr/>
          </p:nvPicPr>
          <p:blipFill>
            <a:blip r:embed="rId7"/>
            <a:stretch>
              <a:fillRect/>
            </a:stretch>
          </p:blipFill>
          <p:spPr>
            <a:xfrm>
              <a:off x="4551197" y="2353946"/>
              <a:ext cx="1203881" cy="1091892"/>
            </a:xfrm>
            <a:prstGeom prst="rect">
              <a:avLst/>
            </a:prstGeom>
          </p:spPr>
        </p:pic>
        <p:grpSp>
          <p:nvGrpSpPr>
            <p:cNvPr id="15" name="Group 14">
              <a:extLst>
                <a:ext uri="{FF2B5EF4-FFF2-40B4-BE49-F238E27FC236}">
                  <a16:creationId xmlns:a16="http://schemas.microsoft.com/office/drawing/2014/main" id="{025B9378-9C84-0940-851D-7843D316901E}"/>
                </a:ext>
              </a:extLst>
            </p:cNvPr>
            <p:cNvGrpSpPr/>
            <p:nvPr/>
          </p:nvGrpSpPr>
          <p:grpSpPr>
            <a:xfrm>
              <a:off x="1512614" y="3728140"/>
              <a:ext cx="6081234" cy="507166"/>
              <a:chOff x="1512614" y="3728140"/>
              <a:chExt cx="6081234" cy="507166"/>
            </a:xfrm>
          </p:grpSpPr>
          <p:pic>
            <p:nvPicPr>
              <p:cNvPr id="17" name="Picture 16">
                <a:extLst>
                  <a:ext uri="{FF2B5EF4-FFF2-40B4-BE49-F238E27FC236}">
                    <a16:creationId xmlns:a16="http://schemas.microsoft.com/office/drawing/2014/main" id="{B7A547AA-7E61-D748-861D-EA5F7310C8CC}"/>
                  </a:ext>
                </a:extLst>
              </p:cNvPr>
              <p:cNvPicPr>
                <a:picLocks noChangeAspect="1"/>
              </p:cNvPicPr>
              <p:nvPr/>
            </p:nvPicPr>
            <p:blipFill>
              <a:blip r:embed="rId8"/>
              <a:stretch>
                <a:fillRect/>
              </a:stretch>
            </p:blipFill>
            <p:spPr>
              <a:xfrm>
                <a:off x="1512614" y="3728140"/>
                <a:ext cx="698500" cy="469900"/>
              </a:xfrm>
              <a:prstGeom prst="rect">
                <a:avLst/>
              </a:prstGeom>
            </p:spPr>
          </p:pic>
          <p:pic>
            <p:nvPicPr>
              <p:cNvPr id="18" name="Picture 17">
                <a:extLst>
                  <a:ext uri="{FF2B5EF4-FFF2-40B4-BE49-F238E27FC236}">
                    <a16:creationId xmlns:a16="http://schemas.microsoft.com/office/drawing/2014/main" id="{CA530AB3-53A2-7C4A-AF7D-E14C645857DC}"/>
                  </a:ext>
                </a:extLst>
              </p:cNvPr>
              <p:cNvPicPr>
                <a:picLocks noChangeAspect="1"/>
              </p:cNvPicPr>
              <p:nvPr/>
            </p:nvPicPr>
            <p:blipFill>
              <a:blip r:embed="rId9"/>
              <a:stretch>
                <a:fillRect/>
              </a:stretch>
            </p:blipFill>
            <p:spPr>
              <a:xfrm>
                <a:off x="3091136" y="3752706"/>
                <a:ext cx="673100" cy="482600"/>
              </a:xfrm>
              <a:prstGeom prst="rect">
                <a:avLst/>
              </a:prstGeom>
            </p:spPr>
          </p:pic>
          <p:pic>
            <p:nvPicPr>
              <p:cNvPr id="19" name="Picture 18">
                <a:extLst>
                  <a:ext uri="{FF2B5EF4-FFF2-40B4-BE49-F238E27FC236}">
                    <a16:creationId xmlns:a16="http://schemas.microsoft.com/office/drawing/2014/main" id="{B3846674-2286-204E-BC7B-39B16B60538D}"/>
                  </a:ext>
                </a:extLst>
              </p:cNvPr>
              <p:cNvPicPr>
                <a:picLocks noChangeAspect="1"/>
              </p:cNvPicPr>
              <p:nvPr/>
            </p:nvPicPr>
            <p:blipFill rotWithShape="1">
              <a:blip r:embed="rId10"/>
              <a:srcRect r="13774" b="17778"/>
              <a:stretch/>
            </p:blipFill>
            <p:spPr>
              <a:xfrm>
                <a:off x="4772736" y="3728140"/>
                <a:ext cx="558491" cy="469900"/>
              </a:xfrm>
              <a:prstGeom prst="rect">
                <a:avLst/>
              </a:prstGeom>
            </p:spPr>
          </p:pic>
          <p:sp>
            <p:nvSpPr>
              <p:cNvPr id="20" name="TextBox 19">
                <a:extLst>
                  <a:ext uri="{FF2B5EF4-FFF2-40B4-BE49-F238E27FC236}">
                    <a16:creationId xmlns:a16="http://schemas.microsoft.com/office/drawing/2014/main" id="{51E82313-DC00-4342-ACF9-A379CEC2B58A}"/>
                  </a:ext>
                </a:extLst>
              </p:cNvPr>
              <p:cNvSpPr txBox="1"/>
              <p:nvPr/>
            </p:nvSpPr>
            <p:spPr>
              <a:xfrm>
                <a:off x="2045993" y="3783940"/>
                <a:ext cx="5547855" cy="445479"/>
              </a:xfrm>
              <a:prstGeom prst="rect">
                <a:avLst/>
              </a:prstGeom>
              <a:noFill/>
            </p:spPr>
            <p:txBody>
              <a:bodyPr wrap="square" rtlCol="0">
                <a:spAutoFit/>
              </a:bodyPr>
              <a:lstStyle/>
              <a:p>
                <a:r>
                  <a:rPr lang="en-US" dirty="0">
                    <a:solidFill>
                      <a:schemeClr val="bg1"/>
                    </a:solidFill>
                  </a:rPr>
                  <a:t>Euploid	      Mosaic          Aneuploid</a:t>
                </a:r>
              </a:p>
            </p:txBody>
          </p:sp>
        </p:grpSp>
        <p:pic>
          <p:nvPicPr>
            <p:cNvPr id="16" name="Picture 15">
              <a:extLst>
                <a:ext uri="{FF2B5EF4-FFF2-40B4-BE49-F238E27FC236}">
                  <a16:creationId xmlns:a16="http://schemas.microsoft.com/office/drawing/2014/main" id="{9839160F-FA71-A245-8A99-0E387129388D}"/>
                </a:ext>
              </a:extLst>
            </p:cNvPr>
            <p:cNvPicPr>
              <a:picLocks noChangeAspect="1"/>
            </p:cNvPicPr>
            <p:nvPr/>
          </p:nvPicPr>
          <p:blipFill>
            <a:blip r:embed="rId11"/>
            <a:stretch>
              <a:fillRect/>
            </a:stretch>
          </p:blipFill>
          <p:spPr>
            <a:xfrm>
              <a:off x="5796589" y="2290446"/>
              <a:ext cx="1138554" cy="1138554"/>
            </a:xfrm>
            <a:prstGeom prst="rect">
              <a:avLst/>
            </a:prstGeom>
          </p:spPr>
        </p:pic>
      </p:grpSp>
    </p:spTree>
    <p:extLst>
      <p:ext uri="{BB962C8B-B14F-4D97-AF65-F5344CB8AC3E}">
        <p14:creationId xmlns:p14="http://schemas.microsoft.com/office/powerpoint/2010/main" val="29687655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733" y="192508"/>
            <a:ext cx="11781367" cy="758825"/>
          </a:xfrm>
        </p:spPr>
        <p:txBody>
          <a:bodyPr/>
          <a:lstStyle/>
          <a:p>
            <a:r>
              <a:rPr lang="en-US" sz="2800" b="1" dirty="0">
                <a:latin typeface="+mj-lt"/>
              </a:rPr>
              <a:t>Conclusions</a:t>
            </a:r>
          </a:p>
        </p:txBody>
      </p:sp>
      <p:sp>
        <p:nvSpPr>
          <p:cNvPr id="15" name="TextBox 14">
            <a:extLst>
              <a:ext uri="{FF2B5EF4-FFF2-40B4-BE49-F238E27FC236}">
                <a16:creationId xmlns:a16="http://schemas.microsoft.com/office/drawing/2014/main" id="{45F4D36B-7F59-1C48-9AC6-9EB4F589BE29}"/>
              </a:ext>
            </a:extLst>
          </p:cNvPr>
          <p:cNvSpPr txBox="1"/>
          <p:nvPr/>
        </p:nvSpPr>
        <p:spPr>
          <a:xfrm>
            <a:off x="777052" y="1944853"/>
            <a:ext cx="10637896" cy="3139321"/>
          </a:xfrm>
          <a:prstGeom prst="rect">
            <a:avLst/>
          </a:prstGeom>
          <a:noFill/>
        </p:spPr>
        <p:txBody>
          <a:bodyPr wrap="square" rtlCol="0">
            <a:spAutoFit/>
          </a:bodyPr>
          <a:lstStyle/>
          <a:p>
            <a:pPr marL="457200" indent="-457200">
              <a:buFont typeface="Wingdings" pitchFamily="2" charset="2"/>
              <a:buChar char="v"/>
            </a:pPr>
            <a:r>
              <a:rPr lang="en-US" sz="2200" dirty="0">
                <a:solidFill>
                  <a:schemeClr val="bg1"/>
                </a:solidFill>
              </a:rPr>
              <a:t>Computational approach applied at single-cell level to detect aneuploidies works</a:t>
            </a:r>
          </a:p>
          <a:p>
            <a:pPr marL="457200" indent="-457200">
              <a:buFont typeface="Wingdings" pitchFamily="2" charset="2"/>
              <a:buChar char="v"/>
            </a:pPr>
            <a:endParaRPr lang="en-US" sz="2200" dirty="0">
              <a:solidFill>
                <a:schemeClr val="bg1"/>
              </a:solidFill>
            </a:endParaRPr>
          </a:p>
          <a:p>
            <a:pPr marL="457200" indent="-457200">
              <a:buFont typeface="Wingdings" pitchFamily="2" charset="2"/>
              <a:buChar char="v"/>
            </a:pPr>
            <a:endParaRPr lang="en-US" sz="2200" dirty="0">
              <a:solidFill>
                <a:schemeClr val="bg1"/>
              </a:solidFill>
            </a:endParaRPr>
          </a:p>
          <a:p>
            <a:pPr marL="457200" indent="-457200">
              <a:buFont typeface="Wingdings" pitchFamily="2" charset="2"/>
              <a:buChar char="v"/>
            </a:pPr>
            <a:r>
              <a:rPr lang="en-US" sz="2200" dirty="0">
                <a:solidFill>
                  <a:schemeClr val="bg1"/>
                </a:solidFill>
              </a:rPr>
              <a:t>Every embryo appears to be mosaic</a:t>
            </a:r>
          </a:p>
          <a:p>
            <a:r>
              <a:rPr lang="en-US" sz="2200" dirty="0">
                <a:solidFill>
                  <a:schemeClr val="bg1"/>
                </a:solidFill>
                <a:sym typeface="Wingdings" pitchFamily="2" charset="2"/>
              </a:rPr>
              <a:t>	 </a:t>
            </a:r>
            <a:r>
              <a:rPr lang="en-US" sz="2200" dirty="0">
                <a:solidFill>
                  <a:schemeClr val="bg1"/>
                </a:solidFill>
              </a:rPr>
              <a:t>Part of normal phenotype</a:t>
            </a:r>
          </a:p>
          <a:p>
            <a:pPr marL="914400" lvl="1" indent="-457200">
              <a:buFont typeface="Wingdings" pitchFamily="2" charset="2"/>
              <a:buChar char="v"/>
            </a:pPr>
            <a:endParaRPr lang="en-US" sz="2200" dirty="0">
              <a:solidFill>
                <a:schemeClr val="bg1"/>
              </a:solidFill>
            </a:endParaRPr>
          </a:p>
          <a:p>
            <a:pPr marL="914400" lvl="1" indent="-457200">
              <a:buFont typeface="Wingdings" pitchFamily="2" charset="2"/>
              <a:buChar char="v"/>
            </a:pPr>
            <a:endParaRPr lang="en-US" sz="2200" dirty="0">
              <a:solidFill>
                <a:schemeClr val="bg1"/>
              </a:solidFill>
            </a:endParaRPr>
          </a:p>
          <a:p>
            <a:pPr marL="457200" indent="-457200">
              <a:buFont typeface="Wingdings" pitchFamily="2" charset="2"/>
              <a:buChar char="v"/>
            </a:pPr>
            <a:r>
              <a:rPr lang="en-US" sz="2200" dirty="0">
                <a:solidFill>
                  <a:schemeClr val="bg1"/>
                </a:solidFill>
              </a:rPr>
              <a:t>Trophectoderm cells do not disproportionately affect aneuploidy compared to cells of inner cell mass</a:t>
            </a:r>
          </a:p>
        </p:txBody>
      </p:sp>
      <p:pic>
        <p:nvPicPr>
          <p:cNvPr id="5" name="Picture 4">
            <a:extLst>
              <a:ext uri="{FF2B5EF4-FFF2-40B4-BE49-F238E27FC236}">
                <a16:creationId xmlns:a16="http://schemas.microsoft.com/office/drawing/2014/main" id="{4BFC91C9-2346-5849-919F-787FE4A9DE3E}"/>
              </a:ext>
            </a:extLst>
          </p:cNvPr>
          <p:cNvPicPr>
            <a:picLocks noChangeAspect="1"/>
          </p:cNvPicPr>
          <p:nvPr/>
        </p:nvPicPr>
        <p:blipFill>
          <a:blip r:embed="rId3"/>
          <a:stretch>
            <a:fillRect/>
          </a:stretch>
        </p:blipFill>
        <p:spPr>
          <a:xfrm flipH="1">
            <a:off x="7989865" y="2953479"/>
            <a:ext cx="762017" cy="702946"/>
          </a:xfrm>
          <a:prstGeom prst="rect">
            <a:avLst/>
          </a:prstGeom>
        </p:spPr>
      </p:pic>
      <p:pic>
        <p:nvPicPr>
          <p:cNvPr id="6" name="Picture 5">
            <a:extLst>
              <a:ext uri="{FF2B5EF4-FFF2-40B4-BE49-F238E27FC236}">
                <a16:creationId xmlns:a16="http://schemas.microsoft.com/office/drawing/2014/main" id="{757EC0CD-DE99-014B-BEF9-49E7A4EF0570}"/>
              </a:ext>
            </a:extLst>
          </p:cNvPr>
          <p:cNvPicPr>
            <a:picLocks noChangeAspect="1"/>
          </p:cNvPicPr>
          <p:nvPr/>
        </p:nvPicPr>
        <p:blipFill>
          <a:blip r:embed="rId4"/>
          <a:stretch>
            <a:fillRect/>
          </a:stretch>
        </p:blipFill>
        <p:spPr>
          <a:xfrm flipH="1">
            <a:off x="7005652" y="3307906"/>
            <a:ext cx="720667" cy="697039"/>
          </a:xfrm>
          <a:prstGeom prst="rect">
            <a:avLst/>
          </a:prstGeom>
        </p:spPr>
      </p:pic>
      <p:pic>
        <p:nvPicPr>
          <p:cNvPr id="7" name="Picture 6">
            <a:extLst>
              <a:ext uri="{FF2B5EF4-FFF2-40B4-BE49-F238E27FC236}">
                <a16:creationId xmlns:a16="http://schemas.microsoft.com/office/drawing/2014/main" id="{D49456C6-82C7-7148-AD26-B989BFAD5000}"/>
              </a:ext>
            </a:extLst>
          </p:cNvPr>
          <p:cNvPicPr>
            <a:picLocks noChangeAspect="1"/>
          </p:cNvPicPr>
          <p:nvPr/>
        </p:nvPicPr>
        <p:blipFill>
          <a:blip r:embed="rId5"/>
          <a:stretch>
            <a:fillRect/>
          </a:stretch>
        </p:blipFill>
        <p:spPr>
          <a:xfrm flipH="1">
            <a:off x="6096000" y="2788379"/>
            <a:ext cx="750203" cy="708853"/>
          </a:xfrm>
          <a:prstGeom prst="rect">
            <a:avLst/>
          </a:prstGeom>
        </p:spPr>
      </p:pic>
    </p:spTree>
    <p:extLst>
      <p:ext uri="{BB962C8B-B14F-4D97-AF65-F5344CB8AC3E}">
        <p14:creationId xmlns:p14="http://schemas.microsoft.com/office/powerpoint/2010/main" val="37278542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733" y="192508"/>
            <a:ext cx="11781367" cy="758825"/>
          </a:xfrm>
        </p:spPr>
        <p:txBody>
          <a:bodyPr/>
          <a:lstStyle/>
          <a:p>
            <a:r>
              <a:rPr lang="en-US" sz="2800" b="1" dirty="0">
                <a:latin typeface="+mj-lt"/>
              </a:rPr>
              <a:t>Future directions</a:t>
            </a:r>
          </a:p>
        </p:txBody>
      </p:sp>
      <p:sp>
        <p:nvSpPr>
          <p:cNvPr id="15" name="TextBox 14">
            <a:extLst>
              <a:ext uri="{FF2B5EF4-FFF2-40B4-BE49-F238E27FC236}">
                <a16:creationId xmlns:a16="http://schemas.microsoft.com/office/drawing/2014/main" id="{45F4D36B-7F59-1C48-9AC6-9EB4F589BE29}"/>
              </a:ext>
            </a:extLst>
          </p:cNvPr>
          <p:cNvSpPr txBox="1"/>
          <p:nvPr/>
        </p:nvSpPr>
        <p:spPr>
          <a:xfrm>
            <a:off x="732983" y="1452771"/>
            <a:ext cx="6831369" cy="4832092"/>
          </a:xfrm>
          <a:prstGeom prst="rect">
            <a:avLst/>
          </a:prstGeom>
          <a:noFill/>
        </p:spPr>
        <p:txBody>
          <a:bodyPr wrap="square" rtlCol="0">
            <a:spAutoFit/>
          </a:bodyPr>
          <a:lstStyle/>
          <a:p>
            <a:pPr marL="457200" indent="-457200">
              <a:buFont typeface="Wingdings" pitchFamily="2" charset="2"/>
              <a:buChar char="v"/>
            </a:pPr>
            <a:r>
              <a:rPr lang="en-US" sz="2200" dirty="0">
                <a:solidFill>
                  <a:schemeClr val="bg1"/>
                </a:solidFill>
              </a:rPr>
              <a:t>Improve method to detect aneuploidies</a:t>
            </a:r>
          </a:p>
          <a:p>
            <a:pPr marL="457200" indent="-457200">
              <a:buFont typeface="Wingdings" pitchFamily="2" charset="2"/>
              <a:buChar char="v"/>
            </a:pPr>
            <a:endParaRPr lang="en-US" sz="2200" dirty="0">
              <a:solidFill>
                <a:schemeClr val="bg1"/>
              </a:solidFill>
            </a:endParaRPr>
          </a:p>
          <a:p>
            <a:pPr marL="457200" indent="-457200">
              <a:buFont typeface="Wingdings" pitchFamily="2" charset="2"/>
              <a:buChar char="v"/>
            </a:pPr>
            <a:endParaRPr lang="en-US" sz="2200" dirty="0">
              <a:solidFill>
                <a:schemeClr val="bg1"/>
              </a:solidFill>
            </a:endParaRPr>
          </a:p>
          <a:p>
            <a:pPr marL="457200" indent="-457200">
              <a:buFont typeface="Wingdings" pitchFamily="2" charset="2"/>
              <a:buChar char="v"/>
            </a:pPr>
            <a:endParaRPr lang="en-US" sz="2200" dirty="0">
              <a:solidFill>
                <a:schemeClr val="bg1"/>
              </a:solidFill>
            </a:endParaRPr>
          </a:p>
          <a:p>
            <a:pPr marL="457200" indent="-457200">
              <a:buFont typeface="Wingdings" pitchFamily="2" charset="2"/>
              <a:buChar char="v"/>
            </a:pPr>
            <a:endParaRPr lang="en-US" sz="2200" dirty="0">
              <a:solidFill>
                <a:schemeClr val="bg1"/>
              </a:solidFill>
            </a:endParaRPr>
          </a:p>
          <a:p>
            <a:pPr marL="457200" indent="-457200">
              <a:buFont typeface="Wingdings" pitchFamily="2" charset="2"/>
              <a:buChar char="v"/>
            </a:pPr>
            <a:endParaRPr lang="en-US" sz="2200" dirty="0">
              <a:solidFill>
                <a:schemeClr val="bg1"/>
              </a:solidFill>
            </a:endParaRPr>
          </a:p>
          <a:p>
            <a:pPr marL="457200" indent="-457200">
              <a:buFont typeface="Wingdings" pitchFamily="2" charset="2"/>
              <a:buChar char="v"/>
            </a:pPr>
            <a:endParaRPr lang="en-US" sz="2200" dirty="0">
              <a:solidFill>
                <a:schemeClr val="bg1"/>
              </a:solidFill>
            </a:endParaRPr>
          </a:p>
          <a:p>
            <a:pPr marL="457200" indent="-457200">
              <a:buFont typeface="Wingdings" pitchFamily="2" charset="2"/>
              <a:buChar char="v"/>
            </a:pPr>
            <a:endParaRPr lang="en-US" sz="2200" dirty="0">
              <a:solidFill>
                <a:schemeClr val="bg1"/>
              </a:solidFill>
            </a:endParaRPr>
          </a:p>
          <a:p>
            <a:pPr marL="457200" indent="-457200">
              <a:buFont typeface="Wingdings" pitchFamily="2" charset="2"/>
              <a:buChar char="v"/>
            </a:pPr>
            <a:r>
              <a:rPr lang="en-US" sz="2200" dirty="0">
                <a:solidFill>
                  <a:schemeClr val="bg1"/>
                </a:solidFill>
              </a:rPr>
              <a:t>Extend analysis to additional scRNA-seq datasets</a:t>
            </a:r>
          </a:p>
          <a:p>
            <a:pPr marL="457200" indent="-457200">
              <a:buFont typeface="Wingdings" pitchFamily="2" charset="2"/>
              <a:buChar char="v"/>
            </a:pPr>
            <a:endParaRPr lang="en-US" sz="2200" dirty="0">
              <a:solidFill>
                <a:schemeClr val="bg1"/>
              </a:solidFill>
            </a:endParaRPr>
          </a:p>
          <a:p>
            <a:pPr marL="457200" indent="-457200">
              <a:buFont typeface="Wingdings" pitchFamily="2" charset="2"/>
              <a:buChar char="v"/>
            </a:pPr>
            <a:endParaRPr lang="en-US" sz="2200" dirty="0">
              <a:solidFill>
                <a:schemeClr val="bg1"/>
              </a:solidFill>
            </a:endParaRPr>
          </a:p>
          <a:p>
            <a:pPr marL="457200" indent="-457200">
              <a:buFont typeface="Wingdings" pitchFamily="2" charset="2"/>
              <a:buChar char="v"/>
            </a:pPr>
            <a:endParaRPr lang="en-US" sz="2200" dirty="0">
              <a:solidFill>
                <a:schemeClr val="bg1"/>
              </a:solidFill>
            </a:endParaRPr>
          </a:p>
          <a:p>
            <a:pPr marL="457200" indent="-457200">
              <a:buFont typeface="Wingdings" pitchFamily="2" charset="2"/>
              <a:buChar char="v"/>
            </a:pPr>
            <a:endParaRPr lang="en-US" sz="2200" dirty="0">
              <a:solidFill>
                <a:schemeClr val="bg1"/>
              </a:solidFill>
            </a:endParaRPr>
          </a:p>
          <a:p>
            <a:pPr marL="457200" indent="-457200">
              <a:buFont typeface="Wingdings" pitchFamily="2" charset="2"/>
              <a:buChar char="v"/>
            </a:pPr>
            <a:endParaRPr lang="en-US" sz="2200" dirty="0">
              <a:solidFill>
                <a:schemeClr val="bg1"/>
              </a:solidFill>
            </a:endParaRPr>
          </a:p>
        </p:txBody>
      </p:sp>
      <p:pic>
        <p:nvPicPr>
          <p:cNvPr id="7" name="Picture 6">
            <a:extLst>
              <a:ext uri="{FF2B5EF4-FFF2-40B4-BE49-F238E27FC236}">
                <a16:creationId xmlns:a16="http://schemas.microsoft.com/office/drawing/2014/main" id="{66EA548D-A43A-B242-B358-67DB0491D601}"/>
              </a:ext>
            </a:extLst>
          </p:cNvPr>
          <p:cNvPicPr>
            <a:picLocks noChangeAspect="1"/>
          </p:cNvPicPr>
          <p:nvPr/>
        </p:nvPicPr>
        <p:blipFill rotWithShape="1">
          <a:blip r:embed="rId3"/>
          <a:srcRect l="1060" t="3101" r="667" b="2969"/>
          <a:stretch/>
        </p:blipFill>
        <p:spPr>
          <a:xfrm>
            <a:off x="1373938" y="2066949"/>
            <a:ext cx="3209365" cy="1265795"/>
          </a:xfrm>
          <a:prstGeom prst="rect">
            <a:avLst/>
          </a:prstGeom>
        </p:spPr>
      </p:pic>
      <p:pic>
        <p:nvPicPr>
          <p:cNvPr id="9" name="Picture 8">
            <a:extLst>
              <a:ext uri="{FF2B5EF4-FFF2-40B4-BE49-F238E27FC236}">
                <a16:creationId xmlns:a16="http://schemas.microsoft.com/office/drawing/2014/main" id="{2248B771-39C6-2C4A-AE60-41ECF63E3F71}"/>
              </a:ext>
            </a:extLst>
          </p:cNvPr>
          <p:cNvPicPr>
            <a:picLocks noChangeAspect="1"/>
          </p:cNvPicPr>
          <p:nvPr/>
        </p:nvPicPr>
        <p:blipFill>
          <a:blip r:embed="rId4"/>
          <a:stretch>
            <a:fillRect/>
          </a:stretch>
        </p:blipFill>
        <p:spPr>
          <a:xfrm>
            <a:off x="6612835" y="1980751"/>
            <a:ext cx="3419061" cy="1448249"/>
          </a:xfrm>
          <a:prstGeom prst="rect">
            <a:avLst/>
          </a:prstGeom>
        </p:spPr>
      </p:pic>
      <p:sp>
        <p:nvSpPr>
          <p:cNvPr id="10" name="TextBox 9">
            <a:extLst>
              <a:ext uri="{FF2B5EF4-FFF2-40B4-BE49-F238E27FC236}">
                <a16:creationId xmlns:a16="http://schemas.microsoft.com/office/drawing/2014/main" id="{7B1DDE88-DB9C-084E-A0D8-0DE5D865DF67}"/>
              </a:ext>
            </a:extLst>
          </p:cNvPr>
          <p:cNvSpPr txBox="1"/>
          <p:nvPr/>
        </p:nvSpPr>
        <p:spPr>
          <a:xfrm>
            <a:off x="7481354" y="2945509"/>
            <a:ext cx="2981801" cy="338554"/>
          </a:xfrm>
          <a:prstGeom prst="rect">
            <a:avLst/>
          </a:prstGeom>
          <a:solidFill>
            <a:schemeClr val="tx1"/>
          </a:solidFill>
        </p:spPr>
        <p:txBody>
          <a:bodyPr wrap="square" rtlCol="0">
            <a:spAutoFit/>
          </a:bodyPr>
          <a:lstStyle/>
          <a:p>
            <a:r>
              <a:rPr lang="en-US" sz="1600" dirty="0">
                <a:solidFill>
                  <a:schemeClr val="bg1"/>
                </a:solidFill>
              </a:rPr>
              <a:t>Gene 1   </a:t>
            </a:r>
            <a:r>
              <a:rPr lang="en-US" sz="800" dirty="0">
                <a:solidFill>
                  <a:schemeClr val="bg1"/>
                </a:solidFill>
              </a:rPr>
              <a:t> </a:t>
            </a:r>
            <a:r>
              <a:rPr lang="en-US" sz="1600" dirty="0">
                <a:solidFill>
                  <a:schemeClr val="bg1"/>
                </a:solidFill>
              </a:rPr>
              <a:t>Gene 2  </a:t>
            </a:r>
            <a:r>
              <a:rPr lang="en-US" sz="800" dirty="0">
                <a:solidFill>
                  <a:schemeClr val="bg1"/>
                </a:solidFill>
              </a:rPr>
              <a:t> </a:t>
            </a:r>
            <a:r>
              <a:rPr lang="en-US" sz="1600" dirty="0">
                <a:solidFill>
                  <a:schemeClr val="bg1"/>
                </a:solidFill>
              </a:rPr>
              <a:t>Gene 3 </a:t>
            </a:r>
          </a:p>
        </p:txBody>
      </p:sp>
      <p:sp>
        <p:nvSpPr>
          <p:cNvPr id="12" name="TextBox 11">
            <a:extLst>
              <a:ext uri="{FF2B5EF4-FFF2-40B4-BE49-F238E27FC236}">
                <a16:creationId xmlns:a16="http://schemas.microsoft.com/office/drawing/2014/main" id="{92A48579-75B4-384A-A255-1A2486A2DB72}"/>
              </a:ext>
            </a:extLst>
          </p:cNvPr>
          <p:cNvSpPr txBox="1"/>
          <p:nvPr/>
        </p:nvSpPr>
        <p:spPr>
          <a:xfrm>
            <a:off x="5240672" y="1886194"/>
            <a:ext cx="940904" cy="1446550"/>
          </a:xfrm>
          <a:prstGeom prst="rect">
            <a:avLst/>
          </a:prstGeom>
          <a:noFill/>
        </p:spPr>
        <p:txBody>
          <a:bodyPr wrap="square" rtlCol="0">
            <a:spAutoFit/>
          </a:bodyPr>
          <a:lstStyle/>
          <a:p>
            <a:pPr algn="ctr"/>
            <a:r>
              <a:rPr lang="en-US" sz="8800" b="1" dirty="0">
                <a:solidFill>
                  <a:schemeClr val="bg1"/>
                </a:solidFill>
              </a:rPr>
              <a:t>+</a:t>
            </a:r>
          </a:p>
        </p:txBody>
      </p:sp>
      <p:sp>
        <p:nvSpPr>
          <p:cNvPr id="14" name="TextBox 13">
            <a:extLst>
              <a:ext uri="{FF2B5EF4-FFF2-40B4-BE49-F238E27FC236}">
                <a16:creationId xmlns:a16="http://schemas.microsoft.com/office/drawing/2014/main" id="{B6E48168-CA0D-1042-A00B-2E21A59F591C}"/>
              </a:ext>
            </a:extLst>
          </p:cNvPr>
          <p:cNvSpPr txBox="1"/>
          <p:nvPr/>
        </p:nvSpPr>
        <p:spPr>
          <a:xfrm>
            <a:off x="1373938" y="3525257"/>
            <a:ext cx="3209365" cy="400110"/>
          </a:xfrm>
          <a:prstGeom prst="rect">
            <a:avLst/>
          </a:prstGeom>
          <a:solidFill>
            <a:schemeClr val="tx1"/>
          </a:solidFill>
        </p:spPr>
        <p:txBody>
          <a:bodyPr wrap="square" rtlCol="0">
            <a:spAutoFit/>
          </a:bodyPr>
          <a:lstStyle/>
          <a:p>
            <a:pPr algn="ctr"/>
            <a:r>
              <a:rPr lang="en-US" sz="2000" dirty="0">
                <a:solidFill>
                  <a:schemeClr val="bg1"/>
                </a:solidFill>
              </a:rPr>
              <a:t>Gene expression</a:t>
            </a:r>
          </a:p>
        </p:txBody>
      </p:sp>
      <p:sp>
        <p:nvSpPr>
          <p:cNvPr id="16" name="TextBox 15">
            <a:extLst>
              <a:ext uri="{FF2B5EF4-FFF2-40B4-BE49-F238E27FC236}">
                <a16:creationId xmlns:a16="http://schemas.microsoft.com/office/drawing/2014/main" id="{08C460DE-C7C3-EB4A-92C6-AAB93F9C8AAF}"/>
              </a:ext>
            </a:extLst>
          </p:cNvPr>
          <p:cNvSpPr txBox="1"/>
          <p:nvPr/>
        </p:nvSpPr>
        <p:spPr>
          <a:xfrm>
            <a:off x="6181576" y="3525257"/>
            <a:ext cx="3850320" cy="400110"/>
          </a:xfrm>
          <a:prstGeom prst="rect">
            <a:avLst/>
          </a:prstGeom>
          <a:solidFill>
            <a:schemeClr val="tx1"/>
          </a:solidFill>
        </p:spPr>
        <p:txBody>
          <a:bodyPr wrap="square" rtlCol="0">
            <a:spAutoFit/>
          </a:bodyPr>
          <a:lstStyle/>
          <a:p>
            <a:pPr algn="ctr"/>
            <a:r>
              <a:rPr lang="en-US" sz="2000" dirty="0">
                <a:solidFill>
                  <a:schemeClr val="bg1"/>
                </a:solidFill>
              </a:rPr>
              <a:t>Genotype</a:t>
            </a:r>
          </a:p>
        </p:txBody>
      </p:sp>
      <p:pic>
        <p:nvPicPr>
          <p:cNvPr id="17" name="Picture 16">
            <a:extLst>
              <a:ext uri="{FF2B5EF4-FFF2-40B4-BE49-F238E27FC236}">
                <a16:creationId xmlns:a16="http://schemas.microsoft.com/office/drawing/2014/main" id="{E456BC86-3019-6648-BBA5-00325B4A6109}"/>
              </a:ext>
            </a:extLst>
          </p:cNvPr>
          <p:cNvPicPr>
            <a:picLocks noChangeAspect="1"/>
          </p:cNvPicPr>
          <p:nvPr/>
        </p:nvPicPr>
        <p:blipFill>
          <a:blip r:embed="rId5"/>
          <a:stretch>
            <a:fillRect/>
          </a:stretch>
        </p:blipFill>
        <p:spPr>
          <a:xfrm>
            <a:off x="4215491" y="4709511"/>
            <a:ext cx="2800626" cy="1575352"/>
          </a:xfrm>
          <a:prstGeom prst="rect">
            <a:avLst/>
          </a:prstGeom>
        </p:spPr>
      </p:pic>
      <p:pic>
        <p:nvPicPr>
          <p:cNvPr id="19" name="Picture 18">
            <a:extLst>
              <a:ext uri="{FF2B5EF4-FFF2-40B4-BE49-F238E27FC236}">
                <a16:creationId xmlns:a16="http://schemas.microsoft.com/office/drawing/2014/main" id="{B7AD8565-1D84-5147-B653-572EB1AC26A9}"/>
              </a:ext>
            </a:extLst>
          </p:cNvPr>
          <p:cNvPicPr>
            <a:picLocks noChangeAspect="1"/>
          </p:cNvPicPr>
          <p:nvPr/>
        </p:nvPicPr>
        <p:blipFill>
          <a:blip r:embed="rId6"/>
          <a:stretch>
            <a:fillRect/>
          </a:stretch>
        </p:blipFill>
        <p:spPr>
          <a:xfrm>
            <a:off x="1582435" y="5042312"/>
            <a:ext cx="1858843" cy="725834"/>
          </a:xfrm>
          <a:prstGeom prst="rect">
            <a:avLst/>
          </a:prstGeom>
        </p:spPr>
      </p:pic>
    </p:spTree>
    <p:extLst>
      <p:ext uri="{BB962C8B-B14F-4D97-AF65-F5344CB8AC3E}">
        <p14:creationId xmlns:p14="http://schemas.microsoft.com/office/powerpoint/2010/main" val="11800752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5729" y="237151"/>
            <a:ext cx="11781367" cy="758825"/>
          </a:xfrm>
        </p:spPr>
        <p:txBody>
          <a:bodyPr/>
          <a:lstStyle/>
          <a:p>
            <a:r>
              <a:rPr lang="en-US" sz="4000" b="1" dirty="0">
                <a:latin typeface="+mj-lt"/>
              </a:rPr>
              <a:t>Thank You</a:t>
            </a:r>
          </a:p>
        </p:txBody>
      </p:sp>
      <p:grpSp>
        <p:nvGrpSpPr>
          <p:cNvPr id="5" name="Group 4">
            <a:extLst>
              <a:ext uri="{FF2B5EF4-FFF2-40B4-BE49-F238E27FC236}">
                <a16:creationId xmlns:a16="http://schemas.microsoft.com/office/drawing/2014/main" id="{7FCA9EE8-30CF-9543-9F85-B9CDB85617BC}"/>
              </a:ext>
            </a:extLst>
          </p:cNvPr>
          <p:cNvGrpSpPr/>
          <p:nvPr/>
        </p:nvGrpSpPr>
        <p:grpSpPr>
          <a:xfrm>
            <a:off x="1817441" y="2286969"/>
            <a:ext cx="8557118" cy="3274295"/>
            <a:chOff x="1752582" y="2286969"/>
            <a:chExt cx="8557118" cy="3274295"/>
          </a:xfrm>
        </p:grpSpPr>
        <p:pic>
          <p:nvPicPr>
            <p:cNvPr id="4" name="Picture 3">
              <a:extLst>
                <a:ext uri="{FF2B5EF4-FFF2-40B4-BE49-F238E27FC236}">
                  <a16:creationId xmlns:a16="http://schemas.microsoft.com/office/drawing/2014/main" id="{E5388786-09CC-E549-BE99-5EDC9850156B}"/>
                </a:ext>
              </a:extLst>
            </p:cNvPr>
            <p:cNvPicPr>
              <a:picLocks noChangeAspect="1"/>
            </p:cNvPicPr>
            <p:nvPr/>
          </p:nvPicPr>
          <p:blipFill rotWithShape="1">
            <a:blip r:embed="rId3"/>
            <a:srcRect r="446" b="890"/>
            <a:stretch/>
          </p:blipFill>
          <p:spPr>
            <a:xfrm>
              <a:off x="1752582" y="2286969"/>
              <a:ext cx="2773457" cy="2773457"/>
            </a:xfrm>
            <a:prstGeom prst="rect">
              <a:avLst/>
            </a:prstGeom>
          </p:spPr>
        </p:pic>
        <p:pic>
          <p:nvPicPr>
            <p:cNvPr id="6" name="Picture 5">
              <a:extLst>
                <a:ext uri="{FF2B5EF4-FFF2-40B4-BE49-F238E27FC236}">
                  <a16:creationId xmlns:a16="http://schemas.microsoft.com/office/drawing/2014/main" id="{6CCAEB20-4514-E943-B5F0-74905DEFC039}"/>
                </a:ext>
              </a:extLst>
            </p:cNvPr>
            <p:cNvPicPr>
              <a:picLocks noChangeAspect="1"/>
            </p:cNvPicPr>
            <p:nvPr/>
          </p:nvPicPr>
          <p:blipFill rotWithShape="1">
            <a:blip r:embed="rId4"/>
            <a:srcRect t="2070"/>
            <a:stretch/>
          </p:blipFill>
          <p:spPr>
            <a:xfrm>
              <a:off x="7477600" y="2286970"/>
              <a:ext cx="2832100" cy="2773457"/>
            </a:xfrm>
            <a:prstGeom prst="rect">
              <a:avLst/>
            </a:prstGeom>
          </p:spPr>
        </p:pic>
        <p:sp>
          <p:nvSpPr>
            <p:cNvPr id="3" name="TextBox 2">
              <a:extLst>
                <a:ext uri="{FF2B5EF4-FFF2-40B4-BE49-F238E27FC236}">
                  <a16:creationId xmlns:a16="http://schemas.microsoft.com/office/drawing/2014/main" id="{44F2642D-BA78-7B49-9FB8-27513DE8246B}"/>
                </a:ext>
              </a:extLst>
            </p:cNvPr>
            <p:cNvSpPr txBox="1"/>
            <p:nvPr/>
          </p:nvSpPr>
          <p:spPr>
            <a:xfrm>
              <a:off x="1752583" y="5191932"/>
              <a:ext cx="2773456" cy="369332"/>
            </a:xfrm>
            <a:prstGeom prst="rect">
              <a:avLst/>
            </a:prstGeom>
            <a:noFill/>
          </p:spPr>
          <p:txBody>
            <a:bodyPr wrap="square" rtlCol="0">
              <a:spAutoFit/>
            </a:bodyPr>
            <a:lstStyle/>
            <a:p>
              <a:pPr algn="ctr"/>
              <a:r>
                <a:rPr lang="en-US" dirty="0"/>
                <a:t>Rajiv McCoy, Ph.D.</a:t>
              </a:r>
            </a:p>
          </p:txBody>
        </p:sp>
        <p:sp>
          <p:nvSpPr>
            <p:cNvPr id="7" name="TextBox 6">
              <a:extLst>
                <a:ext uri="{FF2B5EF4-FFF2-40B4-BE49-F238E27FC236}">
                  <a16:creationId xmlns:a16="http://schemas.microsoft.com/office/drawing/2014/main" id="{712A0465-9CBC-F54A-9842-54549261C200}"/>
                </a:ext>
              </a:extLst>
            </p:cNvPr>
            <p:cNvSpPr txBox="1"/>
            <p:nvPr/>
          </p:nvSpPr>
          <p:spPr>
            <a:xfrm>
              <a:off x="7477600" y="5191932"/>
              <a:ext cx="2832100" cy="369332"/>
            </a:xfrm>
            <a:prstGeom prst="rect">
              <a:avLst/>
            </a:prstGeom>
            <a:noFill/>
          </p:spPr>
          <p:txBody>
            <a:bodyPr wrap="square" rtlCol="0">
              <a:spAutoFit/>
            </a:bodyPr>
            <a:lstStyle/>
            <a:p>
              <a:pPr algn="ctr"/>
              <a:r>
                <a:rPr lang="en-US" dirty="0"/>
                <a:t>Arta </a:t>
              </a:r>
              <a:r>
                <a:rPr lang="en-US" dirty="0" err="1"/>
                <a:t>Seyedian</a:t>
              </a:r>
              <a:endParaRPr lang="en-US" dirty="0"/>
            </a:p>
          </p:txBody>
        </p:sp>
      </p:grpSp>
    </p:spTree>
    <p:extLst>
      <p:ext uri="{BB962C8B-B14F-4D97-AF65-F5344CB8AC3E}">
        <p14:creationId xmlns:p14="http://schemas.microsoft.com/office/powerpoint/2010/main" val="1322676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733" y="208006"/>
            <a:ext cx="11781367" cy="758825"/>
          </a:xfrm>
        </p:spPr>
        <p:txBody>
          <a:bodyPr/>
          <a:lstStyle/>
          <a:p>
            <a:r>
              <a:rPr lang="en-US" sz="2800" b="1" dirty="0">
                <a:latin typeface="+mj-lt"/>
              </a:rPr>
              <a:t>Distribution of aneuploidy type varies among autosomes</a:t>
            </a:r>
            <a:endParaRPr lang="en-US" sz="2800" dirty="0">
              <a:latin typeface="+mj-lt"/>
            </a:endParaRPr>
          </a:p>
        </p:txBody>
      </p:sp>
      <p:sp>
        <p:nvSpPr>
          <p:cNvPr id="11" name="TextBox 10">
            <a:extLst>
              <a:ext uri="{FF2B5EF4-FFF2-40B4-BE49-F238E27FC236}">
                <a16:creationId xmlns:a16="http://schemas.microsoft.com/office/drawing/2014/main" id="{9FADD5A9-9254-2648-9C23-2BD4B8A9EC8C}"/>
              </a:ext>
            </a:extLst>
          </p:cNvPr>
          <p:cNvSpPr txBox="1"/>
          <p:nvPr/>
        </p:nvSpPr>
        <p:spPr>
          <a:xfrm>
            <a:off x="5395988" y="5525076"/>
            <a:ext cx="8302171" cy="369332"/>
          </a:xfrm>
          <a:prstGeom prst="rect">
            <a:avLst/>
          </a:prstGeom>
          <a:noFill/>
        </p:spPr>
        <p:txBody>
          <a:bodyPr wrap="square" rtlCol="0">
            <a:spAutoFit/>
          </a:bodyPr>
          <a:lstStyle/>
          <a:p>
            <a:r>
              <a:rPr lang="en-US" dirty="0">
                <a:solidFill>
                  <a:schemeClr val="bg1"/>
                </a:solidFill>
              </a:rPr>
              <a:t>11        13       15       17        19       21 </a:t>
            </a:r>
          </a:p>
        </p:txBody>
      </p:sp>
      <p:grpSp>
        <p:nvGrpSpPr>
          <p:cNvPr id="17" name="Group 16">
            <a:extLst>
              <a:ext uri="{FF2B5EF4-FFF2-40B4-BE49-F238E27FC236}">
                <a16:creationId xmlns:a16="http://schemas.microsoft.com/office/drawing/2014/main" id="{2F004A8B-A485-8942-99E3-672CE6B8E678}"/>
              </a:ext>
            </a:extLst>
          </p:cNvPr>
          <p:cNvGrpSpPr/>
          <p:nvPr/>
        </p:nvGrpSpPr>
        <p:grpSpPr>
          <a:xfrm>
            <a:off x="634640" y="1378857"/>
            <a:ext cx="12053267" cy="4990623"/>
            <a:chOff x="685439" y="1378857"/>
            <a:chExt cx="12053267" cy="4990623"/>
          </a:xfrm>
        </p:grpSpPr>
        <p:sp>
          <p:nvSpPr>
            <p:cNvPr id="8" name="TextBox 7">
              <a:extLst>
                <a:ext uri="{FF2B5EF4-FFF2-40B4-BE49-F238E27FC236}">
                  <a16:creationId xmlns:a16="http://schemas.microsoft.com/office/drawing/2014/main" id="{1A47FD14-2C2A-FF4A-A8CC-3D22AD0B314D}"/>
                </a:ext>
              </a:extLst>
            </p:cNvPr>
            <p:cNvSpPr txBox="1"/>
            <p:nvPr/>
          </p:nvSpPr>
          <p:spPr>
            <a:xfrm>
              <a:off x="1876274" y="5355771"/>
              <a:ext cx="8302171" cy="369332"/>
            </a:xfrm>
            <a:prstGeom prst="rect">
              <a:avLst/>
            </a:prstGeom>
            <a:noFill/>
          </p:spPr>
          <p:txBody>
            <a:bodyPr wrap="square" rtlCol="0">
              <a:spAutoFit/>
            </a:bodyPr>
            <a:lstStyle/>
            <a:p>
              <a:r>
                <a:rPr lang="en-US" dirty="0">
                  <a:solidFill>
                    <a:schemeClr val="bg1"/>
                  </a:solidFill>
                </a:rPr>
                <a:t>1   </a:t>
              </a:r>
              <a:r>
                <a:rPr lang="en-US" sz="800" dirty="0">
                  <a:solidFill>
                    <a:schemeClr val="bg1"/>
                  </a:solidFill>
                </a:rPr>
                <a:t> </a:t>
              </a:r>
              <a:r>
                <a:rPr lang="en-US" dirty="0">
                  <a:solidFill>
                    <a:schemeClr val="bg1"/>
                  </a:solidFill>
                </a:rPr>
                <a:t>2   </a:t>
              </a:r>
              <a:r>
                <a:rPr lang="en-US" sz="1200" dirty="0">
                  <a:solidFill>
                    <a:schemeClr val="bg1"/>
                  </a:solidFill>
                </a:rPr>
                <a:t> </a:t>
              </a:r>
              <a:r>
                <a:rPr lang="en-US" dirty="0">
                  <a:solidFill>
                    <a:schemeClr val="bg1"/>
                  </a:solidFill>
                </a:rPr>
                <a:t>3   </a:t>
              </a:r>
              <a:r>
                <a:rPr lang="en-US" sz="1200" dirty="0">
                  <a:solidFill>
                    <a:schemeClr val="bg1"/>
                  </a:solidFill>
                </a:rPr>
                <a:t> </a:t>
              </a:r>
              <a:r>
                <a:rPr lang="en-US" dirty="0">
                  <a:solidFill>
                    <a:schemeClr val="bg1"/>
                  </a:solidFill>
                </a:rPr>
                <a:t>4   </a:t>
              </a:r>
              <a:r>
                <a:rPr lang="en-US" sz="1200" dirty="0">
                  <a:solidFill>
                    <a:schemeClr val="bg1"/>
                  </a:solidFill>
                </a:rPr>
                <a:t> </a:t>
              </a:r>
              <a:r>
                <a:rPr lang="en-US" dirty="0">
                  <a:solidFill>
                    <a:schemeClr val="bg1"/>
                  </a:solidFill>
                </a:rPr>
                <a:t>5   </a:t>
              </a:r>
              <a:r>
                <a:rPr lang="en-US" sz="1200" dirty="0">
                  <a:solidFill>
                    <a:schemeClr val="bg1"/>
                  </a:solidFill>
                </a:rPr>
                <a:t> </a:t>
              </a:r>
              <a:r>
                <a:rPr lang="en-US" dirty="0">
                  <a:solidFill>
                    <a:schemeClr val="bg1"/>
                  </a:solidFill>
                </a:rPr>
                <a:t>6   </a:t>
              </a:r>
              <a:r>
                <a:rPr lang="en-US" sz="1200" dirty="0">
                  <a:solidFill>
                    <a:schemeClr val="bg1"/>
                  </a:solidFill>
                </a:rPr>
                <a:t> </a:t>
              </a:r>
              <a:r>
                <a:rPr lang="en-US" dirty="0">
                  <a:solidFill>
                    <a:schemeClr val="bg1"/>
                  </a:solidFill>
                </a:rPr>
                <a:t>7   </a:t>
              </a:r>
              <a:r>
                <a:rPr lang="en-US" sz="1200" dirty="0">
                  <a:solidFill>
                    <a:schemeClr val="bg1"/>
                  </a:solidFill>
                </a:rPr>
                <a:t> </a:t>
              </a:r>
              <a:r>
                <a:rPr lang="en-US" dirty="0">
                  <a:solidFill>
                    <a:schemeClr val="bg1"/>
                  </a:solidFill>
                </a:rPr>
                <a:t>8   </a:t>
              </a:r>
              <a:r>
                <a:rPr lang="en-US" sz="1200" dirty="0">
                  <a:solidFill>
                    <a:schemeClr val="bg1"/>
                  </a:solidFill>
                </a:rPr>
                <a:t> </a:t>
              </a:r>
              <a:r>
                <a:rPr lang="en-US" dirty="0">
                  <a:solidFill>
                    <a:schemeClr val="bg1"/>
                  </a:solidFill>
                </a:rPr>
                <a:t>9  </a:t>
              </a:r>
              <a:r>
                <a:rPr lang="en-US" sz="1200" dirty="0">
                  <a:solidFill>
                    <a:schemeClr val="bg1"/>
                  </a:solidFill>
                </a:rPr>
                <a:t> </a:t>
              </a:r>
              <a:r>
                <a:rPr lang="en-US" dirty="0">
                  <a:solidFill>
                    <a:schemeClr val="bg1"/>
                  </a:solidFill>
                </a:rPr>
                <a:t>10      </a:t>
              </a:r>
              <a:r>
                <a:rPr lang="en-US" sz="1200" dirty="0">
                  <a:solidFill>
                    <a:schemeClr val="bg1"/>
                  </a:solidFill>
                </a:rPr>
                <a:t>  </a:t>
              </a:r>
              <a:r>
                <a:rPr lang="en-US" dirty="0">
                  <a:solidFill>
                    <a:schemeClr val="bg1"/>
                  </a:solidFill>
                </a:rPr>
                <a:t>12       14       </a:t>
              </a:r>
              <a:r>
                <a:rPr lang="en-US" sz="1200" dirty="0">
                  <a:solidFill>
                    <a:schemeClr val="bg1"/>
                  </a:solidFill>
                </a:rPr>
                <a:t> </a:t>
              </a:r>
              <a:r>
                <a:rPr lang="en-US" dirty="0">
                  <a:solidFill>
                    <a:schemeClr val="bg1"/>
                  </a:solidFill>
                </a:rPr>
                <a:t>16       18        20       22</a:t>
              </a:r>
            </a:p>
          </p:txBody>
        </p:sp>
        <p:pic>
          <p:nvPicPr>
            <p:cNvPr id="10" name="Picture 9">
              <a:extLst>
                <a:ext uri="{FF2B5EF4-FFF2-40B4-BE49-F238E27FC236}">
                  <a16:creationId xmlns:a16="http://schemas.microsoft.com/office/drawing/2014/main" id="{A7860B81-349D-9E42-939E-E8332F87D7DA}"/>
                </a:ext>
              </a:extLst>
            </p:cNvPr>
            <p:cNvPicPr>
              <a:picLocks noChangeAspect="1"/>
            </p:cNvPicPr>
            <p:nvPr/>
          </p:nvPicPr>
          <p:blipFill rotWithShape="1">
            <a:blip r:embed="rId2"/>
            <a:srcRect l="4800" t="5794" r="9788" b="7857"/>
            <a:stretch/>
          </p:blipFill>
          <p:spPr>
            <a:xfrm>
              <a:off x="1756229" y="1407886"/>
              <a:ext cx="8200572" cy="3947885"/>
            </a:xfrm>
            <a:prstGeom prst="rect">
              <a:avLst/>
            </a:prstGeom>
          </p:spPr>
        </p:pic>
        <p:sp>
          <p:nvSpPr>
            <p:cNvPr id="12" name="TextBox 11">
              <a:extLst>
                <a:ext uri="{FF2B5EF4-FFF2-40B4-BE49-F238E27FC236}">
                  <a16:creationId xmlns:a16="http://schemas.microsoft.com/office/drawing/2014/main" id="{7CF2EEBC-0F08-F846-9CEE-B1F97BB7478E}"/>
                </a:ext>
              </a:extLst>
            </p:cNvPr>
            <p:cNvSpPr txBox="1"/>
            <p:nvPr/>
          </p:nvSpPr>
          <p:spPr>
            <a:xfrm>
              <a:off x="1876273" y="5969370"/>
              <a:ext cx="7906355" cy="400110"/>
            </a:xfrm>
            <a:prstGeom prst="rect">
              <a:avLst/>
            </a:prstGeom>
            <a:noFill/>
          </p:spPr>
          <p:txBody>
            <a:bodyPr wrap="square" rtlCol="0">
              <a:spAutoFit/>
            </a:bodyPr>
            <a:lstStyle/>
            <a:p>
              <a:pPr algn="ctr"/>
              <a:r>
                <a:rPr lang="en-US" sz="2000" b="1" dirty="0">
                  <a:solidFill>
                    <a:schemeClr val="bg1"/>
                  </a:solidFill>
                </a:rPr>
                <a:t>Chromosome</a:t>
              </a:r>
            </a:p>
          </p:txBody>
        </p:sp>
        <p:sp>
          <p:nvSpPr>
            <p:cNvPr id="13" name="TextBox 12">
              <a:extLst>
                <a:ext uri="{FF2B5EF4-FFF2-40B4-BE49-F238E27FC236}">
                  <a16:creationId xmlns:a16="http://schemas.microsoft.com/office/drawing/2014/main" id="{F0EB932A-6D02-0B45-A2D5-AEC704049B68}"/>
                </a:ext>
              </a:extLst>
            </p:cNvPr>
            <p:cNvSpPr txBox="1"/>
            <p:nvPr/>
          </p:nvSpPr>
          <p:spPr>
            <a:xfrm rot="16200000">
              <a:off x="-1088450" y="3181774"/>
              <a:ext cx="3947887" cy="400110"/>
            </a:xfrm>
            <a:prstGeom prst="rect">
              <a:avLst/>
            </a:prstGeom>
            <a:noFill/>
          </p:spPr>
          <p:txBody>
            <a:bodyPr wrap="square" rtlCol="0">
              <a:spAutoFit/>
            </a:bodyPr>
            <a:lstStyle/>
            <a:p>
              <a:pPr algn="ctr"/>
              <a:r>
                <a:rPr lang="en-US" sz="2000" b="1" dirty="0">
                  <a:solidFill>
                    <a:schemeClr val="bg1"/>
                  </a:solidFill>
                </a:rPr>
                <a:t>Proportion</a:t>
              </a:r>
            </a:p>
          </p:txBody>
        </p:sp>
        <p:sp>
          <p:nvSpPr>
            <p:cNvPr id="14" name="TextBox 13">
              <a:extLst>
                <a:ext uri="{FF2B5EF4-FFF2-40B4-BE49-F238E27FC236}">
                  <a16:creationId xmlns:a16="http://schemas.microsoft.com/office/drawing/2014/main" id="{4A05D6A4-84A7-7A45-ACAF-42AE4F60199C}"/>
                </a:ext>
              </a:extLst>
            </p:cNvPr>
            <p:cNvSpPr txBox="1"/>
            <p:nvPr/>
          </p:nvSpPr>
          <p:spPr>
            <a:xfrm>
              <a:off x="1158119" y="1378857"/>
              <a:ext cx="654052" cy="4247317"/>
            </a:xfrm>
            <a:prstGeom prst="rect">
              <a:avLst/>
            </a:prstGeom>
            <a:noFill/>
          </p:spPr>
          <p:txBody>
            <a:bodyPr wrap="square" rtlCol="0">
              <a:spAutoFit/>
            </a:bodyPr>
            <a:lstStyle/>
            <a:p>
              <a:pPr algn="r"/>
              <a:r>
                <a:rPr lang="en-US" dirty="0">
                  <a:solidFill>
                    <a:schemeClr val="bg1"/>
                  </a:solidFill>
                </a:rPr>
                <a:t>0.08</a:t>
              </a:r>
            </a:p>
            <a:p>
              <a:pPr algn="r"/>
              <a:endParaRPr lang="en-US" dirty="0">
                <a:solidFill>
                  <a:schemeClr val="bg1"/>
                </a:solidFill>
              </a:endParaRPr>
            </a:p>
            <a:p>
              <a:pPr algn="r"/>
              <a:endParaRPr lang="en-US" sz="1400" dirty="0">
                <a:solidFill>
                  <a:schemeClr val="bg1"/>
                </a:solidFill>
              </a:endParaRPr>
            </a:p>
            <a:p>
              <a:pPr algn="r"/>
              <a:endParaRPr lang="en-US" sz="800" dirty="0">
                <a:solidFill>
                  <a:schemeClr val="bg1"/>
                </a:solidFill>
              </a:endParaRPr>
            </a:p>
            <a:p>
              <a:pPr algn="r"/>
              <a:r>
                <a:rPr lang="en-US" dirty="0">
                  <a:solidFill>
                    <a:schemeClr val="bg1"/>
                  </a:solidFill>
                </a:rPr>
                <a:t>0.06</a:t>
              </a:r>
            </a:p>
            <a:p>
              <a:pPr algn="r"/>
              <a:endParaRPr lang="en-US" dirty="0">
                <a:solidFill>
                  <a:schemeClr val="bg1"/>
                </a:solidFill>
              </a:endParaRPr>
            </a:p>
            <a:p>
              <a:pPr algn="r"/>
              <a:endParaRPr lang="en-US" sz="2200" dirty="0">
                <a:solidFill>
                  <a:schemeClr val="bg1"/>
                </a:solidFill>
              </a:endParaRPr>
            </a:p>
            <a:p>
              <a:pPr algn="r"/>
              <a:r>
                <a:rPr lang="en-US" dirty="0">
                  <a:solidFill>
                    <a:schemeClr val="bg1"/>
                  </a:solidFill>
                </a:rPr>
                <a:t>0.04</a:t>
              </a:r>
            </a:p>
            <a:p>
              <a:pPr algn="r"/>
              <a:endParaRPr lang="en-US" dirty="0">
                <a:solidFill>
                  <a:schemeClr val="bg1"/>
                </a:solidFill>
              </a:endParaRPr>
            </a:p>
            <a:p>
              <a:pPr algn="r"/>
              <a:endParaRPr lang="en-US" sz="2200" dirty="0">
                <a:solidFill>
                  <a:schemeClr val="bg1"/>
                </a:solidFill>
              </a:endParaRPr>
            </a:p>
            <a:p>
              <a:pPr algn="r"/>
              <a:r>
                <a:rPr lang="en-US" dirty="0">
                  <a:solidFill>
                    <a:schemeClr val="bg1"/>
                  </a:solidFill>
                </a:rPr>
                <a:t>0.02</a:t>
              </a:r>
            </a:p>
            <a:p>
              <a:pPr algn="r"/>
              <a:endParaRPr lang="en-US" dirty="0">
                <a:solidFill>
                  <a:schemeClr val="bg1"/>
                </a:solidFill>
              </a:endParaRPr>
            </a:p>
            <a:p>
              <a:pPr algn="r"/>
              <a:endParaRPr lang="en-US" sz="2400" dirty="0">
                <a:solidFill>
                  <a:schemeClr val="bg1"/>
                </a:solidFill>
              </a:endParaRPr>
            </a:p>
            <a:p>
              <a:pPr algn="r"/>
              <a:r>
                <a:rPr lang="en-US" dirty="0">
                  <a:solidFill>
                    <a:schemeClr val="bg1"/>
                  </a:solidFill>
                </a:rPr>
                <a:t>0</a:t>
              </a:r>
            </a:p>
            <a:p>
              <a:pPr algn="r"/>
              <a:endParaRPr lang="en-US" dirty="0">
                <a:solidFill>
                  <a:schemeClr val="bg1"/>
                </a:solidFill>
              </a:endParaRPr>
            </a:p>
          </p:txBody>
        </p:sp>
        <p:pic>
          <p:nvPicPr>
            <p:cNvPr id="15" name="Picture 14">
              <a:extLst>
                <a:ext uri="{FF2B5EF4-FFF2-40B4-BE49-F238E27FC236}">
                  <a16:creationId xmlns:a16="http://schemas.microsoft.com/office/drawing/2014/main" id="{E11E0A81-0673-0C45-8129-5873E2C615E1}"/>
                </a:ext>
              </a:extLst>
            </p:cNvPr>
            <p:cNvPicPr>
              <a:picLocks noChangeAspect="1"/>
            </p:cNvPicPr>
            <p:nvPr/>
          </p:nvPicPr>
          <p:blipFill rotWithShape="1">
            <a:blip r:embed="rId2"/>
            <a:srcRect l="90212" t="42302" r="7479" b="45635"/>
            <a:stretch/>
          </p:blipFill>
          <p:spPr>
            <a:xfrm>
              <a:off x="9956801" y="3077030"/>
              <a:ext cx="478970" cy="1191876"/>
            </a:xfrm>
            <a:prstGeom prst="rect">
              <a:avLst/>
            </a:prstGeom>
          </p:spPr>
        </p:pic>
        <p:sp>
          <p:nvSpPr>
            <p:cNvPr id="16" name="TextBox 15">
              <a:extLst>
                <a:ext uri="{FF2B5EF4-FFF2-40B4-BE49-F238E27FC236}">
                  <a16:creationId xmlns:a16="http://schemas.microsoft.com/office/drawing/2014/main" id="{937450E8-2222-FD42-9912-AC4194DA3BA7}"/>
                </a:ext>
              </a:extLst>
            </p:cNvPr>
            <p:cNvSpPr txBox="1"/>
            <p:nvPr/>
          </p:nvSpPr>
          <p:spPr>
            <a:xfrm>
              <a:off x="10401905" y="3274402"/>
              <a:ext cx="2336801" cy="830997"/>
            </a:xfrm>
            <a:prstGeom prst="rect">
              <a:avLst/>
            </a:prstGeom>
            <a:noFill/>
          </p:spPr>
          <p:txBody>
            <a:bodyPr wrap="square" rtlCol="0">
              <a:spAutoFit/>
            </a:bodyPr>
            <a:lstStyle/>
            <a:p>
              <a:r>
                <a:rPr lang="en-US" dirty="0">
                  <a:solidFill>
                    <a:schemeClr val="bg1"/>
                  </a:solidFill>
                </a:rPr>
                <a:t>Trisomy</a:t>
              </a:r>
            </a:p>
            <a:p>
              <a:endParaRPr lang="en-US" sz="1200" dirty="0">
                <a:solidFill>
                  <a:schemeClr val="bg1"/>
                </a:solidFill>
              </a:endParaRPr>
            </a:p>
            <a:p>
              <a:r>
                <a:rPr lang="en-US" dirty="0">
                  <a:solidFill>
                    <a:schemeClr val="bg1"/>
                  </a:solidFill>
                </a:rPr>
                <a:t>Monosomy</a:t>
              </a:r>
            </a:p>
          </p:txBody>
        </p:sp>
      </p:grpSp>
      <p:sp>
        <p:nvSpPr>
          <p:cNvPr id="18" name="Down Arrow 17">
            <a:extLst>
              <a:ext uri="{FF2B5EF4-FFF2-40B4-BE49-F238E27FC236}">
                <a16:creationId xmlns:a16="http://schemas.microsoft.com/office/drawing/2014/main" id="{EAA3F3C8-5BB3-4D42-9F40-22E337A94674}"/>
              </a:ext>
            </a:extLst>
          </p:cNvPr>
          <p:cNvSpPr/>
          <p:nvPr/>
        </p:nvSpPr>
        <p:spPr>
          <a:xfrm>
            <a:off x="9025466" y="1209518"/>
            <a:ext cx="220134" cy="982133"/>
          </a:xfrm>
          <a:prstGeom prst="downArrow">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Down Arrow 19">
            <a:extLst>
              <a:ext uri="{FF2B5EF4-FFF2-40B4-BE49-F238E27FC236}">
                <a16:creationId xmlns:a16="http://schemas.microsoft.com/office/drawing/2014/main" id="{5E807FBE-27EC-4548-B284-BBDFD3326428}"/>
              </a:ext>
            </a:extLst>
          </p:cNvPr>
          <p:cNvSpPr/>
          <p:nvPr/>
        </p:nvSpPr>
        <p:spPr>
          <a:xfrm>
            <a:off x="6536266" y="1089363"/>
            <a:ext cx="220134" cy="982133"/>
          </a:xfrm>
          <a:prstGeom prst="downArrow">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115274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733" y="208006"/>
            <a:ext cx="11781367" cy="758825"/>
          </a:xfrm>
        </p:spPr>
        <p:txBody>
          <a:bodyPr/>
          <a:lstStyle/>
          <a:p>
            <a:r>
              <a:rPr lang="en-US" sz="2800" b="1" dirty="0">
                <a:latin typeface="+mj-lt"/>
              </a:rPr>
              <a:t>Detecting aneuploidy events</a:t>
            </a:r>
            <a:endParaRPr lang="en-US" sz="2800" dirty="0">
              <a:latin typeface="+mj-lt"/>
            </a:endParaRPr>
          </a:p>
        </p:txBody>
      </p:sp>
      <p:grpSp>
        <p:nvGrpSpPr>
          <p:cNvPr id="13" name="Group 12">
            <a:extLst>
              <a:ext uri="{FF2B5EF4-FFF2-40B4-BE49-F238E27FC236}">
                <a16:creationId xmlns:a16="http://schemas.microsoft.com/office/drawing/2014/main" id="{07D0BEC2-8633-3043-95EE-34C3BDCDD706}"/>
              </a:ext>
            </a:extLst>
          </p:cNvPr>
          <p:cNvGrpSpPr/>
          <p:nvPr/>
        </p:nvGrpSpPr>
        <p:grpSpPr>
          <a:xfrm>
            <a:off x="379977" y="1265814"/>
            <a:ext cx="11430000" cy="4389468"/>
            <a:chOff x="379977" y="1265814"/>
            <a:chExt cx="11430000" cy="4389468"/>
          </a:xfrm>
        </p:grpSpPr>
        <p:grpSp>
          <p:nvGrpSpPr>
            <p:cNvPr id="9" name="Group 8">
              <a:extLst>
                <a:ext uri="{FF2B5EF4-FFF2-40B4-BE49-F238E27FC236}">
                  <a16:creationId xmlns:a16="http://schemas.microsoft.com/office/drawing/2014/main" id="{F4D36535-BDC5-684C-8D75-69A1DEA2501F}"/>
                </a:ext>
              </a:extLst>
            </p:cNvPr>
            <p:cNvGrpSpPr/>
            <p:nvPr/>
          </p:nvGrpSpPr>
          <p:grpSpPr>
            <a:xfrm>
              <a:off x="379977" y="1402774"/>
              <a:ext cx="11430000" cy="4252508"/>
              <a:chOff x="445317" y="1402774"/>
              <a:chExt cx="11432046" cy="4252508"/>
            </a:xfrm>
          </p:grpSpPr>
          <p:pic>
            <p:nvPicPr>
              <p:cNvPr id="6" name="Picture 5">
                <a:extLst>
                  <a:ext uri="{FF2B5EF4-FFF2-40B4-BE49-F238E27FC236}">
                    <a16:creationId xmlns:a16="http://schemas.microsoft.com/office/drawing/2014/main" id="{C97478FF-B6A0-144A-82E2-C4B07EB5D190}"/>
                  </a:ext>
                </a:extLst>
              </p:cNvPr>
              <p:cNvPicPr>
                <a:picLocks noChangeAspect="1"/>
              </p:cNvPicPr>
              <p:nvPr/>
            </p:nvPicPr>
            <p:blipFill rotWithShape="1">
              <a:blip r:embed="rId3"/>
              <a:srcRect l="3487" r="8585" b="6060"/>
              <a:stretch/>
            </p:blipFill>
            <p:spPr>
              <a:xfrm>
                <a:off x="1187684" y="1402774"/>
                <a:ext cx="10689679" cy="3806836"/>
              </a:xfrm>
              <a:prstGeom prst="rect">
                <a:avLst/>
              </a:prstGeom>
            </p:spPr>
          </p:pic>
          <p:sp>
            <p:nvSpPr>
              <p:cNvPr id="25" name="TextBox 24">
                <a:extLst>
                  <a:ext uri="{FF2B5EF4-FFF2-40B4-BE49-F238E27FC236}">
                    <a16:creationId xmlns:a16="http://schemas.microsoft.com/office/drawing/2014/main" id="{0F821A05-42FF-3544-850B-816865304D18}"/>
                  </a:ext>
                </a:extLst>
              </p:cNvPr>
              <p:cNvSpPr txBox="1"/>
              <p:nvPr/>
            </p:nvSpPr>
            <p:spPr>
              <a:xfrm rot="16200000">
                <a:off x="-796140" y="2930436"/>
                <a:ext cx="2883024" cy="400110"/>
              </a:xfrm>
              <a:prstGeom prst="rect">
                <a:avLst/>
              </a:prstGeom>
              <a:noFill/>
            </p:spPr>
            <p:txBody>
              <a:bodyPr wrap="square" rtlCol="0">
                <a:spAutoFit/>
              </a:bodyPr>
              <a:lstStyle/>
              <a:p>
                <a:pPr algn="ctr"/>
                <a:r>
                  <a:rPr lang="en-US" sz="2000" b="1" dirty="0">
                    <a:solidFill>
                      <a:schemeClr val="bg1"/>
                    </a:solidFill>
                  </a:rPr>
                  <a:t>Frequency</a:t>
                </a:r>
              </a:p>
            </p:txBody>
          </p:sp>
          <p:sp>
            <p:nvSpPr>
              <p:cNvPr id="8" name="TextBox 7">
                <a:extLst>
                  <a:ext uri="{FF2B5EF4-FFF2-40B4-BE49-F238E27FC236}">
                    <a16:creationId xmlns:a16="http://schemas.microsoft.com/office/drawing/2014/main" id="{66C6F1E6-6EC3-5149-BB71-98DBA358AE7F}"/>
                  </a:ext>
                </a:extLst>
              </p:cNvPr>
              <p:cNvSpPr txBox="1"/>
              <p:nvPr/>
            </p:nvSpPr>
            <p:spPr>
              <a:xfrm>
                <a:off x="787400" y="1688979"/>
                <a:ext cx="476486" cy="2954655"/>
              </a:xfrm>
              <a:prstGeom prst="rect">
                <a:avLst/>
              </a:prstGeom>
              <a:noFill/>
            </p:spPr>
            <p:txBody>
              <a:bodyPr wrap="square" rtlCol="0">
                <a:spAutoFit/>
              </a:bodyPr>
              <a:lstStyle/>
              <a:p>
                <a:pPr algn="r"/>
                <a:r>
                  <a:rPr lang="en-US" dirty="0">
                    <a:solidFill>
                      <a:schemeClr val="bg1"/>
                    </a:solidFill>
                  </a:rPr>
                  <a:t>20</a:t>
                </a:r>
              </a:p>
              <a:p>
                <a:pPr algn="r"/>
                <a:endParaRPr lang="en-US" sz="2300" dirty="0">
                  <a:solidFill>
                    <a:schemeClr val="bg1"/>
                  </a:solidFill>
                </a:endParaRPr>
              </a:p>
              <a:p>
                <a:pPr algn="r"/>
                <a:r>
                  <a:rPr lang="en-US" dirty="0">
                    <a:solidFill>
                      <a:schemeClr val="bg1"/>
                    </a:solidFill>
                  </a:rPr>
                  <a:t>15</a:t>
                </a:r>
              </a:p>
              <a:p>
                <a:pPr algn="r"/>
                <a:endParaRPr lang="en-US" sz="2400" dirty="0">
                  <a:solidFill>
                    <a:schemeClr val="bg1"/>
                  </a:solidFill>
                </a:endParaRPr>
              </a:p>
              <a:p>
                <a:pPr algn="r"/>
                <a:r>
                  <a:rPr lang="en-US" dirty="0">
                    <a:solidFill>
                      <a:schemeClr val="bg1"/>
                    </a:solidFill>
                  </a:rPr>
                  <a:t>10</a:t>
                </a:r>
              </a:p>
              <a:p>
                <a:pPr algn="r"/>
                <a:endParaRPr lang="en-US" sz="2500" dirty="0">
                  <a:solidFill>
                    <a:schemeClr val="bg1"/>
                  </a:solidFill>
                </a:endParaRPr>
              </a:p>
              <a:p>
                <a:pPr algn="r"/>
                <a:r>
                  <a:rPr lang="en-US" dirty="0">
                    <a:solidFill>
                      <a:schemeClr val="bg1"/>
                    </a:solidFill>
                  </a:rPr>
                  <a:t>5</a:t>
                </a:r>
              </a:p>
              <a:p>
                <a:pPr algn="r"/>
                <a:endParaRPr lang="en-US" sz="2300" dirty="0">
                  <a:solidFill>
                    <a:schemeClr val="bg1"/>
                  </a:solidFill>
                </a:endParaRPr>
              </a:p>
              <a:p>
                <a:pPr algn="r"/>
                <a:r>
                  <a:rPr lang="en-US" dirty="0">
                    <a:solidFill>
                      <a:schemeClr val="bg1"/>
                    </a:solidFill>
                  </a:rPr>
                  <a:t>0</a:t>
                </a:r>
              </a:p>
            </p:txBody>
          </p:sp>
          <p:sp>
            <p:nvSpPr>
              <p:cNvPr id="28" name="TextBox 27">
                <a:extLst>
                  <a:ext uri="{FF2B5EF4-FFF2-40B4-BE49-F238E27FC236}">
                    <a16:creationId xmlns:a16="http://schemas.microsoft.com/office/drawing/2014/main" id="{DF7EDE93-DBEB-FB41-A286-51AE7ADF11CA}"/>
                  </a:ext>
                </a:extLst>
              </p:cNvPr>
              <p:cNvSpPr txBox="1"/>
              <p:nvPr/>
            </p:nvSpPr>
            <p:spPr>
              <a:xfrm>
                <a:off x="1263886" y="5255172"/>
                <a:ext cx="10613477" cy="400110"/>
              </a:xfrm>
              <a:prstGeom prst="rect">
                <a:avLst/>
              </a:prstGeom>
              <a:noFill/>
            </p:spPr>
            <p:txBody>
              <a:bodyPr wrap="square" rtlCol="0">
                <a:spAutoFit/>
              </a:bodyPr>
              <a:lstStyle/>
              <a:p>
                <a:pPr algn="ctr"/>
                <a:r>
                  <a:rPr lang="en-US" sz="2000" b="1" dirty="0">
                    <a:solidFill>
                      <a:schemeClr val="bg1"/>
                    </a:solidFill>
                  </a:rPr>
                  <a:t>Embryos</a:t>
                </a:r>
              </a:p>
            </p:txBody>
          </p:sp>
        </p:grpSp>
        <p:grpSp>
          <p:nvGrpSpPr>
            <p:cNvPr id="12" name="Group 11">
              <a:extLst>
                <a:ext uri="{FF2B5EF4-FFF2-40B4-BE49-F238E27FC236}">
                  <a16:creationId xmlns:a16="http://schemas.microsoft.com/office/drawing/2014/main" id="{EECA9315-B6B6-9245-83C1-99466569787A}"/>
                </a:ext>
              </a:extLst>
            </p:cNvPr>
            <p:cNvGrpSpPr/>
            <p:nvPr/>
          </p:nvGrpSpPr>
          <p:grpSpPr>
            <a:xfrm>
              <a:off x="1193782" y="1265814"/>
              <a:ext cx="10525365" cy="373061"/>
              <a:chOff x="1193782" y="1265814"/>
              <a:chExt cx="10525365" cy="373061"/>
            </a:xfrm>
          </p:grpSpPr>
          <p:sp>
            <p:nvSpPr>
              <p:cNvPr id="11" name="TextBox 10">
                <a:extLst>
                  <a:ext uri="{FF2B5EF4-FFF2-40B4-BE49-F238E27FC236}">
                    <a16:creationId xmlns:a16="http://schemas.microsoft.com/office/drawing/2014/main" id="{8774B6FC-CA27-944C-AFC9-1162E6F77B5F}"/>
                  </a:ext>
                </a:extLst>
              </p:cNvPr>
              <p:cNvSpPr txBox="1"/>
              <p:nvPr/>
            </p:nvSpPr>
            <p:spPr>
              <a:xfrm>
                <a:off x="1193782" y="1269543"/>
                <a:ext cx="1554480" cy="369332"/>
              </a:xfrm>
              <a:prstGeom prst="rect">
                <a:avLst/>
              </a:prstGeom>
              <a:solidFill>
                <a:srgbClr val="8585A9"/>
              </a:solidFill>
              <a:scene3d>
                <a:camera prst="orthographicFront"/>
                <a:lightRig rig="threePt" dir="t"/>
              </a:scene3d>
              <a:sp3d contourW="12700">
                <a:contourClr>
                  <a:srgbClr val="8585A9"/>
                </a:contourClr>
              </a:sp3d>
            </p:spPr>
            <p:txBody>
              <a:bodyPr wrap="square" rtlCol="0" anchor="ctr">
                <a:spAutoFit/>
              </a:bodyPr>
              <a:lstStyle/>
              <a:p>
                <a:pPr algn="ctr"/>
                <a:r>
                  <a:rPr lang="en-US" dirty="0">
                    <a:solidFill>
                      <a:schemeClr val="bg1"/>
                    </a:solidFill>
                  </a:rPr>
                  <a:t>E3</a:t>
                </a:r>
              </a:p>
            </p:txBody>
          </p:sp>
          <p:sp>
            <p:nvSpPr>
              <p:cNvPr id="35" name="TextBox 34">
                <a:extLst>
                  <a:ext uri="{FF2B5EF4-FFF2-40B4-BE49-F238E27FC236}">
                    <a16:creationId xmlns:a16="http://schemas.microsoft.com/office/drawing/2014/main" id="{D6BB66EC-3BB8-3F4D-AC06-63FECAD92D6F}"/>
                  </a:ext>
                </a:extLst>
              </p:cNvPr>
              <p:cNvSpPr txBox="1"/>
              <p:nvPr/>
            </p:nvSpPr>
            <p:spPr>
              <a:xfrm>
                <a:off x="2763091" y="1268295"/>
                <a:ext cx="1691640" cy="369332"/>
              </a:xfrm>
              <a:prstGeom prst="rect">
                <a:avLst/>
              </a:prstGeom>
              <a:solidFill>
                <a:srgbClr val="527D9D"/>
              </a:solidFill>
              <a:scene3d>
                <a:camera prst="orthographicFront"/>
                <a:lightRig rig="threePt" dir="t"/>
              </a:scene3d>
              <a:sp3d contourW="12700">
                <a:contourClr>
                  <a:srgbClr val="527D9D"/>
                </a:contourClr>
              </a:sp3d>
            </p:spPr>
            <p:txBody>
              <a:bodyPr wrap="square" rtlCol="0" anchor="ctr">
                <a:spAutoFit/>
              </a:bodyPr>
              <a:lstStyle/>
              <a:p>
                <a:pPr algn="ctr"/>
                <a:r>
                  <a:rPr lang="en-US" dirty="0">
                    <a:solidFill>
                      <a:schemeClr val="bg1"/>
                    </a:solidFill>
                  </a:rPr>
                  <a:t>E4</a:t>
                </a:r>
              </a:p>
            </p:txBody>
          </p:sp>
          <p:sp>
            <p:nvSpPr>
              <p:cNvPr id="37" name="TextBox 36">
                <a:extLst>
                  <a:ext uri="{FF2B5EF4-FFF2-40B4-BE49-F238E27FC236}">
                    <a16:creationId xmlns:a16="http://schemas.microsoft.com/office/drawing/2014/main" id="{C20D19F8-FA84-9148-884A-6443AB3E230F}"/>
                  </a:ext>
                </a:extLst>
              </p:cNvPr>
              <p:cNvSpPr txBox="1"/>
              <p:nvPr/>
            </p:nvSpPr>
            <p:spPr>
              <a:xfrm>
                <a:off x="4470982" y="1265814"/>
                <a:ext cx="2871216" cy="369332"/>
              </a:xfrm>
              <a:prstGeom prst="rect">
                <a:avLst/>
              </a:prstGeom>
              <a:solidFill>
                <a:srgbClr val="78A05A"/>
              </a:solidFill>
              <a:scene3d>
                <a:camera prst="orthographicFront"/>
                <a:lightRig rig="threePt" dir="t"/>
              </a:scene3d>
              <a:sp3d contourW="12700">
                <a:contourClr>
                  <a:srgbClr val="78A05A"/>
                </a:contourClr>
              </a:sp3d>
            </p:spPr>
            <p:txBody>
              <a:bodyPr wrap="square" rtlCol="0" anchor="ctr">
                <a:spAutoFit/>
              </a:bodyPr>
              <a:lstStyle/>
              <a:p>
                <a:pPr algn="ctr"/>
                <a:r>
                  <a:rPr lang="en-US" dirty="0">
                    <a:solidFill>
                      <a:schemeClr val="bg1"/>
                    </a:solidFill>
                  </a:rPr>
                  <a:t>E5</a:t>
                </a:r>
              </a:p>
            </p:txBody>
          </p:sp>
          <p:sp>
            <p:nvSpPr>
              <p:cNvPr id="38" name="TextBox 37">
                <a:extLst>
                  <a:ext uri="{FF2B5EF4-FFF2-40B4-BE49-F238E27FC236}">
                    <a16:creationId xmlns:a16="http://schemas.microsoft.com/office/drawing/2014/main" id="{7FA7D0EC-4CEA-7643-B4E9-CAFDC88C5A2B}"/>
                  </a:ext>
                </a:extLst>
              </p:cNvPr>
              <p:cNvSpPr txBox="1"/>
              <p:nvPr/>
            </p:nvSpPr>
            <p:spPr>
              <a:xfrm>
                <a:off x="7358604" y="1268276"/>
                <a:ext cx="2205526" cy="369332"/>
              </a:xfrm>
              <a:prstGeom prst="rect">
                <a:avLst/>
              </a:prstGeom>
              <a:solidFill>
                <a:srgbClr val="DBB839"/>
              </a:solidFill>
              <a:scene3d>
                <a:camera prst="orthographicFront"/>
                <a:lightRig rig="threePt" dir="t"/>
              </a:scene3d>
              <a:sp3d contourW="12700">
                <a:contourClr>
                  <a:srgbClr val="DBB839"/>
                </a:contourClr>
              </a:sp3d>
            </p:spPr>
            <p:txBody>
              <a:bodyPr wrap="square" rtlCol="0" anchor="ctr">
                <a:spAutoFit/>
              </a:bodyPr>
              <a:lstStyle/>
              <a:p>
                <a:pPr algn="ctr"/>
                <a:r>
                  <a:rPr lang="en-US" dirty="0">
                    <a:solidFill>
                      <a:schemeClr val="bg1"/>
                    </a:solidFill>
                  </a:rPr>
                  <a:t>E6</a:t>
                </a:r>
              </a:p>
            </p:txBody>
          </p:sp>
          <p:sp>
            <p:nvSpPr>
              <p:cNvPr id="39" name="TextBox 38">
                <a:extLst>
                  <a:ext uri="{FF2B5EF4-FFF2-40B4-BE49-F238E27FC236}">
                    <a16:creationId xmlns:a16="http://schemas.microsoft.com/office/drawing/2014/main" id="{36B0BE73-43D1-7444-B0A7-009909118F64}"/>
                  </a:ext>
                </a:extLst>
              </p:cNvPr>
              <p:cNvSpPr txBox="1"/>
              <p:nvPr/>
            </p:nvSpPr>
            <p:spPr>
              <a:xfrm>
                <a:off x="9582114" y="1265814"/>
                <a:ext cx="2137033" cy="369332"/>
              </a:xfrm>
              <a:prstGeom prst="rect">
                <a:avLst/>
              </a:prstGeom>
              <a:solidFill>
                <a:srgbClr val="B75E51"/>
              </a:solidFill>
              <a:scene3d>
                <a:camera prst="orthographicFront"/>
                <a:lightRig rig="threePt" dir="t"/>
              </a:scene3d>
              <a:sp3d contourW="12700">
                <a:contourClr>
                  <a:srgbClr val="B75E51"/>
                </a:contourClr>
              </a:sp3d>
            </p:spPr>
            <p:txBody>
              <a:bodyPr wrap="square" rtlCol="0" anchor="ctr">
                <a:spAutoFit/>
              </a:bodyPr>
              <a:lstStyle/>
              <a:p>
                <a:pPr algn="ctr"/>
                <a:r>
                  <a:rPr lang="en-US" dirty="0">
                    <a:solidFill>
                      <a:schemeClr val="bg1"/>
                    </a:solidFill>
                  </a:rPr>
                  <a:t>E7</a:t>
                </a:r>
              </a:p>
            </p:txBody>
          </p:sp>
        </p:grpSp>
      </p:grpSp>
      <p:pic>
        <p:nvPicPr>
          <p:cNvPr id="16" name="Picture 15">
            <a:extLst>
              <a:ext uri="{FF2B5EF4-FFF2-40B4-BE49-F238E27FC236}">
                <a16:creationId xmlns:a16="http://schemas.microsoft.com/office/drawing/2014/main" id="{F4E6DC9B-4D0A-1E42-8A3E-813EFE12B340}"/>
              </a:ext>
            </a:extLst>
          </p:cNvPr>
          <p:cNvPicPr>
            <a:picLocks noChangeAspect="1"/>
          </p:cNvPicPr>
          <p:nvPr/>
        </p:nvPicPr>
        <p:blipFill rotWithShape="1">
          <a:blip r:embed="rId4"/>
          <a:srcRect l="92183" t="38750" r="5116" b="54182"/>
          <a:stretch/>
        </p:blipFill>
        <p:spPr>
          <a:xfrm>
            <a:off x="8954768" y="5751358"/>
            <a:ext cx="296336" cy="258524"/>
          </a:xfrm>
          <a:prstGeom prst="rect">
            <a:avLst/>
          </a:prstGeom>
        </p:spPr>
      </p:pic>
      <p:sp>
        <p:nvSpPr>
          <p:cNvPr id="24" name="TextBox 23">
            <a:extLst>
              <a:ext uri="{FF2B5EF4-FFF2-40B4-BE49-F238E27FC236}">
                <a16:creationId xmlns:a16="http://schemas.microsoft.com/office/drawing/2014/main" id="{C25B1C09-9F73-0D44-9D51-FFADCE44AD0F}"/>
              </a:ext>
            </a:extLst>
          </p:cNvPr>
          <p:cNvSpPr txBox="1"/>
          <p:nvPr/>
        </p:nvSpPr>
        <p:spPr>
          <a:xfrm>
            <a:off x="9179533" y="5700844"/>
            <a:ext cx="3632669" cy="369332"/>
          </a:xfrm>
          <a:prstGeom prst="rect">
            <a:avLst/>
          </a:prstGeom>
          <a:noFill/>
        </p:spPr>
        <p:txBody>
          <a:bodyPr wrap="square" rtlCol="0">
            <a:spAutoFit/>
          </a:bodyPr>
          <a:lstStyle/>
          <a:p>
            <a:r>
              <a:rPr lang="en-US" dirty="0">
                <a:solidFill>
                  <a:schemeClr val="bg1"/>
                </a:solidFill>
              </a:rPr>
              <a:t>Mitotic	   Meiotic</a:t>
            </a:r>
          </a:p>
        </p:txBody>
      </p:sp>
      <p:pic>
        <p:nvPicPr>
          <p:cNvPr id="40" name="Picture 39">
            <a:extLst>
              <a:ext uri="{FF2B5EF4-FFF2-40B4-BE49-F238E27FC236}">
                <a16:creationId xmlns:a16="http://schemas.microsoft.com/office/drawing/2014/main" id="{0A55722A-91B7-8B42-97AD-A0615F83C38F}"/>
              </a:ext>
            </a:extLst>
          </p:cNvPr>
          <p:cNvPicPr>
            <a:picLocks noChangeAspect="1"/>
          </p:cNvPicPr>
          <p:nvPr/>
        </p:nvPicPr>
        <p:blipFill rotWithShape="1">
          <a:blip r:embed="rId4"/>
          <a:srcRect l="92183" t="45967" r="5116" b="46964"/>
          <a:stretch/>
        </p:blipFill>
        <p:spPr>
          <a:xfrm>
            <a:off x="10052785" y="5792348"/>
            <a:ext cx="296336" cy="258524"/>
          </a:xfrm>
          <a:prstGeom prst="rect">
            <a:avLst/>
          </a:prstGeom>
        </p:spPr>
      </p:pic>
    </p:spTree>
    <p:extLst>
      <p:ext uri="{BB962C8B-B14F-4D97-AF65-F5344CB8AC3E}">
        <p14:creationId xmlns:p14="http://schemas.microsoft.com/office/powerpoint/2010/main" val="10107820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11D111D-1F93-F843-85D2-CCAA3BC4529A}"/>
              </a:ext>
            </a:extLst>
          </p:cNvPr>
          <p:cNvSpPr txBox="1"/>
          <p:nvPr/>
        </p:nvSpPr>
        <p:spPr>
          <a:xfrm>
            <a:off x="312890" y="1267744"/>
            <a:ext cx="8909525" cy="4770537"/>
          </a:xfrm>
          <a:prstGeom prst="rect">
            <a:avLst/>
          </a:prstGeom>
          <a:noFill/>
        </p:spPr>
        <p:txBody>
          <a:bodyPr wrap="square" rtlCol="0">
            <a:spAutoFit/>
          </a:bodyPr>
          <a:lstStyle/>
          <a:p>
            <a:pPr marL="342900" indent="-342900">
              <a:buFont typeface="Wingdings" pitchFamily="2" charset="2"/>
              <a:buChar char="v"/>
            </a:pPr>
            <a:r>
              <a:rPr lang="en-US" sz="2400" dirty="0">
                <a:solidFill>
                  <a:schemeClr val="bg1"/>
                </a:solidFill>
                <a:sym typeface="Wingdings" pitchFamily="2" charset="2"/>
              </a:rPr>
              <a:t>Day-5 multicell biopsy of blastocyst trophectoderm layer</a:t>
            </a:r>
            <a:endParaRPr lang="en-US" sz="2400" dirty="0">
              <a:solidFill>
                <a:schemeClr val="bg1"/>
              </a:solidFill>
            </a:endParaRPr>
          </a:p>
          <a:p>
            <a:pPr marL="914400" lvl="1" indent="-457200">
              <a:buFont typeface="Wingdings" pitchFamily="2" charset="2"/>
              <a:buChar char="v"/>
            </a:pPr>
            <a:endParaRPr lang="en-US" sz="800" dirty="0">
              <a:solidFill>
                <a:schemeClr val="bg1"/>
              </a:solidFill>
            </a:endParaRPr>
          </a:p>
          <a:p>
            <a:pPr marL="800100" lvl="1" indent="-342900">
              <a:buFont typeface="Wingdings" pitchFamily="2" charset="2"/>
              <a:buChar char="à"/>
            </a:pPr>
            <a:r>
              <a:rPr lang="en-US" sz="2400" dirty="0">
                <a:solidFill>
                  <a:schemeClr val="bg1"/>
                </a:solidFill>
              </a:rPr>
              <a:t>Representative of actual embryo?</a:t>
            </a:r>
          </a:p>
          <a:p>
            <a:pPr marL="800100" lvl="1" indent="-342900">
              <a:buFont typeface="Wingdings" pitchFamily="2" charset="2"/>
              <a:buChar char="à"/>
            </a:pPr>
            <a:endParaRPr lang="en-US" sz="2400" dirty="0">
              <a:solidFill>
                <a:schemeClr val="bg1"/>
              </a:solidFill>
            </a:endParaRPr>
          </a:p>
          <a:p>
            <a:pPr marL="800100" lvl="1" indent="-342900">
              <a:buFont typeface="Wingdings" pitchFamily="2" charset="2"/>
              <a:buChar char="à"/>
            </a:pPr>
            <a:endParaRPr lang="en-US" sz="2400" dirty="0">
              <a:solidFill>
                <a:schemeClr val="bg1"/>
              </a:solidFill>
            </a:endParaRPr>
          </a:p>
          <a:p>
            <a:pPr marL="800100" lvl="1" indent="-342900">
              <a:buFont typeface="Wingdings" pitchFamily="2" charset="2"/>
              <a:buChar char="à"/>
            </a:pPr>
            <a:endParaRPr lang="en-US" sz="2400" dirty="0">
              <a:solidFill>
                <a:schemeClr val="bg1"/>
              </a:solidFill>
            </a:endParaRPr>
          </a:p>
          <a:p>
            <a:pPr marL="800100" lvl="1" indent="-342900">
              <a:buFont typeface="Wingdings" pitchFamily="2" charset="2"/>
              <a:buChar char="à"/>
            </a:pPr>
            <a:endParaRPr lang="en-US" sz="2400" dirty="0">
              <a:solidFill>
                <a:schemeClr val="bg1"/>
              </a:solidFill>
            </a:endParaRPr>
          </a:p>
          <a:p>
            <a:pPr marL="800100" lvl="1" indent="-342900">
              <a:buFont typeface="Wingdings" pitchFamily="2" charset="2"/>
              <a:buChar char="à"/>
            </a:pPr>
            <a:endParaRPr lang="en-US" sz="2400" dirty="0">
              <a:solidFill>
                <a:schemeClr val="bg1"/>
              </a:solidFill>
            </a:endParaRPr>
          </a:p>
          <a:p>
            <a:pPr marL="800100" lvl="1" indent="-342900">
              <a:buFont typeface="Wingdings" pitchFamily="2" charset="2"/>
              <a:buChar char="à"/>
            </a:pPr>
            <a:endParaRPr lang="en-US" sz="2400" dirty="0">
              <a:solidFill>
                <a:schemeClr val="bg1"/>
              </a:solidFill>
            </a:endParaRPr>
          </a:p>
          <a:p>
            <a:pPr marL="800100" lvl="1" indent="-342900">
              <a:buFont typeface="Wingdings" pitchFamily="2" charset="2"/>
              <a:buChar char="à"/>
            </a:pPr>
            <a:endParaRPr lang="en-US" sz="2400" dirty="0">
              <a:solidFill>
                <a:schemeClr val="bg1"/>
              </a:solidFill>
            </a:endParaRPr>
          </a:p>
          <a:p>
            <a:pPr marL="800100" lvl="1" indent="-342900">
              <a:buFont typeface="Wingdings" pitchFamily="2" charset="2"/>
              <a:buChar char="à"/>
            </a:pPr>
            <a:endParaRPr lang="en-US" sz="2400" dirty="0">
              <a:solidFill>
                <a:schemeClr val="bg1"/>
              </a:solidFill>
            </a:endParaRPr>
          </a:p>
          <a:p>
            <a:pPr marL="1257300" lvl="2" indent="-342900">
              <a:buFont typeface="Wingdings" pitchFamily="2" charset="2"/>
              <a:buChar char="à"/>
            </a:pPr>
            <a:endParaRPr lang="en-US" sz="800" dirty="0">
              <a:solidFill>
                <a:schemeClr val="bg1"/>
              </a:solidFill>
            </a:endParaRPr>
          </a:p>
          <a:p>
            <a:pPr marL="800100" lvl="1" indent="-342900">
              <a:buFont typeface="Wingdings" pitchFamily="2" charset="2"/>
              <a:buChar char="à"/>
            </a:pPr>
            <a:r>
              <a:rPr lang="en-US" sz="2400" dirty="0">
                <a:solidFill>
                  <a:schemeClr val="bg1"/>
                </a:solidFill>
              </a:rPr>
              <a:t>Implications for IVF embryo selection?</a:t>
            </a:r>
          </a:p>
          <a:p>
            <a:endParaRPr lang="en-US" sz="2400" dirty="0">
              <a:solidFill>
                <a:schemeClr val="bg1"/>
              </a:solidFill>
            </a:endParaRPr>
          </a:p>
        </p:txBody>
      </p:sp>
      <p:sp>
        <p:nvSpPr>
          <p:cNvPr id="2" name="Title 1"/>
          <p:cNvSpPr>
            <a:spLocks noGrp="1"/>
          </p:cNvSpPr>
          <p:nvPr>
            <p:ph type="title"/>
          </p:nvPr>
        </p:nvSpPr>
        <p:spPr>
          <a:xfrm>
            <a:off x="194733" y="177010"/>
            <a:ext cx="11781367" cy="758825"/>
          </a:xfrm>
        </p:spPr>
        <p:txBody>
          <a:bodyPr/>
          <a:lstStyle/>
          <a:p>
            <a:r>
              <a:rPr lang="en-US" sz="2800" b="1" dirty="0">
                <a:latin typeface="+mj-lt"/>
              </a:rPr>
              <a:t>Preimplantation genetic screening</a:t>
            </a:r>
            <a:endParaRPr lang="en-US" sz="2800" dirty="0">
              <a:latin typeface="+mj-lt"/>
            </a:endParaRPr>
          </a:p>
        </p:txBody>
      </p:sp>
      <p:grpSp>
        <p:nvGrpSpPr>
          <p:cNvPr id="37" name="Group 36">
            <a:extLst>
              <a:ext uri="{FF2B5EF4-FFF2-40B4-BE49-F238E27FC236}">
                <a16:creationId xmlns:a16="http://schemas.microsoft.com/office/drawing/2014/main" id="{9DCADCFC-951C-DF4B-B2D5-70CB06FE46AB}"/>
              </a:ext>
            </a:extLst>
          </p:cNvPr>
          <p:cNvGrpSpPr/>
          <p:nvPr/>
        </p:nvGrpSpPr>
        <p:grpSpPr>
          <a:xfrm>
            <a:off x="916708" y="2290446"/>
            <a:ext cx="6111737" cy="1944860"/>
            <a:chOff x="916708" y="2290446"/>
            <a:chExt cx="6111737" cy="1944860"/>
          </a:xfrm>
        </p:grpSpPr>
        <p:pic>
          <p:nvPicPr>
            <p:cNvPr id="14" name="Picture 13">
              <a:extLst>
                <a:ext uri="{FF2B5EF4-FFF2-40B4-BE49-F238E27FC236}">
                  <a16:creationId xmlns:a16="http://schemas.microsoft.com/office/drawing/2014/main" id="{F01AD405-1CEC-5949-BA46-919D0C5E8D4B}"/>
                </a:ext>
              </a:extLst>
            </p:cNvPr>
            <p:cNvPicPr>
              <a:picLocks noChangeAspect="1"/>
            </p:cNvPicPr>
            <p:nvPr/>
          </p:nvPicPr>
          <p:blipFill>
            <a:blip r:embed="rId3"/>
            <a:stretch>
              <a:fillRect/>
            </a:stretch>
          </p:blipFill>
          <p:spPr>
            <a:xfrm>
              <a:off x="916708" y="2353946"/>
              <a:ext cx="1203881" cy="1110557"/>
            </a:xfrm>
            <a:prstGeom prst="rect">
              <a:avLst/>
            </a:prstGeom>
          </p:spPr>
        </p:pic>
        <p:pic>
          <p:nvPicPr>
            <p:cNvPr id="16" name="Picture 15">
              <a:extLst>
                <a:ext uri="{FF2B5EF4-FFF2-40B4-BE49-F238E27FC236}">
                  <a16:creationId xmlns:a16="http://schemas.microsoft.com/office/drawing/2014/main" id="{0B5F021D-EABA-E347-911E-094D39AD2E46}"/>
                </a:ext>
              </a:extLst>
            </p:cNvPr>
            <p:cNvPicPr>
              <a:picLocks noChangeAspect="1"/>
            </p:cNvPicPr>
            <p:nvPr/>
          </p:nvPicPr>
          <p:blipFill>
            <a:blip r:embed="rId4"/>
            <a:stretch>
              <a:fillRect/>
            </a:stretch>
          </p:blipFill>
          <p:spPr>
            <a:xfrm>
              <a:off x="2174008" y="2341246"/>
              <a:ext cx="1138554" cy="1101224"/>
            </a:xfrm>
            <a:prstGeom prst="rect">
              <a:avLst/>
            </a:prstGeom>
          </p:spPr>
        </p:pic>
        <p:pic>
          <p:nvPicPr>
            <p:cNvPr id="18" name="Picture 17">
              <a:extLst>
                <a:ext uri="{FF2B5EF4-FFF2-40B4-BE49-F238E27FC236}">
                  <a16:creationId xmlns:a16="http://schemas.microsoft.com/office/drawing/2014/main" id="{80D83184-673E-2144-8B72-4C4A8D9A24DB}"/>
                </a:ext>
              </a:extLst>
            </p:cNvPr>
            <p:cNvPicPr>
              <a:picLocks noChangeAspect="1"/>
            </p:cNvPicPr>
            <p:nvPr/>
          </p:nvPicPr>
          <p:blipFill>
            <a:blip r:embed="rId5"/>
            <a:stretch>
              <a:fillRect/>
            </a:stretch>
          </p:blipFill>
          <p:spPr>
            <a:xfrm>
              <a:off x="3365981" y="2341246"/>
              <a:ext cx="1185216" cy="1119889"/>
            </a:xfrm>
            <a:prstGeom prst="rect">
              <a:avLst/>
            </a:prstGeom>
          </p:spPr>
        </p:pic>
        <p:pic>
          <p:nvPicPr>
            <p:cNvPr id="20" name="Picture 19">
              <a:extLst>
                <a:ext uri="{FF2B5EF4-FFF2-40B4-BE49-F238E27FC236}">
                  <a16:creationId xmlns:a16="http://schemas.microsoft.com/office/drawing/2014/main" id="{91267E8E-CD8D-FC42-850B-1FD0A687AA3F}"/>
                </a:ext>
              </a:extLst>
            </p:cNvPr>
            <p:cNvPicPr>
              <a:picLocks noChangeAspect="1"/>
            </p:cNvPicPr>
            <p:nvPr/>
          </p:nvPicPr>
          <p:blipFill>
            <a:blip r:embed="rId6"/>
            <a:stretch>
              <a:fillRect/>
            </a:stretch>
          </p:blipFill>
          <p:spPr>
            <a:xfrm>
              <a:off x="4551197" y="2353946"/>
              <a:ext cx="1203881" cy="1091892"/>
            </a:xfrm>
            <a:prstGeom prst="rect">
              <a:avLst/>
            </a:prstGeom>
          </p:spPr>
        </p:pic>
        <p:grpSp>
          <p:nvGrpSpPr>
            <p:cNvPr id="32" name="Group 31">
              <a:extLst>
                <a:ext uri="{FF2B5EF4-FFF2-40B4-BE49-F238E27FC236}">
                  <a16:creationId xmlns:a16="http://schemas.microsoft.com/office/drawing/2014/main" id="{18AA24B3-A662-A547-B353-938375ADCFEC}"/>
                </a:ext>
              </a:extLst>
            </p:cNvPr>
            <p:cNvGrpSpPr/>
            <p:nvPr/>
          </p:nvGrpSpPr>
          <p:grpSpPr>
            <a:xfrm>
              <a:off x="1512614" y="3728140"/>
              <a:ext cx="5515831" cy="507166"/>
              <a:chOff x="1512614" y="3728140"/>
              <a:chExt cx="5515831" cy="507166"/>
            </a:xfrm>
          </p:grpSpPr>
          <p:pic>
            <p:nvPicPr>
              <p:cNvPr id="24" name="Picture 23">
                <a:extLst>
                  <a:ext uri="{FF2B5EF4-FFF2-40B4-BE49-F238E27FC236}">
                    <a16:creationId xmlns:a16="http://schemas.microsoft.com/office/drawing/2014/main" id="{AD23C838-0519-CB44-9095-A46DD44D3617}"/>
                  </a:ext>
                </a:extLst>
              </p:cNvPr>
              <p:cNvPicPr>
                <a:picLocks noChangeAspect="1"/>
              </p:cNvPicPr>
              <p:nvPr/>
            </p:nvPicPr>
            <p:blipFill>
              <a:blip r:embed="rId7"/>
              <a:stretch>
                <a:fillRect/>
              </a:stretch>
            </p:blipFill>
            <p:spPr>
              <a:xfrm>
                <a:off x="1512614" y="3728140"/>
                <a:ext cx="698500" cy="469900"/>
              </a:xfrm>
              <a:prstGeom prst="rect">
                <a:avLst/>
              </a:prstGeom>
            </p:spPr>
          </p:pic>
          <p:pic>
            <p:nvPicPr>
              <p:cNvPr id="27" name="Picture 26">
                <a:extLst>
                  <a:ext uri="{FF2B5EF4-FFF2-40B4-BE49-F238E27FC236}">
                    <a16:creationId xmlns:a16="http://schemas.microsoft.com/office/drawing/2014/main" id="{54A12409-20E9-5C49-96C3-1B70C54A4279}"/>
                  </a:ext>
                </a:extLst>
              </p:cNvPr>
              <p:cNvPicPr>
                <a:picLocks noChangeAspect="1"/>
              </p:cNvPicPr>
              <p:nvPr/>
            </p:nvPicPr>
            <p:blipFill>
              <a:blip r:embed="rId8"/>
              <a:stretch>
                <a:fillRect/>
              </a:stretch>
            </p:blipFill>
            <p:spPr>
              <a:xfrm>
                <a:off x="3091136" y="3752706"/>
                <a:ext cx="673100" cy="482600"/>
              </a:xfrm>
              <a:prstGeom prst="rect">
                <a:avLst/>
              </a:prstGeom>
            </p:spPr>
          </p:pic>
          <p:pic>
            <p:nvPicPr>
              <p:cNvPr id="30" name="Picture 29">
                <a:extLst>
                  <a:ext uri="{FF2B5EF4-FFF2-40B4-BE49-F238E27FC236}">
                    <a16:creationId xmlns:a16="http://schemas.microsoft.com/office/drawing/2014/main" id="{8D2473F1-438C-734B-9DAC-059894139CB2}"/>
                  </a:ext>
                </a:extLst>
              </p:cNvPr>
              <p:cNvPicPr>
                <a:picLocks noChangeAspect="1"/>
              </p:cNvPicPr>
              <p:nvPr/>
            </p:nvPicPr>
            <p:blipFill rotWithShape="1">
              <a:blip r:embed="rId9"/>
              <a:srcRect r="13774" b="17778"/>
              <a:stretch/>
            </p:blipFill>
            <p:spPr>
              <a:xfrm>
                <a:off x="4772736" y="3728140"/>
                <a:ext cx="558491" cy="469900"/>
              </a:xfrm>
              <a:prstGeom prst="rect">
                <a:avLst/>
              </a:prstGeom>
            </p:spPr>
          </p:pic>
          <p:sp>
            <p:nvSpPr>
              <p:cNvPr id="31" name="TextBox 30">
                <a:extLst>
                  <a:ext uri="{FF2B5EF4-FFF2-40B4-BE49-F238E27FC236}">
                    <a16:creationId xmlns:a16="http://schemas.microsoft.com/office/drawing/2014/main" id="{0E923EC2-5D71-A342-B643-02302F67029D}"/>
                  </a:ext>
                </a:extLst>
              </p:cNvPr>
              <p:cNvSpPr txBox="1"/>
              <p:nvPr/>
            </p:nvSpPr>
            <p:spPr>
              <a:xfrm>
                <a:off x="2045995" y="3783940"/>
                <a:ext cx="4982450" cy="369332"/>
              </a:xfrm>
              <a:prstGeom prst="rect">
                <a:avLst/>
              </a:prstGeom>
              <a:noFill/>
            </p:spPr>
            <p:txBody>
              <a:bodyPr wrap="square" rtlCol="0">
                <a:spAutoFit/>
              </a:bodyPr>
              <a:lstStyle/>
              <a:p>
                <a:r>
                  <a:rPr lang="en-US" dirty="0">
                    <a:solidFill>
                      <a:schemeClr val="bg1"/>
                    </a:solidFill>
                  </a:rPr>
                  <a:t>Euploid	          Mosaic               Aneuploid</a:t>
                </a:r>
              </a:p>
            </p:txBody>
          </p:sp>
        </p:grpSp>
        <p:pic>
          <p:nvPicPr>
            <p:cNvPr id="22" name="Picture 21">
              <a:extLst>
                <a:ext uri="{FF2B5EF4-FFF2-40B4-BE49-F238E27FC236}">
                  <a16:creationId xmlns:a16="http://schemas.microsoft.com/office/drawing/2014/main" id="{614A8E2D-3D3C-9B48-9129-5003D160A407}"/>
                </a:ext>
              </a:extLst>
            </p:cNvPr>
            <p:cNvPicPr>
              <a:picLocks noChangeAspect="1"/>
            </p:cNvPicPr>
            <p:nvPr/>
          </p:nvPicPr>
          <p:blipFill>
            <a:blip r:embed="rId10"/>
            <a:stretch>
              <a:fillRect/>
            </a:stretch>
          </p:blipFill>
          <p:spPr>
            <a:xfrm>
              <a:off x="5796589" y="2290446"/>
              <a:ext cx="1138554" cy="1138554"/>
            </a:xfrm>
            <a:prstGeom prst="rect">
              <a:avLst/>
            </a:prstGeom>
          </p:spPr>
        </p:pic>
      </p:grpSp>
      <p:sp>
        <p:nvSpPr>
          <p:cNvPr id="34" name="TextBox 33">
            <a:extLst>
              <a:ext uri="{FF2B5EF4-FFF2-40B4-BE49-F238E27FC236}">
                <a16:creationId xmlns:a16="http://schemas.microsoft.com/office/drawing/2014/main" id="{81402B78-414D-374C-B091-1D3033568AFE}"/>
              </a:ext>
            </a:extLst>
          </p:cNvPr>
          <p:cNvSpPr txBox="1"/>
          <p:nvPr/>
        </p:nvSpPr>
        <p:spPr>
          <a:xfrm>
            <a:off x="7258697" y="5988492"/>
            <a:ext cx="4578369" cy="338554"/>
          </a:xfrm>
          <a:prstGeom prst="rect">
            <a:avLst/>
          </a:prstGeom>
          <a:noFill/>
        </p:spPr>
        <p:txBody>
          <a:bodyPr wrap="none" rtlCol="0">
            <a:spAutoFit/>
          </a:bodyPr>
          <a:lstStyle/>
          <a:p>
            <a:r>
              <a:rPr lang="en-US" sz="1600" dirty="0">
                <a:solidFill>
                  <a:schemeClr val="bg1"/>
                </a:solidFill>
              </a:rPr>
              <a:t>Image adapted from Vera-Rodriguez et al., 2017</a:t>
            </a:r>
          </a:p>
        </p:txBody>
      </p:sp>
      <p:grpSp>
        <p:nvGrpSpPr>
          <p:cNvPr id="40" name="Group 39">
            <a:extLst>
              <a:ext uri="{FF2B5EF4-FFF2-40B4-BE49-F238E27FC236}">
                <a16:creationId xmlns:a16="http://schemas.microsoft.com/office/drawing/2014/main" id="{923FAF90-43C4-8E41-9900-EA775B5D0F85}"/>
              </a:ext>
            </a:extLst>
          </p:cNvPr>
          <p:cNvGrpSpPr/>
          <p:nvPr/>
        </p:nvGrpSpPr>
        <p:grpSpPr>
          <a:xfrm>
            <a:off x="7688365" y="2213206"/>
            <a:ext cx="3672028" cy="2394638"/>
            <a:chOff x="8031265" y="1108306"/>
            <a:chExt cx="3672028" cy="2394638"/>
          </a:xfrm>
        </p:grpSpPr>
        <p:pic>
          <p:nvPicPr>
            <p:cNvPr id="36" name="Picture 35">
              <a:extLst>
                <a:ext uri="{FF2B5EF4-FFF2-40B4-BE49-F238E27FC236}">
                  <a16:creationId xmlns:a16="http://schemas.microsoft.com/office/drawing/2014/main" id="{A388EE64-80A4-6F44-97E3-5C61479A96DC}"/>
                </a:ext>
              </a:extLst>
            </p:cNvPr>
            <p:cNvPicPr>
              <a:picLocks noChangeAspect="1"/>
            </p:cNvPicPr>
            <p:nvPr/>
          </p:nvPicPr>
          <p:blipFill rotWithShape="1">
            <a:blip r:embed="rId11"/>
            <a:srcRect l="31889" t="4079"/>
            <a:stretch/>
          </p:blipFill>
          <p:spPr>
            <a:xfrm>
              <a:off x="9826232" y="1358900"/>
              <a:ext cx="1877061" cy="2144044"/>
            </a:xfrm>
            <a:prstGeom prst="rect">
              <a:avLst/>
            </a:prstGeom>
          </p:spPr>
        </p:pic>
        <p:sp>
          <p:nvSpPr>
            <p:cNvPr id="39" name="TextBox 38">
              <a:extLst>
                <a:ext uri="{FF2B5EF4-FFF2-40B4-BE49-F238E27FC236}">
                  <a16:creationId xmlns:a16="http://schemas.microsoft.com/office/drawing/2014/main" id="{E580F5D4-F548-FE43-97F3-42EF14F57249}"/>
                </a:ext>
              </a:extLst>
            </p:cNvPr>
            <p:cNvSpPr txBox="1"/>
            <p:nvPr/>
          </p:nvSpPr>
          <p:spPr>
            <a:xfrm>
              <a:off x="8031265" y="3124963"/>
              <a:ext cx="2073887" cy="369332"/>
            </a:xfrm>
            <a:prstGeom prst="rect">
              <a:avLst/>
            </a:prstGeom>
            <a:solidFill>
              <a:schemeClr val="tx1"/>
            </a:solidFill>
          </p:spPr>
          <p:txBody>
            <a:bodyPr wrap="square" rtlCol="0">
              <a:spAutoFit/>
            </a:bodyPr>
            <a:lstStyle/>
            <a:p>
              <a:pPr algn="r"/>
              <a:r>
                <a:rPr lang="en-US" dirty="0">
                  <a:solidFill>
                    <a:schemeClr val="bg1"/>
                  </a:solidFill>
                </a:rPr>
                <a:t>Trophectoderm</a:t>
              </a:r>
            </a:p>
          </p:txBody>
        </p:sp>
        <p:sp>
          <p:nvSpPr>
            <p:cNvPr id="38" name="TextBox 37">
              <a:extLst>
                <a:ext uri="{FF2B5EF4-FFF2-40B4-BE49-F238E27FC236}">
                  <a16:creationId xmlns:a16="http://schemas.microsoft.com/office/drawing/2014/main" id="{CEE74664-A6CC-3842-9894-750AAE44D446}"/>
                </a:ext>
              </a:extLst>
            </p:cNvPr>
            <p:cNvSpPr txBox="1"/>
            <p:nvPr/>
          </p:nvSpPr>
          <p:spPr>
            <a:xfrm>
              <a:off x="8690875" y="1108306"/>
              <a:ext cx="2073887" cy="369332"/>
            </a:xfrm>
            <a:prstGeom prst="rect">
              <a:avLst/>
            </a:prstGeom>
            <a:noFill/>
          </p:spPr>
          <p:txBody>
            <a:bodyPr wrap="square" rtlCol="0">
              <a:spAutoFit/>
            </a:bodyPr>
            <a:lstStyle/>
            <a:p>
              <a:pPr algn="r"/>
              <a:r>
                <a:rPr lang="en-US" dirty="0">
                  <a:solidFill>
                    <a:schemeClr val="bg1"/>
                  </a:solidFill>
                </a:rPr>
                <a:t>Inner cell mass</a:t>
              </a:r>
            </a:p>
          </p:txBody>
        </p:sp>
      </p:grpSp>
    </p:spTree>
    <p:extLst>
      <p:ext uri="{BB962C8B-B14F-4D97-AF65-F5344CB8AC3E}">
        <p14:creationId xmlns:p14="http://schemas.microsoft.com/office/powerpoint/2010/main" val="16704325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9842C06A-CEC3-D940-9F71-9923D4D9DB67}"/>
              </a:ext>
            </a:extLst>
          </p:cNvPr>
          <p:cNvSpPr txBox="1">
            <a:spLocks/>
          </p:cNvSpPr>
          <p:nvPr/>
        </p:nvSpPr>
        <p:spPr>
          <a:xfrm>
            <a:off x="452203" y="1220549"/>
            <a:ext cx="11287593" cy="4527107"/>
          </a:xfrm>
          <a:prstGeom prst="rect">
            <a:avLst/>
          </a:prstGeom>
        </p:spPr>
        <p:txBody>
          <a:bodyPr/>
          <a:lstStyle>
            <a:lvl1pPr algn="ctr" rtl="0" eaLnBrk="1" fontAlgn="base" hangingPunct="1">
              <a:spcBef>
                <a:spcPct val="0"/>
              </a:spcBef>
              <a:spcAft>
                <a:spcPct val="0"/>
              </a:spcAft>
              <a:defRPr sz="3200" kern="1200">
                <a:solidFill>
                  <a:srgbClr val="00010D"/>
                </a:solidFill>
                <a:latin typeface="Helvetica" charset="0"/>
                <a:ea typeface="Helvetica" charset="0"/>
                <a:cs typeface="Helvetica" charset="0"/>
              </a:defRPr>
            </a:lvl1pPr>
            <a:lvl2pPr algn="ctr" rtl="0" eaLnBrk="1" fontAlgn="base" hangingPunct="1">
              <a:spcBef>
                <a:spcPct val="0"/>
              </a:spcBef>
              <a:spcAft>
                <a:spcPct val="0"/>
              </a:spcAft>
              <a:defRPr sz="3300">
                <a:solidFill>
                  <a:srgbClr val="00010D"/>
                </a:solidFill>
                <a:latin typeface="Arial" charset="0"/>
                <a:ea typeface="ＭＳ Ｐゴシック" charset="0"/>
                <a:cs typeface="ＭＳ Ｐゴシック" charset="0"/>
              </a:defRPr>
            </a:lvl2pPr>
            <a:lvl3pPr algn="ctr" rtl="0" eaLnBrk="1" fontAlgn="base" hangingPunct="1">
              <a:spcBef>
                <a:spcPct val="0"/>
              </a:spcBef>
              <a:spcAft>
                <a:spcPct val="0"/>
              </a:spcAft>
              <a:defRPr sz="3300">
                <a:solidFill>
                  <a:srgbClr val="00010D"/>
                </a:solidFill>
                <a:latin typeface="Arial" charset="0"/>
                <a:ea typeface="ＭＳ Ｐゴシック" charset="0"/>
                <a:cs typeface="ＭＳ Ｐゴシック" charset="0"/>
              </a:defRPr>
            </a:lvl3pPr>
            <a:lvl4pPr algn="ctr" rtl="0" eaLnBrk="1" fontAlgn="base" hangingPunct="1">
              <a:spcBef>
                <a:spcPct val="0"/>
              </a:spcBef>
              <a:spcAft>
                <a:spcPct val="0"/>
              </a:spcAft>
              <a:defRPr sz="3300">
                <a:solidFill>
                  <a:srgbClr val="00010D"/>
                </a:solidFill>
                <a:latin typeface="Arial" charset="0"/>
                <a:ea typeface="ＭＳ Ｐゴシック" charset="0"/>
                <a:cs typeface="ＭＳ Ｐゴシック" charset="0"/>
              </a:defRPr>
            </a:lvl4pPr>
            <a:lvl5pPr algn="ctr" rtl="0" eaLnBrk="1" fontAlgn="base" hangingPunct="1">
              <a:spcBef>
                <a:spcPct val="0"/>
              </a:spcBef>
              <a:spcAft>
                <a:spcPct val="0"/>
              </a:spcAft>
              <a:defRPr sz="3300">
                <a:solidFill>
                  <a:srgbClr val="00010D"/>
                </a:solidFill>
                <a:latin typeface="Arial" charset="0"/>
                <a:ea typeface="ＭＳ Ｐゴシック" charset="0"/>
                <a:cs typeface="ＭＳ Ｐゴシック" charset="0"/>
              </a:defRPr>
            </a:lvl5pPr>
            <a:lvl6pPr marL="457200" algn="ctr" rtl="0" eaLnBrk="1" fontAlgn="base" hangingPunct="1">
              <a:spcBef>
                <a:spcPct val="0"/>
              </a:spcBef>
              <a:spcAft>
                <a:spcPct val="0"/>
              </a:spcAft>
              <a:defRPr sz="3300">
                <a:solidFill>
                  <a:srgbClr val="00010D"/>
                </a:solidFill>
                <a:latin typeface="Arial" charset="0"/>
                <a:ea typeface="ＭＳ Ｐゴシック" charset="0"/>
                <a:cs typeface="ＭＳ Ｐゴシック" charset="0"/>
              </a:defRPr>
            </a:lvl6pPr>
            <a:lvl7pPr marL="914400" algn="ctr" rtl="0" eaLnBrk="1" fontAlgn="base" hangingPunct="1">
              <a:spcBef>
                <a:spcPct val="0"/>
              </a:spcBef>
              <a:spcAft>
                <a:spcPct val="0"/>
              </a:spcAft>
              <a:defRPr sz="3300">
                <a:solidFill>
                  <a:srgbClr val="00010D"/>
                </a:solidFill>
                <a:latin typeface="Arial" charset="0"/>
                <a:ea typeface="ＭＳ Ｐゴシック" charset="0"/>
                <a:cs typeface="ＭＳ Ｐゴシック" charset="0"/>
              </a:defRPr>
            </a:lvl7pPr>
            <a:lvl8pPr marL="1371600" algn="ctr" rtl="0" eaLnBrk="1" fontAlgn="base" hangingPunct="1">
              <a:spcBef>
                <a:spcPct val="0"/>
              </a:spcBef>
              <a:spcAft>
                <a:spcPct val="0"/>
              </a:spcAft>
              <a:defRPr sz="3300">
                <a:solidFill>
                  <a:srgbClr val="00010D"/>
                </a:solidFill>
                <a:latin typeface="Arial" charset="0"/>
                <a:ea typeface="ＭＳ Ｐゴシック" charset="0"/>
                <a:cs typeface="ＭＳ Ｐゴシック" charset="0"/>
              </a:defRPr>
            </a:lvl8pPr>
            <a:lvl9pPr marL="1828800" algn="ctr" rtl="0" eaLnBrk="1" fontAlgn="base" hangingPunct="1">
              <a:spcBef>
                <a:spcPct val="0"/>
              </a:spcBef>
              <a:spcAft>
                <a:spcPct val="0"/>
              </a:spcAft>
              <a:defRPr sz="3300">
                <a:solidFill>
                  <a:srgbClr val="00010D"/>
                </a:solidFill>
                <a:latin typeface="Arial" charset="0"/>
                <a:ea typeface="ＭＳ Ｐゴシック" charset="0"/>
                <a:cs typeface="ＭＳ Ｐゴシック" charset="0"/>
              </a:defRPr>
            </a:lvl9pPr>
          </a:lstStyle>
          <a:p>
            <a:pPr algn="l"/>
            <a:r>
              <a:rPr lang="en-US" sz="2800" dirty="0">
                <a:latin typeface="+mj-lt"/>
              </a:rPr>
              <a:t>Can we detect mosaic aneuploidies in scRNA-seq data, and if so, …</a:t>
            </a:r>
          </a:p>
          <a:p>
            <a:pPr algn="l"/>
            <a:endParaRPr lang="en-US" sz="2800" dirty="0">
              <a:latin typeface="+mj-lt"/>
            </a:endParaRPr>
          </a:p>
          <a:p>
            <a:pPr algn="l"/>
            <a:endParaRPr lang="en-US" sz="2800" dirty="0">
              <a:latin typeface="+mj-lt"/>
            </a:endParaRPr>
          </a:p>
          <a:p>
            <a:pPr algn="l"/>
            <a:r>
              <a:rPr lang="en-US" sz="2800" dirty="0">
                <a:latin typeface="+mj-lt"/>
              </a:rPr>
              <a:t>	…what is the true incidence of chromosomal mosaicism?</a:t>
            </a:r>
          </a:p>
          <a:p>
            <a:pPr algn="l"/>
            <a:endParaRPr lang="en-US" sz="2800" dirty="0">
              <a:latin typeface="+mj-lt"/>
            </a:endParaRPr>
          </a:p>
          <a:p>
            <a:pPr algn="l"/>
            <a:r>
              <a:rPr lang="en-US" sz="2800" dirty="0"/>
              <a:t>	</a:t>
            </a:r>
            <a:endParaRPr lang="en-US" sz="2800" dirty="0">
              <a:latin typeface="+mj-lt"/>
            </a:endParaRPr>
          </a:p>
          <a:p>
            <a:pPr algn="l"/>
            <a:r>
              <a:rPr lang="en-US" sz="2800" dirty="0">
                <a:latin typeface="+mj-lt"/>
              </a:rPr>
              <a:t>	…are aneuploid cells disproportionately allocated to the 	 	 	    trophectoderm?</a:t>
            </a:r>
          </a:p>
          <a:p>
            <a:pPr algn="l"/>
            <a:endParaRPr lang="en-US" sz="2800" dirty="0">
              <a:latin typeface="+mj-lt"/>
            </a:endParaRPr>
          </a:p>
        </p:txBody>
      </p:sp>
    </p:spTree>
    <p:extLst>
      <p:ext uri="{BB962C8B-B14F-4D97-AF65-F5344CB8AC3E}">
        <p14:creationId xmlns:p14="http://schemas.microsoft.com/office/powerpoint/2010/main" val="10320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733" y="223504"/>
            <a:ext cx="11781367" cy="758825"/>
          </a:xfrm>
        </p:spPr>
        <p:txBody>
          <a:bodyPr/>
          <a:lstStyle/>
          <a:p>
            <a:r>
              <a:rPr lang="en-US" sz="2800" b="1" dirty="0">
                <a:latin typeface="+mj-lt"/>
              </a:rPr>
              <a:t>Methodology to detect aneuploidies</a:t>
            </a:r>
          </a:p>
        </p:txBody>
      </p:sp>
      <p:pic>
        <p:nvPicPr>
          <p:cNvPr id="4" name="Picture 3">
            <a:extLst>
              <a:ext uri="{FF2B5EF4-FFF2-40B4-BE49-F238E27FC236}">
                <a16:creationId xmlns:a16="http://schemas.microsoft.com/office/drawing/2014/main" id="{B4B01B73-8FB8-8549-9E08-0BF5DF5F898C}"/>
              </a:ext>
            </a:extLst>
          </p:cNvPr>
          <p:cNvPicPr>
            <a:picLocks noChangeAspect="1"/>
          </p:cNvPicPr>
          <p:nvPr/>
        </p:nvPicPr>
        <p:blipFill>
          <a:blip r:embed="rId3"/>
          <a:stretch>
            <a:fillRect/>
          </a:stretch>
        </p:blipFill>
        <p:spPr>
          <a:xfrm>
            <a:off x="2181501" y="1822920"/>
            <a:ext cx="7828998" cy="2779035"/>
          </a:xfrm>
          <a:prstGeom prst="rect">
            <a:avLst/>
          </a:prstGeom>
        </p:spPr>
      </p:pic>
    </p:spTree>
    <p:extLst>
      <p:ext uri="{BB962C8B-B14F-4D97-AF65-F5344CB8AC3E}">
        <p14:creationId xmlns:p14="http://schemas.microsoft.com/office/powerpoint/2010/main" val="34039562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733" y="223504"/>
            <a:ext cx="11781367" cy="758825"/>
          </a:xfrm>
        </p:spPr>
        <p:txBody>
          <a:bodyPr/>
          <a:lstStyle/>
          <a:p>
            <a:r>
              <a:rPr lang="en-US" sz="2800" b="1" dirty="0">
                <a:latin typeface="+mj-lt"/>
              </a:rPr>
              <a:t>Methodology to detect aneuploidies</a:t>
            </a:r>
          </a:p>
        </p:txBody>
      </p:sp>
      <p:grpSp>
        <p:nvGrpSpPr>
          <p:cNvPr id="33" name="Group 32">
            <a:extLst>
              <a:ext uri="{FF2B5EF4-FFF2-40B4-BE49-F238E27FC236}">
                <a16:creationId xmlns:a16="http://schemas.microsoft.com/office/drawing/2014/main" id="{F64A0778-E947-4042-97C0-EF8972476DDE}"/>
              </a:ext>
            </a:extLst>
          </p:cNvPr>
          <p:cNvGrpSpPr/>
          <p:nvPr/>
        </p:nvGrpSpPr>
        <p:grpSpPr>
          <a:xfrm>
            <a:off x="5147413" y="3007168"/>
            <a:ext cx="2235200" cy="2154160"/>
            <a:chOff x="2222500" y="3200811"/>
            <a:chExt cx="2235200" cy="2154160"/>
          </a:xfrm>
        </p:grpSpPr>
        <p:pic>
          <p:nvPicPr>
            <p:cNvPr id="6" name="Picture 5">
              <a:extLst>
                <a:ext uri="{FF2B5EF4-FFF2-40B4-BE49-F238E27FC236}">
                  <a16:creationId xmlns:a16="http://schemas.microsoft.com/office/drawing/2014/main" id="{008BA4C0-B31D-B94A-9F43-9FCD77000E18}"/>
                </a:ext>
              </a:extLst>
            </p:cNvPr>
            <p:cNvPicPr>
              <a:picLocks noChangeAspect="1"/>
            </p:cNvPicPr>
            <p:nvPr/>
          </p:nvPicPr>
          <p:blipFill>
            <a:blip r:embed="rId3"/>
            <a:stretch>
              <a:fillRect/>
            </a:stretch>
          </p:blipFill>
          <p:spPr>
            <a:xfrm>
              <a:off x="2336800" y="3314701"/>
              <a:ext cx="1993900" cy="2040270"/>
            </a:xfrm>
            <a:prstGeom prst="rect">
              <a:avLst/>
            </a:prstGeom>
          </p:spPr>
        </p:pic>
        <p:sp>
          <p:nvSpPr>
            <p:cNvPr id="32" name="TextBox 31">
              <a:extLst>
                <a:ext uri="{FF2B5EF4-FFF2-40B4-BE49-F238E27FC236}">
                  <a16:creationId xmlns:a16="http://schemas.microsoft.com/office/drawing/2014/main" id="{670B9AA8-29B6-6D44-8647-392F223AD161}"/>
                </a:ext>
              </a:extLst>
            </p:cNvPr>
            <p:cNvSpPr txBox="1"/>
            <p:nvPr/>
          </p:nvSpPr>
          <p:spPr>
            <a:xfrm>
              <a:off x="2222500" y="3200811"/>
              <a:ext cx="254000" cy="367889"/>
            </a:xfrm>
            <a:prstGeom prst="rect">
              <a:avLst/>
            </a:prstGeom>
            <a:solidFill>
              <a:schemeClr val="tx1"/>
            </a:solidFill>
          </p:spPr>
          <p:txBody>
            <a:bodyPr wrap="square" rtlCol="0">
              <a:spAutoFit/>
            </a:bodyPr>
            <a:lstStyle/>
            <a:p>
              <a:endParaRPr lang="en-US" dirty="0"/>
            </a:p>
          </p:txBody>
        </p:sp>
        <p:sp>
          <p:nvSpPr>
            <p:cNvPr id="37" name="TextBox 36">
              <a:extLst>
                <a:ext uri="{FF2B5EF4-FFF2-40B4-BE49-F238E27FC236}">
                  <a16:creationId xmlns:a16="http://schemas.microsoft.com/office/drawing/2014/main" id="{52413923-43AC-8C4E-BB15-3539D58075BA}"/>
                </a:ext>
              </a:extLst>
            </p:cNvPr>
            <p:cNvSpPr txBox="1"/>
            <p:nvPr/>
          </p:nvSpPr>
          <p:spPr>
            <a:xfrm>
              <a:off x="4203700" y="3245055"/>
              <a:ext cx="254000" cy="367889"/>
            </a:xfrm>
            <a:prstGeom prst="rect">
              <a:avLst/>
            </a:prstGeom>
            <a:solidFill>
              <a:schemeClr val="tx1"/>
            </a:solidFill>
          </p:spPr>
          <p:txBody>
            <a:bodyPr wrap="square" rtlCol="0">
              <a:spAutoFit/>
            </a:bodyPr>
            <a:lstStyle/>
            <a:p>
              <a:endParaRPr lang="en-US" dirty="0"/>
            </a:p>
          </p:txBody>
        </p:sp>
      </p:grpSp>
      <p:grpSp>
        <p:nvGrpSpPr>
          <p:cNvPr id="36" name="Group 35">
            <a:extLst>
              <a:ext uri="{FF2B5EF4-FFF2-40B4-BE49-F238E27FC236}">
                <a16:creationId xmlns:a16="http://schemas.microsoft.com/office/drawing/2014/main" id="{1F3BE6A0-50B9-4344-AA48-5D982A9EC213}"/>
              </a:ext>
            </a:extLst>
          </p:cNvPr>
          <p:cNvGrpSpPr/>
          <p:nvPr/>
        </p:nvGrpSpPr>
        <p:grpSpPr>
          <a:xfrm>
            <a:off x="5765581" y="1813745"/>
            <a:ext cx="911040" cy="1468999"/>
            <a:chOff x="5765581" y="2143945"/>
            <a:chExt cx="911040" cy="1468999"/>
          </a:xfrm>
        </p:grpSpPr>
        <p:pic>
          <p:nvPicPr>
            <p:cNvPr id="25" name="Picture 24">
              <a:extLst>
                <a:ext uri="{FF2B5EF4-FFF2-40B4-BE49-F238E27FC236}">
                  <a16:creationId xmlns:a16="http://schemas.microsoft.com/office/drawing/2014/main" id="{D81649AE-0E27-A34F-BD6C-C011AFC3820D}"/>
                </a:ext>
              </a:extLst>
            </p:cNvPr>
            <p:cNvPicPr>
              <a:picLocks noChangeAspect="1"/>
            </p:cNvPicPr>
            <p:nvPr/>
          </p:nvPicPr>
          <p:blipFill>
            <a:blip r:embed="rId4"/>
            <a:stretch>
              <a:fillRect/>
            </a:stretch>
          </p:blipFill>
          <p:spPr>
            <a:xfrm rot="11659282" flipH="1">
              <a:off x="5765581" y="2143945"/>
              <a:ext cx="911040" cy="860825"/>
            </a:xfrm>
            <a:prstGeom prst="rect">
              <a:avLst/>
            </a:prstGeom>
          </p:spPr>
        </p:pic>
        <p:sp>
          <p:nvSpPr>
            <p:cNvPr id="34" name="Down Arrow 33">
              <a:extLst>
                <a:ext uri="{FF2B5EF4-FFF2-40B4-BE49-F238E27FC236}">
                  <a16:creationId xmlns:a16="http://schemas.microsoft.com/office/drawing/2014/main" id="{8A792E08-9A5B-6B41-A1A6-8134B8447E4F}"/>
                </a:ext>
              </a:extLst>
            </p:cNvPr>
            <p:cNvSpPr/>
            <p:nvPr/>
          </p:nvSpPr>
          <p:spPr>
            <a:xfrm>
              <a:off x="6102350" y="3116463"/>
              <a:ext cx="325326" cy="496481"/>
            </a:xfrm>
            <a:prstGeom prst="downArrow">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45" name="Down Arrow 44">
            <a:extLst>
              <a:ext uri="{FF2B5EF4-FFF2-40B4-BE49-F238E27FC236}">
                <a16:creationId xmlns:a16="http://schemas.microsoft.com/office/drawing/2014/main" id="{3D26F4A8-1E2C-5346-9642-869A2AF3C30D}"/>
              </a:ext>
            </a:extLst>
          </p:cNvPr>
          <p:cNvSpPr/>
          <p:nvPr/>
        </p:nvSpPr>
        <p:spPr>
          <a:xfrm>
            <a:off x="6102350" y="5161328"/>
            <a:ext cx="325326" cy="496481"/>
          </a:xfrm>
          <a:prstGeom prst="downArrow">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6962676E-79F4-264B-AB77-BE6E46AD7C18}"/>
              </a:ext>
            </a:extLst>
          </p:cNvPr>
          <p:cNvSpPr txBox="1"/>
          <p:nvPr/>
        </p:nvSpPr>
        <p:spPr>
          <a:xfrm>
            <a:off x="2368550" y="1158777"/>
            <a:ext cx="7023100" cy="5016758"/>
          </a:xfrm>
          <a:prstGeom prst="rect">
            <a:avLst/>
          </a:prstGeom>
          <a:noFill/>
        </p:spPr>
        <p:txBody>
          <a:bodyPr wrap="square" rtlCol="0">
            <a:spAutoFit/>
          </a:bodyPr>
          <a:lstStyle/>
          <a:p>
            <a:pPr algn="ctr"/>
            <a:r>
              <a:rPr lang="en-US" sz="2000" dirty="0">
                <a:solidFill>
                  <a:schemeClr val="bg1"/>
                </a:solidFill>
              </a:rPr>
              <a:t>For defined group of cells, calculate score for each chromosome-cell pair</a:t>
            </a:r>
          </a:p>
          <a:p>
            <a:pPr algn="ctr"/>
            <a:endParaRPr lang="en-US" sz="2000" dirty="0">
              <a:solidFill>
                <a:schemeClr val="bg1"/>
              </a:solidFill>
            </a:endParaRPr>
          </a:p>
          <a:p>
            <a:pPr algn="ctr"/>
            <a:endParaRPr lang="en-US" sz="2000" dirty="0">
              <a:solidFill>
                <a:schemeClr val="bg1"/>
              </a:solidFill>
            </a:endParaRPr>
          </a:p>
          <a:p>
            <a:pPr algn="ctr"/>
            <a:endParaRPr lang="en-US" sz="2000" dirty="0">
              <a:solidFill>
                <a:schemeClr val="bg1"/>
              </a:solidFill>
            </a:endParaRPr>
          </a:p>
          <a:p>
            <a:pPr algn="ctr"/>
            <a:endParaRPr lang="en-US" sz="2000" dirty="0">
              <a:solidFill>
                <a:schemeClr val="bg1"/>
              </a:solidFill>
            </a:endParaRPr>
          </a:p>
          <a:p>
            <a:pPr algn="ctr"/>
            <a:endParaRPr lang="en-US" sz="2000" dirty="0">
              <a:solidFill>
                <a:schemeClr val="bg1"/>
              </a:solidFill>
            </a:endParaRPr>
          </a:p>
          <a:p>
            <a:pPr algn="ctr"/>
            <a:endParaRPr lang="en-US" sz="2000" dirty="0">
              <a:solidFill>
                <a:schemeClr val="bg1"/>
              </a:solidFill>
            </a:endParaRPr>
          </a:p>
          <a:p>
            <a:pPr algn="ctr"/>
            <a:endParaRPr lang="en-US" sz="2000" dirty="0">
              <a:solidFill>
                <a:schemeClr val="bg1"/>
              </a:solidFill>
            </a:endParaRPr>
          </a:p>
          <a:p>
            <a:pPr algn="ctr"/>
            <a:endParaRPr lang="en-US" sz="2000" dirty="0">
              <a:solidFill>
                <a:schemeClr val="bg1"/>
              </a:solidFill>
            </a:endParaRPr>
          </a:p>
          <a:p>
            <a:pPr algn="ctr"/>
            <a:endParaRPr lang="en-US" sz="2000" dirty="0">
              <a:solidFill>
                <a:schemeClr val="bg1"/>
              </a:solidFill>
            </a:endParaRPr>
          </a:p>
          <a:p>
            <a:pPr algn="ctr"/>
            <a:endParaRPr lang="en-US" sz="2000" dirty="0">
              <a:solidFill>
                <a:schemeClr val="bg1"/>
              </a:solidFill>
            </a:endParaRPr>
          </a:p>
          <a:p>
            <a:pPr algn="ctr"/>
            <a:endParaRPr lang="en-US" sz="2000" dirty="0">
              <a:solidFill>
                <a:schemeClr val="bg1"/>
              </a:solidFill>
            </a:endParaRPr>
          </a:p>
          <a:p>
            <a:pPr algn="ctr"/>
            <a:endParaRPr lang="en-US" sz="2000" dirty="0">
              <a:solidFill>
                <a:schemeClr val="bg1"/>
              </a:solidFill>
            </a:endParaRPr>
          </a:p>
          <a:p>
            <a:pPr algn="ctr"/>
            <a:endParaRPr lang="en-US" sz="2000" dirty="0">
              <a:solidFill>
                <a:schemeClr val="bg1"/>
              </a:solidFill>
            </a:endParaRPr>
          </a:p>
          <a:p>
            <a:pPr algn="ctr"/>
            <a:r>
              <a:rPr lang="en-US" sz="2000" dirty="0">
                <a:solidFill>
                  <a:schemeClr val="bg1"/>
                </a:solidFill>
              </a:rPr>
              <a:t>Convert scores into p-values to detect significant deviations</a:t>
            </a:r>
          </a:p>
        </p:txBody>
      </p:sp>
      <p:sp>
        <p:nvSpPr>
          <p:cNvPr id="46" name="TextBox 45">
            <a:extLst>
              <a:ext uri="{FF2B5EF4-FFF2-40B4-BE49-F238E27FC236}">
                <a16:creationId xmlns:a16="http://schemas.microsoft.com/office/drawing/2014/main" id="{0C008C2B-191A-6D4B-A825-BCE4157982EC}"/>
              </a:ext>
            </a:extLst>
          </p:cNvPr>
          <p:cNvSpPr txBox="1"/>
          <p:nvPr/>
        </p:nvSpPr>
        <p:spPr>
          <a:xfrm>
            <a:off x="9871578" y="5994226"/>
            <a:ext cx="1963486" cy="338554"/>
          </a:xfrm>
          <a:prstGeom prst="rect">
            <a:avLst/>
          </a:prstGeom>
          <a:noFill/>
        </p:spPr>
        <p:txBody>
          <a:bodyPr wrap="none" rtlCol="0">
            <a:spAutoFit/>
          </a:bodyPr>
          <a:lstStyle/>
          <a:p>
            <a:r>
              <a:rPr lang="en-US" sz="1600" dirty="0">
                <a:solidFill>
                  <a:schemeClr val="bg1"/>
                </a:solidFill>
              </a:rPr>
              <a:t>Griffiths et al., 2017</a:t>
            </a:r>
          </a:p>
        </p:txBody>
      </p:sp>
    </p:spTree>
    <p:extLst>
      <p:ext uri="{BB962C8B-B14F-4D97-AF65-F5344CB8AC3E}">
        <p14:creationId xmlns:p14="http://schemas.microsoft.com/office/powerpoint/2010/main" val="9734729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733" y="223504"/>
            <a:ext cx="11781367" cy="758825"/>
          </a:xfrm>
        </p:spPr>
        <p:txBody>
          <a:bodyPr/>
          <a:lstStyle/>
          <a:p>
            <a:r>
              <a:rPr lang="en-US" sz="2800" b="1" dirty="0">
                <a:latin typeface="+mj-lt"/>
              </a:rPr>
              <a:t>Methodology to detect aneuploidies</a:t>
            </a:r>
          </a:p>
        </p:txBody>
      </p:sp>
      <p:sp>
        <p:nvSpPr>
          <p:cNvPr id="46" name="TextBox 45">
            <a:extLst>
              <a:ext uri="{FF2B5EF4-FFF2-40B4-BE49-F238E27FC236}">
                <a16:creationId xmlns:a16="http://schemas.microsoft.com/office/drawing/2014/main" id="{0C008C2B-191A-6D4B-A825-BCE4157982EC}"/>
              </a:ext>
            </a:extLst>
          </p:cNvPr>
          <p:cNvSpPr txBox="1"/>
          <p:nvPr/>
        </p:nvSpPr>
        <p:spPr>
          <a:xfrm>
            <a:off x="9877654" y="5995892"/>
            <a:ext cx="1963486" cy="338554"/>
          </a:xfrm>
          <a:prstGeom prst="rect">
            <a:avLst/>
          </a:prstGeom>
          <a:noFill/>
        </p:spPr>
        <p:txBody>
          <a:bodyPr wrap="none" rtlCol="0">
            <a:spAutoFit/>
          </a:bodyPr>
          <a:lstStyle/>
          <a:p>
            <a:r>
              <a:rPr lang="en-US" sz="1600" dirty="0">
                <a:solidFill>
                  <a:schemeClr val="bg1"/>
                </a:solidFill>
              </a:rPr>
              <a:t>Griffiths et al., 2017</a:t>
            </a:r>
          </a:p>
        </p:txBody>
      </p:sp>
      <p:graphicFrame>
        <p:nvGraphicFramePr>
          <p:cNvPr id="3" name="Table 2">
            <a:extLst>
              <a:ext uri="{FF2B5EF4-FFF2-40B4-BE49-F238E27FC236}">
                <a16:creationId xmlns:a16="http://schemas.microsoft.com/office/drawing/2014/main" id="{EEC1ADCE-3BD7-8247-B3EB-7C4F70D8F784}"/>
              </a:ext>
            </a:extLst>
          </p:cNvPr>
          <p:cNvGraphicFramePr>
            <a:graphicFrameLocks noGrp="1"/>
          </p:cNvGraphicFramePr>
          <p:nvPr>
            <p:extLst>
              <p:ext uri="{D42A27DB-BD31-4B8C-83A1-F6EECF244321}">
                <p14:modId xmlns:p14="http://schemas.microsoft.com/office/powerpoint/2010/main" val="1432876886"/>
              </p:ext>
            </p:extLst>
          </p:nvPr>
        </p:nvGraphicFramePr>
        <p:xfrm>
          <a:off x="1039305" y="2379902"/>
          <a:ext cx="10113391" cy="1483360"/>
        </p:xfrm>
        <a:graphic>
          <a:graphicData uri="http://schemas.openxmlformats.org/drawingml/2006/table">
            <a:tbl>
              <a:tblPr firstRow="1" bandRow="1">
                <a:tableStyleId>{5C22544A-7EE6-4342-B048-85BDC9FD1C3A}</a:tableStyleId>
              </a:tblPr>
              <a:tblGrid>
                <a:gridCol w="3666871">
                  <a:extLst>
                    <a:ext uri="{9D8B030D-6E8A-4147-A177-3AD203B41FA5}">
                      <a16:colId xmlns:a16="http://schemas.microsoft.com/office/drawing/2014/main" val="1001995679"/>
                    </a:ext>
                  </a:extLst>
                </a:gridCol>
                <a:gridCol w="1808480">
                  <a:extLst>
                    <a:ext uri="{9D8B030D-6E8A-4147-A177-3AD203B41FA5}">
                      <a16:colId xmlns:a16="http://schemas.microsoft.com/office/drawing/2014/main" val="670523666"/>
                    </a:ext>
                  </a:extLst>
                </a:gridCol>
                <a:gridCol w="1808480">
                  <a:extLst>
                    <a:ext uri="{9D8B030D-6E8A-4147-A177-3AD203B41FA5}">
                      <a16:colId xmlns:a16="http://schemas.microsoft.com/office/drawing/2014/main" val="2358766754"/>
                    </a:ext>
                  </a:extLst>
                </a:gridCol>
                <a:gridCol w="1694180">
                  <a:extLst>
                    <a:ext uri="{9D8B030D-6E8A-4147-A177-3AD203B41FA5}">
                      <a16:colId xmlns:a16="http://schemas.microsoft.com/office/drawing/2014/main" val="4288781204"/>
                    </a:ext>
                  </a:extLst>
                </a:gridCol>
                <a:gridCol w="1135380">
                  <a:extLst>
                    <a:ext uri="{9D8B030D-6E8A-4147-A177-3AD203B41FA5}">
                      <a16:colId xmlns:a16="http://schemas.microsoft.com/office/drawing/2014/main" val="229495219"/>
                    </a:ext>
                  </a:extLst>
                </a:gridCol>
              </a:tblGrid>
              <a:tr h="370840">
                <a:tc>
                  <a:txBody>
                    <a:bodyPr/>
                    <a:lstStyle/>
                    <a:p>
                      <a:pPr algn="ctr"/>
                      <a:r>
                        <a:rPr lang="en-US" dirty="0">
                          <a:solidFill>
                            <a:schemeClr val="bg1"/>
                          </a:solidFill>
                        </a:rPr>
                        <a:t>Dataset</a:t>
                      </a:r>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noFill/>
                  </a:tcPr>
                </a:tc>
                <a:tc>
                  <a:txBody>
                    <a:bodyPr/>
                    <a:lstStyle/>
                    <a:p>
                      <a:pPr algn="ctr"/>
                      <a:r>
                        <a:rPr lang="en-US" dirty="0">
                          <a:solidFill>
                            <a:schemeClr val="bg1"/>
                          </a:solidFill>
                        </a:rPr>
                        <a:t>Sensitivity (%)</a:t>
                      </a:r>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noFill/>
                  </a:tcPr>
                </a:tc>
                <a:tc>
                  <a:txBody>
                    <a:bodyPr/>
                    <a:lstStyle/>
                    <a:p>
                      <a:pPr algn="ctr"/>
                      <a:r>
                        <a:rPr lang="en-US" dirty="0">
                          <a:solidFill>
                            <a:schemeClr val="bg1"/>
                          </a:solidFill>
                        </a:rPr>
                        <a:t>Specificity (%)</a:t>
                      </a:r>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noFill/>
                  </a:tcPr>
                </a:tc>
                <a:tc>
                  <a:txBody>
                    <a:bodyPr/>
                    <a:lstStyle/>
                    <a:p>
                      <a:pPr algn="ctr"/>
                      <a:r>
                        <a:rPr lang="en-US" dirty="0">
                          <a:solidFill>
                            <a:schemeClr val="bg1"/>
                          </a:solidFill>
                        </a:rPr>
                        <a:t>Precision (%)</a:t>
                      </a:r>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noFill/>
                  </a:tcPr>
                </a:tc>
                <a:tc>
                  <a:txBody>
                    <a:bodyPr/>
                    <a:lstStyle/>
                    <a:p>
                      <a:pPr algn="ctr"/>
                      <a:r>
                        <a:rPr lang="en-US" dirty="0">
                          <a:solidFill>
                            <a:schemeClr val="bg1"/>
                          </a:solidFill>
                        </a:rPr>
                        <a:t>FDR (%)</a:t>
                      </a:r>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4254209538"/>
                  </a:ext>
                </a:extLst>
              </a:tr>
              <a:tr h="370840">
                <a:tc>
                  <a:txBody>
                    <a:bodyPr/>
                    <a:lstStyle/>
                    <a:p>
                      <a:pPr algn="r"/>
                      <a:r>
                        <a:rPr lang="en-US" dirty="0">
                          <a:solidFill>
                            <a:schemeClr val="bg1"/>
                          </a:solidFill>
                        </a:rPr>
                        <a:t>8-cell stage mouse embryos</a:t>
                      </a:r>
                    </a:p>
                  </a:txBody>
                  <a:tcPr anchor="ctr">
                    <a:lnT w="28575" cap="flat" cmpd="sng" algn="ctr">
                      <a:solidFill>
                        <a:schemeClr val="bg1"/>
                      </a:solidFill>
                      <a:prstDash val="solid"/>
                      <a:round/>
                      <a:headEnd type="none" w="med" len="med"/>
                      <a:tailEnd type="none" w="med" len="med"/>
                    </a:lnT>
                    <a:noFill/>
                  </a:tcPr>
                </a:tc>
                <a:tc>
                  <a:txBody>
                    <a:bodyPr/>
                    <a:lstStyle/>
                    <a:p>
                      <a:pPr algn="ctr"/>
                      <a:r>
                        <a:rPr lang="en-US" dirty="0">
                          <a:solidFill>
                            <a:schemeClr val="bg1"/>
                          </a:solidFill>
                        </a:rPr>
                        <a:t>78.0</a:t>
                      </a:r>
                    </a:p>
                  </a:txBody>
                  <a:tcPr anchor="ctr">
                    <a:lnT w="28575" cap="flat" cmpd="sng" algn="ctr">
                      <a:solidFill>
                        <a:schemeClr val="bg1"/>
                      </a:solidFill>
                      <a:prstDash val="solid"/>
                      <a:round/>
                      <a:headEnd type="none" w="med" len="med"/>
                      <a:tailEnd type="none" w="med" len="med"/>
                    </a:lnT>
                    <a:noFill/>
                  </a:tcPr>
                </a:tc>
                <a:tc>
                  <a:txBody>
                    <a:bodyPr/>
                    <a:lstStyle/>
                    <a:p>
                      <a:pPr algn="ctr"/>
                      <a:r>
                        <a:rPr lang="en-US" dirty="0">
                          <a:solidFill>
                            <a:schemeClr val="bg1"/>
                          </a:solidFill>
                        </a:rPr>
                        <a:t>99.5</a:t>
                      </a:r>
                    </a:p>
                  </a:txBody>
                  <a:tcPr anchor="ctr">
                    <a:lnT w="28575" cap="flat" cmpd="sng" algn="ctr">
                      <a:solidFill>
                        <a:schemeClr val="bg1"/>
                      </a:solidFill>
                      <a:prstDash val="solid"/>
                      <a:round/>
                      <a:headEnd type="none" w="med" len="med"/>
                      <a:tailEnd type="none" w="med" len="med"/>
                    </a:lnT>
                    <a:noFill/>
                  </a:tcPr>
                </a:tc>
                <a:tc>
                  <a:txBody>
                    <a:bodyPr/>
                    <a:lstStyle/>
                    <a:p>
                      <a:pPr algn="ctr"/>
                      <a:r>
                        <a:rPr lang="en-US" dirty="0">
                          <a:solidFill>
                            <a:schemeClr val="bg1"/>
                          </a:solidFill>
                        </a:rPr>
                        <a:t>88.6</a:t>
                      </a:r>
                    </a:p>
                  </a:txBody>
                  <a:tcPr anchor="ctr">
                    <a:lnT w="28575" cap="flat" cmpd="sng" algn="ctr">
                      <a:solidFill>
                        <a:schemeClr val="bg1"/>
                      </a:solidFill>
                      <a:prstDash val="solid"/>
                      <a:round/>
                      <a:headEnd type="none" w="med" len="med"/>
                      <a:tailEnd type="none" w="med" len="med"/>
                    </a:lnT>
                    <a:noFill/>
                  </a:tcPr>
                </a:tc>
                <a:tc>
                  <a:txBody>
                    <a:bodyPr/>
                    <a:lstStyle/>
                    <a:p>
                      <a:pPr algn="ctr"/>
                      <a:r>
                        <a:rPr lang="en-US" dirty="0">
                          <a:solidFill>
                            <a:schemeClr val="bg1"/>
                          </a:solidFill>
                        </a:rPr>
                        <a:t>    4.9</a:t>
                      </a:r>
                    </a:p>
                  </a:txBody>
                  <a:tcPr anchor="ctr">
                    <a:lnT w="28575" cap="flat" cmpd="sng" algn="ctr">
                      <a:solidFill>
                        <a:schemeClr val="bg1"/>
                      </a:solidFill>
                      <a:prstDash val="solid"/>
                      <a:round/>
                      <a:headEnd type="none" w="med" len="med"/>
                      <a:tailEnd type="none" w="med" len="med"/>
                    </a:lnT>
                    <a:noFill/>
                  </a:tcPr>
                </a:tc>
                <a:extLst>
                  <a:ext uri="{0D108BD9-81ED-4DB2-BD59-A6C34878D82A}">
                    <a16:rowId xmlns:a16="http://schemas.microsoft.com/office/drawing/2014/main" val="3388223094"/>
                  </a:ext>
                </a:extLst>
              </a:tr>
              <a:tr h="370840">
                <a:tc>
                  <a:txBody>
                    <a:bodyPr/>
                    <a:lstStyle/>
                    <a:p>
                      <a:pPr algn="r"/>
                      <a:r>
                        <a:rPr lang="en-US" dirty="0">
                          <a:solidFill>
                            <a:schemeClr val="bg1"/>
                          </a:solidFill>
                        </a:rPr>
                        <a:t>HCC38-BL cell lines</a:t>
                      </a:r>
                    </a:p>
                  </a:txBody>
                  <a:tcPr anchor="ctr">
                    <a:noFill/>
                  </a:tcPr>
                </a:tc>
                <a:tc>
                  <a:txBody>
                    <a:bodyPr/>
                    <a:lstStyle/>
                    <a:p>
                      <a:pPr algn="ctr"/>
                      <a:r>
                        <a:rPr lang="en-US" dirty="0">
                          <a:solidFill>
                            <a:schemeClr val="bg1"/>
                          </a:solidFill>
                        </a:rPr>
                        <a:t>15.3</a:t>
                      </a:r>
                    </a:p>
                  </a:txBody>
                  <a:tcPr anchor="ctr">
                    <a:noFill/>
                  </a:tcPr>
                </a:tc>
                <a:tc>
                  <a:txBody>
                    <a:bodyPr/>
                    <a:lstStyle/>
                    <a:p>
                      <a:pPr algn="ctr"/>
                      <a:r>
                        <a:rPr lang="en-US" dirty="0">
                          <a:solidFill>
                            <a:schemeClr val="bg1"/>
                          </a:solidFill>
                        </a:rPr>
                        <a:t>98.7</a:t>
                      </a:r>
                    </a:p>
                  </a:txBody>
                  <a:tcPr anchor="ctr">
                    <a:noFill/>
                  </a:tcPr>
                </a:tc>
                <a:tc>
                  <a:txBody>
                    <a:bodyPr/>
                    <a:lstStyle/>
                    <a:p>
                      <a:pPr algn="ctr"/>
                      <a:r>
                        <a:rPr lang="en-US" dirty="0">
                          <a:solidFill>
                            <a:schemeClr val="bg1"/>
                          </a:solidFill>
                        </a:rPr>
                        <a:t>15.3</a:t>
                      </a:r>
                    </a:p>
                  </a:txBody>
                  <a:tcPr anchor="ctr">
                    <a:noFill/>
                  </a:tcPr>
                </a:tc>
                <a:tc>
                  <a:txBody>
                    <a:bodyPr/>
                    <a:lstStyle/>
                    <a:p>
                      <a:pPr algn="ctr"/>
                      <a:r>
                        <a:rPr lang="en-US" dirty="0">
                          <a:solidFill>
                            <a:schemeClr val="bg1"/>
                          </a:solidFill>
                        </a:rPr>
                        <a:t>  90.0</a:t>
                      </a:r>
                    </a:p>
                  </a:txBody>
                  <a:tcPr anchor="ctr">
                    <a:noFill/>
                  </a:tcPr>
                </a:tc>
                <a:extLst>
                  <a:ext uri="{0D108BD9-81ED-4DB2-BD59-A6C34878D82A}">
                    <a16:rowId xmlns:a16="http://schemas.microsoft.com/office/drawing/2014/main" val="2480858109"/>
                  </a:ext>
                </a:extLst>
              </a:tr>
              <a:tr h="370840">
                <a:tc>
                  <a:txBody>
                    <a:bodyPr/>
                    <a:lstStyle/>
                    <a:p>
                      <a:pPr algn="r"/>
                      <a:r>
                        <a:rPr lang="en-US" dirty="0">
                          <a:solidFill>
                            <a:schemeClr val="bg1"/>
                          </a:solidFill>
                        </a:rPr>
                        <a:t>Trisomy 21 iPSC-derived neurons</a:t>
                      </a:r>
                    </a:p>
                  </a:txBody>
                  <a:tcPr anchor="ctr">
                    <a:noFill/>
                  </a:tcPr>
                </a:tc>
                <a:tc>
                  <a:txBody>
                    <a:bodyPr/>
                    <a:lstStyle/>
                    <a:p>
                      <a:pPr algn="ctr"/>
                      <a:r>
                        <a:rPr lang="en-US" dirty="0">
                          <a:solidFill>
                            <a:schemeClr val="bg1"/>
                          </a:solidFill>
                        </a:rPr>
                        <a:t>  0.0</a:t>
                      </a:r>
                    </a:p>
                  </a:txBody>
                  <a:tcPr anchor="ctr">
                    <a:noFill/>
                  </a:tcPr>
                </a:tc>
                <a:tc>
                  <a:txBody>
                    <a:bodyPr/>
                    <a:lstStyle/>
                    <a:p>
                      <a:pPr algn="ctr"/>
                      <a:r>
                        <a:rPr lang="en-US" dirty="0">
                          <a:solidFill>
                            <a:schemeClr val="bg1"/>
                          </a:solidFill>
                        </a:rPr>
                        <a:t>99.3</a:t>
                      </a:r>
                    </a:p>
                  </a:txBody>
                  <a:tcPr anchor="ctr">
                    <a:noFill/>
                  </a:tcPr>
                </a:tc>
                <a:tc>
                  <a:txBody>
                    <a:bodyPr/>
                    <a:lstStyle/>
                    <a:p>
                      <a:pPr algn="ctr"/>
                      <a:r>
                        <a:rPr lang="en-US" dirty="0">
                          <a:solidFill>
                            <a:schemeClr val="bg1"/>
                          </a:solidFill>
                        </a:rPr>
                        <a:t>  0.0</a:t>
                      </a:r>
                    </a:p>
                  </a:txBody>
                  <a:tcPr anchor="ctr">
                    <a:noFill/>
                  </a:tcPr>
                </a:tc>
                <a:tc>
                  <a:txBody>
                    <a:bodyPr/>
                    <a:lstStyle/>
                    <a:p>
                      <a:pPr algn="ctr"/>
                      <a:r>
                        <a:rPr lang="en-US" dirty="0">
                          <a:solidFill>
                            <a:schemeClr val="bg1"/>
                          </a:solidFill>
                        </a:rPr>
                        <a:t>100.0</a:t>
                      </a:r>
                    </a:p>
                  </a:txBody>
                  <a:tcPr anchor="ctr">
                    <a:noFill/>
                  </a:tcPr>
                </a:tc>
                <a:extLst>
                  <a:ext uri="{0D108BD9-81ED-4DB2-BD59-A6C34878D82A}">
                    <a16:rowId xmlns:a16="http://schemas.microsoft.com/office/drawing/2014/main" val="18394590"/>
                  </a:ext>
                </a:extLst>
              </a:tr>
            </a:tbl>
          </a:graphicData>
        </a:graphic>
      </p:graphicFrame>
    </p:spTree>
    <p:extLst>
      <p:ext uri="{BB962C8B-B14F-4D97-AF65-F5344CB8AC3E}">
        <p14:creationId xmlns:p14="http://schemas.microsoft.com/office/powerpoint/2010/main" val="28598277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733" y="223504"/>
            <a:ext cx="11781367" cy="758825"/>
          </a:xfrm>
        </p:spPr>
        <p:txBody>
          <a:bodyPr/>
          <a:lstStyle/>
          <a:p>
            <a:r>
              <a:rPr lang="en-US" sz="2800" b="1" dirty="0">
                <a:latin typeface="+mj-lt"/>
              </a:rPr>
              <a:t>Human embryonic scRNA-seq</a:t>
            </a:r>
          </a:p>
        </p:txBody>
      </p:sp>
      <p:sp>
        <p:nvSpPr>
          <p:cNvPr id="48" name="TextBox 47">
            <a:extLst>
              <a:ext uri="{FF2B5EF4-FFF2-40B4-BE49-F238E27FC236}">
                <a16:creationId xmlns:a16="http://schemas.microsoft.com/office/drawing/2014/main" id="{E0E5E8BB-FD69-074D-8961-2AC2C7AD00B8}"/>
              </a:ext>
            </a:extLst>
          </p:cNvPr>
          <p:cNvSpPr txBox="1"/>
          <p:nvPr/>
        </p:nvSpPr>
        <p:spPr>
          <a:xfrm>
            <a:off x="9481197" y="5735826"/>
            <a:ext cx="2351926" cy="584775"/>
          </a:xfrm>
          <a:prstGeom prst="rect">
            <a:avLst/>
          </a:prstGeom>
          <a:noFill/>
        </p:spPr>
        <p:txBody>
          <a:bodyPr wrap="none" rtlCol="0">
            <a:spAutoFit/>
          </a:bodyPr>
          <a:lstStyle/>
          <a:p>
            <a:r>
              <a:rPr lang="en-US" sz="1600" dirty="0">
                <a:solidFill>
                  <a:schemeClr val="bg1"/>
                </a:solidFill>
              </a:rPr>
              <a:t>Petropolous et al., 2016</a:t>
            </a:r>
          </a:p>
          <a:p>
            <a:r>
              <a:rPr lang="en-US" sz="1600" dirty="0" err="1">
                <a:solidFill>
                  <a:schemeClr val="bg1"/>
                </a:solidFill>
              </a:rPr>
              <a:t>Stirparo</a:t>
            </a:r>
            <a:r>
              <a:rPr lang="en-US" sz="1600" dirty="0">
                <a:solidFill>
                  <a:schemeClr val="bg1"/>
                </a:solidFill>
              </a:rPr>
              <a:t> et al., 2018</a:t>
            </a:r>
          </a:p>
        </p:txBody>
      </p:sp>
      <p:graphicFrame>
        <p:nvGraphicFramePr>
          <p:cNvPr id="3" name="Table 2">
            <a:extLst>
              <a:ext uri="{FF2B5EF4-FFF2-40B4-BE49-F238E27FC236}">
                <a16:creationId xmlns:a16="http://schemas.microsoft.com/office/drawing/2014/main" id="{732C0FD3-3F97-0642-ACA4-BC144A196634}"/>
              </a:ext>
            </a:extLst>
          </p:cNvPr>
          <p:cNvGraphicFramePr>
            <a:graphicFrameLocks noGrp="1"/>
          </p:cNvGraphicFramePr>
          <p:nvPr>
            <p:extLst>
              <p:ext uri="{D42A27DB-BD31-4B8C-83A1-F6EECF244321}">
                <p14:modId xmlns:p14="http://schemas.microsoft.com/office/powerpoint/2010/main" val="1911249401"/>
              </p:ext>
            </p:extLst>
          </p:nvPr>
        </p:nvGraphicFramePr>
        <p:xfrm>
          <a:off x="739458" y="2026920"/>
          <a:ext cx="10713085" cy="2804160"/>
        </p:xfrm>
        <a:graphic>
          <a:graphicData uri="http://schemas.openxmlformats.org/drawingml/2006/table">
            <a:tbl>
              <a:tblPr firstRow="1" bandRow="1">
                <a:tableStyleId>{5C22544A-7EE6-4342-B048-85BDC9FD1C3A}</a:tableStyleId>
              </a:tblPr>
              <a:tblGrid>
                <a:gridCol w="710692">
                  <a:extLst>
                    <a:ext uri="{9D8B030D-6E8A-4147-A177-3AD203B41FA5}">
                      <a16:colId xmlns:a16="http://schemas.microsoft.com/office/drawing/2014/main" val="879854140"/>
                    </a:ext>
                  </a:extLst>
                </a:gridCol>
                <a:gridCol w="817880">
                  <a:extLst>
                    <a:ext uri="{9D8B030D-6E8A-4147-A177-3AD203B41FA5}">
                      <a16:colId xmlns:a16="http://schemas.microsoft.com/office/drawing/2014/main" val="3540516709"/>
                    </a:ext>
                  </a:extLst>
                </a:gridCol>
                <a:gridCol w="652780">
                  <a:extLst>
                    <a:ext uri="{9D8B030D-6E8A-4147-A177-3AD203B41FA5}">
                      <a16:colId xmlns:a16="http://schemas.microsoft.com/office/drawing/2014/main" val="2230608078"/>
                    </a:ext>
                  </a:extLst>
                </a:gridCol>
                <a:gridCol w="894949">
                  <a:extLst>
                    <a:ext uri="{9D8B030D-6E8A-4147-A177-3AD203B41FA5}">
                      <a16:colId xmlns:a16="http://schemas.microsoft.com/office/drawing/2014/main" val="98632433"/>
                    </a:ext>
                  </a:extLst>
                </a:gridCol>
                <a:gridCol w="904006">
                  <a:extLst>
                    <a:ext uri="{9D8B030D-6E8A-4147-A177-3AD203B41FA5}">
                      <a16:colId xmlns:a16="http://schemas.microsoft.com/office/drawing/2014/main" val="3227248324"/>
                    </a:ext>
                  </a:extLst>
                </a:gridCol>
                <a:gridCol w="538163">
                  <a:extLst>
                    <a:ext uri="{9D8B030D-6E8A-4147-A177-3AD203B41FA5}">
                      <a16:colId xmlns:a16="http://schemas.microsoft.com/office/drawing/2014/main" val="633165073"/>
                    </a:ext>
                  </a:extLst>
                </a:gridCol>
                <a:gridCol w="652780">
                  <a:extLst>
                    <a:ext uri="{9D8B030D-6E8A-4147-A177-3AD203B41FA5}">
                      <a16:colId xmlns:a16="http://schemas.microsoft.com/office/drawing/2014/main" val="1804146787"/>
                    </a:ext>
                  </a:extLst>
                </a:gridCol>
                <a:gridCol w="940797">
                  <a:extLst>
                    <a:ext uri="{9D8B030D-6E8A-4147-A177-3AD203B41FA5}">
                      <a16:colId xmlns:a16="http://schemas.microsoft.com/office/drawing/2014/main" val="977093893"/>
                    </a:ext>
                  </a:extLst>
                </a:gridCol>
                <a:gridCol w="777068">
                  <a:extLst>
                    <a:ext uri="{9D8B030D-6E8A-4147-A177-3AD203B41FA5}">
                      <a16:colId xmlns:a16="http://schemas.microsoft.com/office/drawing/2014/main" val="3894334146"/>
                    </a:ext>
                  </a:extLst>
                </a:gridCol>
                <a:gridCol w="796925">
                  <a:extLst>
                    <a:ext uri="{9D8B030D-6E8A-4147-A177-3AD203B41FA5}">
                      <a16:colId xmlns:a16="http://schemas.microsoft.com/office/drawing/2014/main" val="2648783307"/>
                    </a:ext>
                  </a:extLst>
                </a:gridCol>
                <a:gridCol w="652780">
                  <a:extLst>
                    <a:ext uri="{9D8B030D-6E8A-4147-A177-3AD203B41FA5}">
                      <a16:colId xmlns:a16="http://schemas.microsoft.com/office/drawing/2014/main" val="1059350316"/>
                    </a:ext>
                  </a:extLst>
                </a:gridCol>
                <a:gridCol w="500380">
                  <a:extLst>
                    <a:ext uri="{9D8B030D-6E8A-4147-A177-3AD203B41FA5}">
                      <a16:colId xmlns:a16="http://schemas.microsoft.com/office/drawing/2014/main" val="3255408764"/>
                    </a:ext>
                  </a:extLst>
                </a:gridCol>
                <a:gridCol w="652780">
                  <a:extLst>
                    <a:ext uri="{9D8B030D-6E8A-4147-A177-3AD203B41FA5}">
                      <a16:colId xmlns:a16="http://schemas.microsoft.com/office/drawing/2014/main" val="3885328954"/>
                    </a:ext>
                  </a:extLst>
                </a:gridCol>
                <a:gridCol w="568325">
                  <a:extLst>
                    <a:ext uri="{9D8B030D-6E8A-4147-A177-3AD203B41FA5}">
                      <a16:colId xmlns:a16="http://schemas.microsoft.com/office/drawing/2014/main" val="1191166618"/>
                    </a:ext>
                  </a:extLst>
                </a:gridCol>
                <a:gridCol w="652780">
                  <a:extLst>
                    <a:ext uri="{9D8B030D-6E8A-4147-A177-3AD203B41FA5}">
                      <a16:colId xmlns:a16="http://schemas.microsoft.com/office/drawing/2014/main" val="2549340126"/>
                    </a:ext>
                  </a:extLst>
                </a:gridCol>
              </a:tblGrid>
              <a:tr h="411109">
                <a:tc>
                  <a:txBody>
                    <a:bodyPr/>
                    <a:lstStyle/>
                    <a:p>
                      <a:endParaRPr lang="en-US" sz="1800" dirty="0">
                        <a:solidFill>
                          <a:schemeClr val="bg1"/>
                        </a:solidFill>
                      </a:endParaRPr>
                    </a:p>
                  </a:txBody>
                  <a:tcPr anchor="ct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pPr algn="ctr"/>
                      <a:r>
                        <a:rPr lang="en-US" sz="1600" dirty="0">
                          <a:solidFill>
                            <a:schemeClr val="bg1"/>
                          </a:solidFill>
                        </a:rPr>
                        <a:t>All</a:t>
                      </a:r>
                    </a:p>
                  </a:txBody>
                  <a:tcPr anchor="ctr">
                    <a:lnL w="12700" cmpd="sng">
                      <a:noFill/>
                    </a:lnL>
                    <a:lnR w="12700" cmpd="sng">
                      <a:noFill/>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pPr algn="ctr"/>
                      <a:r>
                        <a:rPr lang="en-US" sz="1600" dirty="0">
                          <a:solidFill>
                            <a:schemeClr val="bg1"/>
                          </a:solidFill>
                        </a:rPr>
                        <a:t>Undifferentiated</a:t>
                      </a:r>
                    </a:p>
                  </a:txBody>
                  <a:tcPr anchor="ctr">
                    <a:lnL w="12700" cmpd="sng">
                      <a:noFill/>
                    </a:lnL>
                    <a:lnR w="12700" cmpd="sng">
                      <a:noFill/>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pPr algn="ctr"/>
                      <a:r>
                        <a:rPr lang="en-US" sz="1600" dirty="0">
                          <a:solidFill>
                            <a:schemeClr val="bg1"/>
                          </a:solidFill>
                        </a:rPr>
                        <a:t>Inner cell </a:t>
                      </a:r>
                    </a:p>
                    <a:p>
                      <a:pPr algn="ctr"/>
                      <a:r>
                        <a:rPr lang="en-US" sz="1600" dirty="0">
                          <a:solidFill>
                            <a:schemeClr val="bg1"/>
                          </a:solidFill>
                        </a:rPr>
                        <a:t>mass</a:t>
                      </a:r>
                    </a:p>
                  </a:txBody>
                  <a:tcPr anchor="ctr">
                    <a:lnL w="12700" cmpd="sng">
                      <a:noFill/>
                    </a:lnL>
                    <a:lnR w="12700" cmpd="sng">
                      <a:noFill/>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pPr algn="ctr"/>
                      <a:r>
                        <a:rPr lang="en-US" sz="1600" dirty="0">
                          <a:solidFill>
                            <a:schemeClr val="bg1"/>
                          </a:solidFill>
                        </a:rPr>
                        <a:t>Trophectoderm</a:t>
                      </a:r>
                    </a:p>
                  </a:txBody>
                  <a:tcPr anchor="ctr">
                    <a:lnL w="12700" cmpd="sng">
                      <a:noFill/>
                    </a:lnL>
                    <a:lnR w="12700" cmpd="sng">
                      <a:noFill/>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pPr algn="ctr"/>
                      <a:r>
                        <a:rPr lang="en-US" sz="1600" dirty="0">
                          <a:solidFill>
                            <a:schemeClr val="bg1"/>
                          </a:solidFill>
                        </a:rPr>
                        <a:t>Intermediate</a:t>
                      </a:r>
                    </a:p>
                  </a:txBody>
                  <a:tcPr anchor="ctr">
                    <a:lnL w="12700" cmpd="sng">
                      <a:noFill/>
                    </a:lnL>
                    <a:lnR w="12700" cmpd="sng">
                      <a:noFill/>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pPr algn="ctr"/>
                      <a:r>
                        <a:rPr lang="en-US" sz="1600" dirty="0">
                          <a:solidFill>
                            <a:schemeClr val="bg1"/>
                          </a:solidFill>
                        </a:rPr>
                        <a:t>Epiblast</a:t>
                      </a:r>
                    </a:p>
                  </a:txBody>
                  <a:tcPr anchor="ctr">
                    <a:lnL w="12700" cmpd="sng">
                      <a:noFill/>
                    </a:lnL>
                    <a:lnR w="12700" cmpd="sng">
                      <a:noFill/>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pPr algn="ctr"/>
                      <a:r>
                        <a:rPr lang="en-US" sz="1600" dirty="0">
                          <a:solidFill>
                            <a:schemeClr val="bg1"/>
                          </a:solidFill>
                        </a:rPr>
                        <a:t>Primitive </a:t>
                      </a:r>
                    </a:p>
                    <a:p>
                      <a:pPr algn="ctr"/>
                      <a:r>
                        <a:rPr lang="en-US" sz="1600" dirty="0">
                          <a:solidFill>
                            <a:schemeClr val="bg1"/>
                          </a:solidFill>
                        </a:rPr>
                        <a:t>endoderm</a:t>
                      </a:r>
                    </a:p>
                  </a:txBody>
                  <a:tcPr anchor="ctr">
                    <a:lnL w="12700" cmpd="sng">
                      <a:noFill/>
                    </a:lnL>
                    <a:lnR w="12700" cmpd="sng">
                      <a:noFill/>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extLst>
                  <a:ext uri="{0D108BD9-81ED-4DB2-BD59-A6C34878D82A}">
                    <a16:rowId xmlns:a16="http://schemas.microsoft.com/office/drawing/2014/main" val="2705251949"/>
                  </a:ext>
                </a:extLst>
              </a:tr>
              <a:tr h="370840">
                <a:tc>
                  <a:txBody>
                    <a:bodyPr/>
                    <a:lstStyle/>
                    <a:p>
                      <a:pPr algn="ctr"/>
                      <a:r>
                        <a:rPr lang="en-US" sz="1600" b="1" dirty="0">
                          <a:solidFill>
                            <a:schemeClr val="bg1"/>
                          </a:solidFill>
                        </a:rPr>
                        <a:t>E3</a:t>
                      </a:r>
                    </a:p>
                  </a:txBody>
                  <a:tcPr anchor="ct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r"/>
                      <a:r>
                        <a:rPr lang="en-US" sz="1800" dirty="0">
                          <a:solidFill>
                            <a:schemeClr val="bg1"/>
                          </a:solidFill>
                        </a:rPr>
                        <a:t>78</a:t>
                      </a:r>
                    </a:p>
                  </a:txBody>
                  <a:tcPr anchor="ctr">
                    <a:lnL w="12700" cmpd="sng">
                      <a:noFill/>
                    </a:lnL>
                    <a:lnR w="12700" cmpd="sng">
                      <a:noFill/>
                    </a:lnR>
                    <a:lnT w="28575"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r>
                        <a:rPr lang="en-US" sz="1800" dirty="0">
                          <a:solidFill>
                            <a:schemeClr val="bg1"/>
                          </a:solidFill>
                        </a:rPr>
                        <a:t>(13)</a:t>
                      </a:r>
                    </a:p>
                  </a:txBody>
                  <a:tcPr anchor="ctr">
                    <a:lnL w="12700" cmpd="sng">
                      <a:noFill/>
                    </a:lnL>
                    <a:lnR w="12700" cmpd="sng">
                      <a:noFill/>
                    </a:lnR>
                    <a:lnT w="28575"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r"/>
                      <a:r>
                        <a:rPr lang="en-US" sz="1800" dirty="0">
                          <a:solidFill>
                            <a:schemeClr val="bg1"/>
                          </a:solidFill>
                        </a:rPr>
                        <a:t>78</a:t>
                      </a:r>
                    </a:p>
                  </a:txBody>
                  <a:tcPr anchor="ctr">
                    <a:lnL w="12700" cmpd="sng">
                      <a:noFill/>
                    </a:lnL>
                    <a:lnR w="12700" cmpd="sng">
                      <a:noFill/>
                    </a:lnR>
                    <a:lnT w="28575"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l"/>
                      <a:r>
                        <a:rPr lang="en-US" sz="1800" dirty="0">
                          <a:solidFill>
                            <a:schemeClr val="bg1"/>
                          </a:solidFill>
                        </a:rPr>
                        <a:t>(13)</a:t>
                      </a:r>
                    </a:p>
                  </a:txBody>
                  <a:tcPr anchor="ctr">
                    <a:lnL w="12700" cmpd="sng">
                      <a:noFill/>
                    </a:lnL>
                    <a:lnR w="12700" cmpd="sng">
                      <a:noFill/>
                    </a:lnR>
                    <a:lnT w="28575"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r"/>
                      <a:endParaRPr lang="en-US" sz="1800" dirty="0">
                        <a:solidFill>
                          <a:schemeClr val="bg1"/>
                        </a:solidFill>
                      </a:endParaRPr>
                    </a:p>
                  </a:txBody>
                  <a:tcPr anchor="ctr">
                    <a:lnL w="12700" cmpd="sng">
                      <a:noFill/>
                    </a:lnL>
                    <a:lnR w="12700" cmpd="sng">
                      <a:noFill/>
                    </a:lnR>
                    <a:lnT w="28575"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tx1">
                        <a:lumMod val="95000"/>
                      </a:schemeClr>
                    </a:solidFill>
                  </a:tcPr>
                </a:tc>
                <a:tc>
                  <a:txBody>
                    <a:bodyPr/>
                    <a:lstStyle/>
                    <a:p>
                      <a:endParaRPr lang="en-US" sz="1800" dirty="0">
                        <a:solidFill>
                          <a:schemeClr val="bg1"/>
                        </a:solidFill>
                      </a:endParaRPr>
                    </a:p>
                  </a:txBody>
                  <a:tcPr anchor="ctr">
                    <a:lnL w="12700" cmpd="sng">
                      <a:noFill/>
                    </a:lnL>
                    <a:lnR w="12700" cmpd="sng">
                      <a:noFill/>
                    </a:lnR>
                    <a:lnT w="28575"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tx1">
                        <a:lumMod val="95000"/>
                      </a:schemeClr>
                    </a:solidFill>
                  </a:tcPr>
                </a:tc>
                <a:tc>
                  <a:txBody>
                    <a:bodyPr/>
                    <a:lstStyle/>
                    <a:p>
                      <a:pPr algn="r"/>
                      <a:endParaRPr lang="en-US" sz="1800" dirty="0">
                        <a:solidFill>
                          <a:schemeClr val="bg1"/>
                        </a:solidFill>
                      </a:endParaRPr>
                    </a:p>
                  </a:txBody>
                  <a:tcPr anchor="ctr">
                    <a:lnL w="12700" cmpd="sng">
                      <a:noFill/>
                    </a:lnL>
                    <a:lnR w="12700" cmpd="sng">
                      <a:noFill/>
                    </a:lnR>
                    <a:lnT w="28575"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tx1">
                        <a:lumMod val="95000"/>
                      </a:schemeClr>
                    </a:solidFill>
                  </a:tcPr>
                </a:tc>
                <a:tc>
                  <a:txBody>
                    <a:bodyPr/>
                    <a:lstStyle/>
                    <a:p>
                      <a:endParaRPr lang="en-US" sz="1800" dirty="0">
                        <a:solidFill>
                          <a:schemeClr val="bg1"/>
                        </a:solidFill>
                      </a:endParaRPr>
                    </a:p>
                  </a:txBody>
                  <a:tcPr anchor="ctr">
                    <a:lnL w="12700" cmpd="sng">
                      <a:noFill/>
                    </a:lnL>
                    <a:lnR w="12700" cmpd="sng">
                      <a:noFill/>
                    </a:lnR>
                    <a:lnT w="28575"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tx1">
                        <a:lumMod val="95000"/>
                      </a:schemeClr>
                    </a:solidFill>
                  </a:tcPr>
                </a:tc>
                <a:tc>
                  <a:txBody>
                    <a:bodyPr/>
                    <a:lstStyle/>
                    <a:p>
                      <a:pPr algn="r"/>
                      <a:endParaRPr lang="en-US" sz="1800" dirty="0">
                        <a:solidFill>
                          <a:schemeClr val="bg1"/>
                        </a:solidFill>
                      </a:endParaRPr>
                    </a:p>
                  </a:txBody>
                  <a:tcPr anchor="ctr">
                    <a:lnL w="12700" cmpd="sng">
                      <a:noFill/>
                    </a:lnL>
                    <a:lnR w="12700" cmpd="sng">
                      <a:noFill/>
                    </a:lnR>
                    <a:lnT w="28575"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tx1">
                        <a:lumMod val="95000"/>
                      </a:schemeClr>
                    </a:solidFill>
                  </a:tcPr>
                </a:tc>
                <a:tc>
                  <a:txBody>
                    <a:bodyPr/>
                    <a:lstStyle/>
                    <a:p>
                      <a:endParaRPr lang="en-US" sz="1800" dirty="0">
                        <a:solidFill>
                          <a:schemeClr val="bg1"/>
                        </a:solidFill>
                      </a:endParaRPr>
                    </a:p>
                  </a:txBody>
                  <a:tcPr anchor="ctr">
                    <a:lnL w="12700" cmpd="sng">
                      <a:noFill/>
                    </a:lnL>
                    <a:lnR w="12700" cmpd="sng">
                      <a:noFill/>
                    </a:lnR>
                    <a:lnT w="28575"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tx1">
                        <a:lumMod val="95000"/>
                      </a:schemeClr>
                    </a:solidFill>
                  </a:tcPr>
                </a:tc>
                <a:tc>
                  <a:txBody>
                    <a:bodyPr/>
                    <a:lstStyle/>
                    <a:p>
                      <a:endParaRPr lang="en-US" sz="1800" dirty="0">
                        <a:solidFill>
                          <a:schemeClr val="bg1"/>
                        </a:solidFill>
                      </a:endParaRPr>
                    </a:p>
                  </a:txBody>
                  <a:tcPr anchor="ctr">
                    <a:lnL w="12700" cmpd="sng">
                      <a:noFill/>
                    </a:lnL>
                    <a:lnR w="12700" cmpd="sng">
                      <a:noFill/>
                    </a:lnR>
                    <a:lnT w="28575"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tx1">
                        <a:lumMod val="95000"/>
                      </a:schemeClr>
                    </a:solidFill>
                  </a:tcPr>
                </a:tc>
                <a:tc>
                  <a:txBody>
                    <a:bodyPr/>
                    <a:lstStyle/>
                    <a:p>
                      <a:endParaRPr lang="en-US" sz="1800" dirty="0">
                        <a:solidFill>
                          <a:schemeClr val="bg1"/>
                        </a:solidFill>
                      </a:endParaRPr>
                    </a:p>
                  </a:txBody>
                  <a:tcPr anchor="ctr">
                    <a:lnL w="12700" cmpd="sng">
                      <a:noFill/>
                    </a:lnL>
                    <a:lnR w="12700" cmpd="sng">
                      <a:noFill/>
                    </a:lnR>
                    <a:lnT w="28575"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tx1">
                        <a:lumMod val="95000"/>
                      </a:schemeClr>
                    </a:solidFill>
                  </a:tcPr>
                </a:tc>
                <a:tc>
                  <a:txBody>
                    <a:bodyPr/>
                    <a:lstStyle/>
                    <a:p>
                      <a:endParaRPr lang="en-US" sz="1800" dirty="0">
                        <a:solidFill>
                          <a:schemeClr val="bg1"/>
                        </a:solidFill>
                      </a:endParaRPr>
                    </a:p>
                  </a:txBody>
                  <a:tcPr anchor="ctr">
                    <a:lnL w="12700" cmpd="sng">
                      <a:noFill/>
                    </a:lnL>
                    <a:lnR w="12700" cmpd="sng">
                      <a:noFill/>
                    </a:lnR>
                    <a:lnT w="28575"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tx1">
                        <a:lumMod val="95000"/>
                      </a:schemeClr>
                    </a:solidFill>
                  </a:tcPr>
                </a:tc>
                <a:tc>
                  <a:txBody>
                    <a:bodyPr/>
                    <a:lstStyle/>
                    <a:p>
                      <a:endParaRPr lang="en-US" sz="1800" dirty="0">
                        <a:solidFill>
                          <a:schemeClr val="bg1"/>
                        </a:solidFill>
                      </a:endParaRPr>
                    </a:p>
                  </a:txBody>
                  <a:tcPr anchor="ctr">
                    <a:lnL w="12700" cmpd="sng">
                      <a:noFill/>
                    </a:lnL>
                    <a:lnR w="12700" cmpd="sng">
                      <a:noFill/>
                    </a:lnR>
                    <a:lnT w="28575"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tx1">
                        <a:lumMod val="95000"/>
                      </a:schemeClr>
                    </a:solidFill>
                  </a:tcPr>
                </a:tc>
                <a:extLst>
                  <a:ext uri="{0D108BD9-81ED-4DB2-BD59-A6C34878D82A}">
                    <a16:rowId xmlns:a16="http://schemas.microsoft.com/office/drawing/2014/main" val="3309732700"/>
                  </a:ext>
                </a:extLst>
              </a:tr>
              <a:tr h="370840">
                <a:tc>
                  <a:txBody>
                    <a:bodyPr/>
                    <a:lstStyle/>
                    <a:p>
                      <a:pPr algn="ctr"/>
                      <a:r>
                        <a:rPr lang="en-US" sz="1600" b="1" dirty="0">
                          <a:solidFill>
                            <a:schemeClr val="bg1"/>
                          </a:solidFill>
                        </a:rPr>
                        <a:t>E4</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a:r>
                        <a:rPr lang="en-US" sz="1800" dirty="0">
                          <a:solidFill>
                            <a:schemeClr val="bg1"/>
                          </a:solidFill>
                        </a:rPr>
                        <a:t>185</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sz="1800" dirty="0">
                          <a:solidFill>
                            <a:schemeClr val="bg1"/>
                          </a:solidFill>
                        </a:rPr>
                        <a:t>(16)</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a:r>
                        <a:rPr lang="en-US" sz="1800" dirty="0">
                          <a:solidFill>
                            <a:schemeClr val="bg1"/>
                          </a:solidFill>
                        </a:rPr>
                        <a:t>185</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a:r>
                        <a:rPr lang="en-US" sz="1800" dirty="0">
                          <a:solidFill>
                            <a:schemeClr val="bg1"/>
                          </a:solidFill>
                        </a:rPr>
                        <a:t>(16)</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a:endParaRPr lang="en-US" sz="1800" dirty="0">
                        <a:solidFill>
                          <a:schemeClr val="bg1"/>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95000"/>
                      </a:schemeClr>
                    </a:solidFill>
                  </a:tcPr>
                </a:tc>
                <a:tc>
                  <a:txBody>
                    <a:bodyPr/>
                    <a:lstStyle/>
                    <a:p>
                      <a:endParaRPr lang="en-US" sz="1800" dirty="0">
                        <a:solidFill>
                          <a:schemeClr val="bg1"/>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95000"/>
                      </a:schemeClr>
                    </a:solidFill>
                  </a:tcPr>
                </a:tc>
                <a:tc>
                  <a:txBody>
                    <a:bodyPr/>
                    <a:lstStyle/>
                    <a:p>
                      <a:pPr algn="r"/>
                      <a:endParaRPr lang="en-US" sz="1800" dirty="0">
                        <a:solidFill>
                          <a:schemeClr val="bg1"/>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95000"/>
                      </a:schemeClr>
                    </a:solidFill>
                  </a:tcPr>
                </a:tc>
                <a:tc>
                  <a:txBody>
                    <a:bodyPr/>
                    <a:lstStyle/>
                    <a:p>
                      <a:endParaRPr lang="en-US" sz="1800" dirty="0">
                        <a:solidFill>
                          <a:schemeClr val="bg1"/>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95000"/>
                      </a:schemeClr>
                    </a:solidFill>
                  </a:tcPr>
                </a:tc>
                <a:tc>
                  <a:txBody>
                    <a:bodyPr/>
                    <a:lstStyle/>
                    <a:p>
                      <a:pPr algn="r"/>
                      <a:endParaRPr lang="en-US" sz="1800" dirty="0">
                        <a:solidFill>
                          <a:schemeClr val="bg1"/>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95000"/>
                      </a:schemeClr>
                    </a:solidFill>
                  </a:tcPr>
                </a:tc>
                <a:tc>
                  <a:txBody>
                    <a:bodyPr/>
                    <a:lstStyle/>
                    <a:p>
                      <a:endParaRPr lang="en-US" sz="1800" dirty="0">
                        <a:solidFill>
                          <a:schemeClr val="bg1"/>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95000"/>
                      </a:schemeClr>
                    </a:solidFill>
                  </a:tcPr>
                </a:tc>
                <a:tc>
                  <a:txBody>
                    <a:bodyPr/>
                    <a:lstStyle/>
                    <a:p>
                      <a:endParaRPr lang="en-US" sz="1800" dirty="0">
                        <a:solidFill>
                          <a:schemeClr val="bg1"/>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95000"/>
                      </a:schemeClr>
                    </a:solidFill>
                  </a:tcPr>
                </a:tc>
                <a:tc>
                  <a:txBody>
                    <a:bodyPr/>
                    <a:lstStyle/>
                    <a:p>
                      <a:endParaRPr lang="en-US" sz="1800" dirty="0">
                        <a:solidFill>
                          <a:schemeClr val="bg1"/>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95000"/>
                      </a:schemeClr>
                    </a:solidFill>
                  </a:tcPr>
                </a:tc>
                <a:tc>
                  <a:txBody>
                    <a:bodyPr/>
                    <a:lstStyle/>
                    <a:p>
                      <a:endParaRPr lang="en-US" sz="1800" dirty="0">
                        <a:solidFill>
                          <a:schemeClr val="bg1"/>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95000"/>
                      </a:schemeClr>
                    </a:solidFill>
                  </a:tcPr>
                </a:tc>
                <a:tc>
                  <a:txBody>
                    <a:bodyPr/>
                    <a:lstStyle/>
                    <a:p>
                      <a:endParaRPr lang="en-US" sz="1800" dirty="0">
                        <a:solidFill>
                          <a:schemeClr val="bg1"/>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95000"/>
                      </a:schemeClr>
                    </a:solidFill>
                  </a:tcPr>
                </a:tc>
                <a:extLst>
                  <a:ext uri="{0D108BD9-81ED-4DB2-BD59-A6C34878D82A}">
                    <a16:rowId xmlns:a16="http://schemas.microsoft.com/office/drawing/2014/main" val="598675437"/>
                  </a:ext>
                </a:extLst>
              </a:tr>
              <a:tr h="370840">
                <a:tc>
                  <a:txBody>
                    <a:bodyPr/>
                    <a:lstStyle/>
                    <a:p>
                      <a:pPr algn="ctr"/>
                      <a:r>
                        <a:rPr lang="en-US" sz="1600" b="1" dirty="0">
                          <a:solidFill>
                            <a:schemeClr val="bg1"/>
                          </a:solidFill>
                        </a:rPr>
                        <a:t>E5</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a:r>
                        <a:rPr lang="en-US" sz="1800" dirty="0">
                          <a:solidFill>
                            <a:schemeClr val="bg1"/>
                          </a:solidFill>
                        </a:rPr>
                        <a:t>360</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sz="1800" dirty="0">
                          <a:solidFill>
                            <a:schemeClr val="bg1"/>
                          </a:solidFill>
                        </a:rPr>
                        <a:t>(24)</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a:r>
                        <a:rPr lang="en-US" sz="1800" dirty="0">
                          <a:solidFill>
                            <a:schemeClr val="bg1"/>
                          </a:solidFill>
                        </a:rPr>
                        <a:t>67</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a:r>
                        <a:rPr lang="en-US" sz="1800" dirty="0">
                          <a:solidFill>
                            <a:schemeClr val="bg1"/>
                          </a:solidFill>
                        </a:rPr>
                        <a:t>  (5)</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a:r>
                        <a:rPr lang="en-US" sz="1800" dirty="0">
                          <a:solidFill>
                            <a:schemeClr val="bg1"/>
                          </a:solidFill>
                        </a:rPr>
                        <a:t>66</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sz="1800" dirty="0">
                          <a:solidFill>
                            <a:schemeClr val="bg1"/>
                          </a:solidFill>
                        </a:rPr>
                        <a:t>(12)</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a:r>
                        <a:rPr lang="en-US" sz="1800" dirty="0">
                          <a:solidFill>
                            <a:schemeClr val="bg1"/>
                          </a:solidFill>
                        </a:rPr>
                        <a:t>227</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sz="1800" dirty="0">
                          <a:solidFill>
                            <a:schemeClr val="bg1"/>
                          </a:solidFill>
                        </a:rPr>
                        <a:t>(27)</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a:endParaRPr lang="en-US" sz="1800" dirty="0">
                        <a:solidFill>
                          <a:schemeClr val="bg1"/>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95000"/>
                      </a:schemeClr>
                    </a:solidFill>
                  </a:tcPr>
                </a:tc>
                <a:tc>
                  <a:txBody>
                    <a:bodyPr/>
                    <a:lstStyle/>
                    <a:p>
                      <a:endParaRPr lang="en-US" sz="1800" dirty="0">
                        <a:solidFill>
                          <a:schemeClr val="bg1"/>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95000"/>
                      </a:schemeClr>
                    </a:solidFill>
                  </a:tcPr>
                </a:tc>
                <a:tc>
                  <a:txBody>
                    <a:bodyPr/>
                    <a:lstStyle/>
                    <a:p>
                      <a:endParaRPr lang="en-US" sz="1800" dirty="0">
                        <a:solidFill>
                          <a:schemeClr val="bg1"/>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95000"/>
                      </a:schemeClr>
                    </a:solidFill>
                  </a:tcPr>
                </a:tc>
                <a:tc>
                  <a:txBody>
                    <a:bodyPr/>
                    <a:lstStyle/>
                    <a:p>
                      <a:endParaRPr lang="en-US" sz="1800" dirty="0">
                        <a:solidFill>
                          <a:schemeClr val="bg1"/>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95000"/>
                      </a:schemeClr>
                    </a:solidFill>
                  </a:tcPr>
                </a:tc>
                <a:tc>
                  <a:txBody>
                    <a:bodyPr/>
                    <a:lstStyle/>
                    <a:p>
                      <a:endParaRPr lang="en-US" sz="1800" dirty="0">
                        <a:solidFill>
                          <a:schemeClr val="bg1"/>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95000"/>
                      </a:schemeClr>
                    </a:solidFill>
                  </a:tcPr>
                </a:tc>
                <a:tc>
                  <a:txBody>
                    <a:bodyPr/>
                    <a:lstStyle/>
                    <a:p>
                      <a:endParaRPr lang="en-US" sz="1800" dirty="0">
                        <a:solidFill>
                          <a:schemeClr val="bg1"/>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95000"/>
                      </a:schemeClr>
                    </a:solidFill>
                  </a:tcPr>
                </a:tc>
                <a:extLst>
                  <a:ext uri="{0D108BD9-81ED-4DB2-BD59-A6C34878D82A}">
                    <a16:rowId xmlns:a16="http://schemas.microsoft.com/office/drawing/2014/main" val="3794380939"/>
                  </a:ext>
                </a:extLst>
              </a:tr>
              <a:tr h="370840">
                <a:tc>
                  <a:txBody>
                    <a:bodyPr/>
                    <a:lstStyle/>
                    <a:p>
                      <a:pPr algn="ctr"/>
                      <a:r>
                        <a:rPr lang="en-US" sz="1600" b="1" dirty="0">
                          <a:solidFill>
                            <a:schemeClr val="bg1"/>
                          </a:solidFill>
                        </a:rPr>
                        <a:t>E6</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a:r>
                        <a:rPr lang="en-US" sz="1800" dirty="0">
                          <a:solidFill>
                            <a:schemeClr val="bg1"/>
                          </a:solidFill>
                        </a:rPr>
                        <a:t>405</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sz="1800" dirty="0">
                          <a:solidFill>
                            <a:schemeClr val="bg1"/>
                          </a:solidFill>
                        </a:rPr>
                        <a:t>(18)</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a:endParaRPr lang="en-US" sz="1800" dirty="0">
                        <a:solidFill>
                          <a:schemeClr val="bg1"/>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95000"/>
                      </a:schemeClr>
                    </a:solidFill>
                  </a:tcPr>
                </a:tc>
                <a:tc>
                  <a:txBody>
                    <a:bodyPr/>
                    <a:lstStyle/>
                    <a:p>
                      <a:pPr algn="l"/>
                      <a:endParaRPr lang="en-US" sz="1800" dirty="0">
                        <a:solidFill>
                          <a:schemeClr val="bg1"/>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95000"/>
                      </a:schemeClr>
                    </a:solidFill>
                  </a:tcPr>
                </a:tc>
                <a:tc>
                  <a:txBody>
                    <a:bodyPr/>
                    <a:lstStyle/>
                    <a:p>
                      <a:pPr algn="r"/>
                      <a:endParaRPr lang="en-US" sz="1800" dirty="0">
                        <a:solidFill>
                          <a:schemeClr val="bg1"/>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95000"/>
                      </a:schemeClr>
                    </a:solidFill>
                  </a:tcPr>
                </a:tc>
                <a:tc>
                  <a:txBody>
                    <a:bodyPr/>
                    <a:lstStyle/>
                    <a:p>
                      <a:endParaRPr lang="en-US" sz="1800" dirty="0">
                        <a:solidFill>
                          <a:schemeClr val="bg1"/>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95000"/>
                      </a:schemeClr>
                    </a:solidFill>
                  </a:tcPr>
                </a:tc>
                <a:tc>
                  <a:txBody>
                    <a:bodyPr/>
                    <a:lstStyle/>
                    <a:p>
                      <a:pPr algn="r"/>
                      <a:r>
                        <a:rPr lang="en-US" sz="1800" dirty="0">
                          <a:solidFill>
                            <a:schemeClr val="bg1"/>
                          </a:solidFill>
                        </a:rPr>
                        <a:t>336</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sz="1800" dirty="0">
                          <a:solidFill>
                            <a:schemeClr val="bg1"/>
                          </a:solidFill>
                        </a:rPr>
                        <a:t>(17)</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a:r>
                        <a:rPr lang="en-US" sz="1800" dirty="0">
                          <a:solidFill>
                            <a:schemeClr val="bg1"/>
                          </a:solidFill>
                        </a:rPr>
                        <a:t>36</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sz="1800" dirty="0">
                          <a:solidFill>
                            <a:schemeClr val="bg1"/>
                          </a:solidFill>
                        </a:rPr>
                        <a:t>(11)</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a:r>
                        <a:rPr lang="en-US" sz="1800" dirty="0">
                          <a:solidFill>
                            <a:schemeClr val="bg1"/>
                          </a:solidFill>
                        </a:rPr>
                        <a:t>25</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sz="1800" dirty="0">
                          <a:solidFill>
                            <a:schemeClr val="bg1"/>
                          </a:solidFill>
                        </a:rPr>
                        <a:t>  (7)</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a:r>
                        <a:rPr lang="en-US" sz="1800" dirty="0">
                          <a:solidFill>
                            <a:schemeClr val="bg1"/>
                          </a:solidFill>
                        </a:rPr>
                        <a:t>8</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sz="1800" dirty="0">
                          <a:solidFill>
                            <a:schemeClr val="bg1"/>
                          </a:solidFill>
                        </a:rPr>
                        <a:t>  (4)</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606165844"/>
                  </a:ext>
                </a:extLst>
              </a:tr>
              <a:tr h="370840">
                <a:tc>
                  <a:txBody>
                    <a:bodyPr/>
                    <a:lstStyle/>
                    <a:p>
                      <a:pPr algn="ctr"/>
                      <a:r>
                        <a:rPr lang="en-US" sz="1600" b="1" dirty="0">
                          <a:solidFill>
                            <a:schemeClr val="bg1"/>
                          </a:solidFill>
                        </a:rPr>
                        <a:t>E7</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a:r>
                        <a:rPr lang="en-US" sz="1800" dirty="0">
                          <a:solidFill>
                            <a:schemeClr val="bg1"/>
                          </a:solidFill>
                        </a:rPr>
                        <a:t>453</a:t>
                      </a:r>
                    </a:p>
                  </a:txBody>
                  <a:tcPr anchor="ctr">
                    <a:lnL w="12700" cmpd="sng">
                      <a:noFill/>
                    </a:lnL>
                    <a:lnR w="12700" cmpd="sng">
                      <a:noFill/>
                    </a:lnR>
                    <a:lnT w="12700" cmpd="sng">
                      <a:noFill/>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800" dirty="0">
                          <a:solidFill>
                            <a:schemeClr val="bg1"/>
                          </a:solidFill>
                        </a:rPr>
                        <a:t>(17)</a:t>
                      </a:r>
                    </a:p>
                  </a:txBody>
                  <a:tcPr anchor="ctr">
                    <a:lnL w="12700" cmpd="sng">
                      <a:noFill/>
                    </a:lnL>
                    <a:lnR w="12700" cmpd="sng">
                      <a:noFill/>
                    </a:lnR>
                    <a:lnT w="12700" cmpd="sng">
                      <a:noFill/>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endParaRPr lang="en-US" sz="1800" dirty="0">
                        <a:solidFill>
                          <a:schemeClr val="bg1"/>
                        </a:solidFill>
                      </a:endParaRPr>
                    </a:p>
                  </a:txBody>
                  <a:tcPr anchor="ctr">
                    <a:lnL w="12700" cmpd="sng">
                      <a:noFill/>
                    </a:lnL>
                    <a:lnR w="12700" cmpd="sng">
                      <a:noFill/>
                    </a:lnR>
                    <a:lnT w="12700" cmpd="sng">
                      <a:noFill/>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95000"/>
                      </a:schemeClr>
                    </a:solidFill>
                  </a:tcPr>
                </a:tc>
                <a:tc>
                  <a:txBody>
                    <a:bodyPr/>
                    <a:lstStyle/>
                    <a:p>
                      <a:pPr algn="l"/>
                      <a:endParaRPr lang="en-US" sz="1800" dirty="0">
                        <a:solidFill>
                          <a:schemeClr val="bg1"/>
                        </a:solidFill>
                      </a:endParaRPr>
                    </a:p>
                  </a:txBody>
                  <a:tcPr anchor="ctr">
                    <a:lnL w="12700" cmpd="sng">
                      <a:noFill/>
                    </a:lnL>
                    <a:lnR w="12700" cmpd="sng">
                      <a:noFill/>
                    </a:lnR>
                    <a:lnT w="12700" cmpd="sng">
                      <a:noFill/>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95000"/>
                      </a:schemeClr>
                    </a:solidFill>
                  </a:tcPr>
                </a:tc>
                <a:tc>
                  <a:txBody>
                    <a:bodyPr/>
                    <a:lstStyle/>
                    <a:p>
                      <a:pPr algn="r"/>
                      <a:endParaRPr lang="en-US" sz="1800" dirty="0">
                        <a:solidFill>
                          <a:schemeClr val="bg1"/>
                        </a:solidFill>
                      </a:endParaRPr>
                    </a:p>
                  </a:txBody>
                  <a:tcPr anchor="ctr">
                    <a:lnL w="12700" cmpd="sng">
                      <a:noFill/>
                    </a:lnL>
                    <a:lnR w="12700" cmpd="sng">
                      <a:noFill/>
                    </a:lnR>
                    <a:lnT w="12700" cmpd="sng">
                      <a:noFill/>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95000"/>
                      </a:schemeClr>
                    </a:solidFill>
                  </a:tcPr>
                </a:tc>
                <a:tc>
                  <a:txBody>
                    <a:bodyPr/>
                    <a:lstStyle/>
                    <a:p>
                      <a:endParaRPr lang="en-US" sz="1800" dirty="0">
                        <a:solidFill>
                          <a:schemeClr val="bg1"/>
                        </a:solidFill>
                      </a:endParaRPr>
                    </a:p>
                  </a:txBody>
                  <a:tcPr anchor="ctr">
                    <a:lnL w="12700" cmpd="sng">
                      <a:noFill/>
                    </a:lnL>
                    <a:lnR w="12700" cmpd="sng">
                      <a:noFill/>
                    </a:lnR>
                    <a:lnT w="12700" cmpd="sng">
                      <a:noFill/>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95000"/>
                      </a:schemeClr>
                    </a:solidFill>
                  </a:tcPr>
                </a:tc>
                <a:tc>
                  <a:txBody>
                    <a:bodyPr/>
                    <a:lstStyle/>
                    <a:p>
                      <a:pPr algn="r"/>
                      <a:r>
                        <a:rPr lang="en-US" sz="1800" dirty="0">
                          <a:solidFill>
                            <a:schemeClr val="bg1"/>
                          </a:solidFill>
                        </a:rPr>
                        <a:t>379</a:t>
                      </a:r>
                    </a:p>
                  </a:txBody>
                  <a:tcPr anchor="ctr">
                    <a:lnL w="12700" cmpd="sng">
                      <a:noFill/>
                    </a:lnL>
                    <a:lnR w="12700" cmpd="sng">
                      <a:noFill/>
                    </a:lnR>
                    <a:lnT w="12700" cmpd="sng">
                      <a:noFill/>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800" dirty="0">
                          <a:solidFill>
                            <a:schemeClr val="bg1"/>
                          </a:solidFill>
                        </a:rPr>
                        <a:t>(17)</a:t>
                      </a:r>
                    </a:p>
                  </a:txBody>
                  <a:tcPr anchor="ctr">
                    <a:lnL w="12700" cmpd="sng">
                      <a:noFill/>
                    </a:lnL>
                    <a:lnR w="12700" cmpd="sng">
                      <a:noFill/>
                    </a:lnR>
                    <a:lnT w="12700" cmpd="sng">
                      <a:noFill/>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800" dirty="0">
                          <a:solidFill>
                            <a:schemeClr val="bg1"/>
                          </a:solidFill>
                        </a:rPr>
                        <a:t>32</a:t>
                      </a:r>
                    </a:p>
                  </a:txBody>
                  <a:tcPr anchor="ctr">
                    <a:lnL w="12700" cmpd="sng">
                      <a:noFill/>
                    </a:lnL>
                    <a:lnR w="12700" cmpd="sng">
                      <a:noFill/>
                    </a:lnR>
                    <a:lnT w="12700" cmpd="sng">
                      <a:noFill/>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800" dirty="0">
                          <a:solidFill>
                            <a:schemeClr val="bg1"/>
                          </a:solidFill>
                        </a:rPr>
                        <a:t>  (8)</a:t>
                      </a:r>
                    </a:p>
                  </a:txBody>
                  <a:tcPr anchor="ctr">
                    <a:lnL w="12700" cmpd="sng">
                      <a:noFill/>
                    </a:lnL>
                    <a:lnR w="12700" cmpd="sng">
                      <a:noFill/>
                    </a:lnR>
                    <a:lnT w="12700" cmpd="sng">
                      <a:noFill/>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800" dirty="0">
                          <a:solidFill>
                            <a:schemeClr val="bg1"/>
                          </a:solidFill>
                        </a:rPr>
                        <a:t>20</a:t>
                      </a:r>
                    </a:p>
                  </a:txBody>
                  <a:tcPr anchor="ctr">
                    <a:lnL w="12700" cmpd="sng">
                      <a:noFill/>
                    </a:lnL>
                    <a:lnR w="12700" cmpd="sng">
                      <a:noFill/>
                    </a:lnR>
                    <a:lnT w="12700" cmpd="sng">
                      <a:noFill/>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800" dirty="0">
                          <a:solidFill>
                            <a:schemeClr val="bg1"/>
                          </a:solidFill>
                        </a:rPr>
                        <a:t>  (7)</a:t>
                      </a:r>
                    </a:p>
                  </a:txBody>
                  <a:tcPr anchor="ctr">
                    <a:lnL w="12700" cmpd="sng">
                      <a:noFill/>
                    </a:lnL>
                    <a:lnR w="12700" cmpd="sng">
                      <a:noFill/>
                    </a:lnR>
                    <a:lnT w="12700" cmpd="sng">
                      <a:noFill/>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800" dirty="0">
                          <a:solidFill>
                            <a:schemeClr val="bg1"/>
                          </a:solidFill>
                        </a:rPr>
                        <a:t>22</a:t>
                      </a:r>
                    </a:p>
                  </a:txBody>
                  <a:tcPr anchor="ctr">
                    <a:lnL w="12700" cmpd="sng">
                      <a:noFill/>
                    </a:lnL>
                    <a:lnR w="12700" cmpd="sng">
                      <a:noFill/>
                    </a:lnR>
                    <a:lnT w="12700" cmpd="sng">
                      <a:noFill/>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800" dirty="0">
                          <a:solidFill>
                            <a:schemeClr val="bg1"/>
                          </a:solidFill>
                        </a:rPr>
                        <a:t>  (7)</a:t>
                      </a:r>
                    </a:p>
                  </a:txBody>
                  <a:tcPr anchor="ctr">
                    <a:lnL w="12700" cmpd="sng">
                      <a:noFill/>
                    </a:lnL>
                    <a:lnR w="12700" cmpd="sng">
                      <a:noFill/>
                    </a:lnR>
                    <a:lnT w="12700" cmpd="sng">
                      <a:noFill/>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17516310"/>
                  </a:ext>
                </a:extLst>
              </a:tr>
              <a:tr h="370840">
                <a:tc>
                  <a:txBody>
                    <a:bodyPr/>
                    <a:lstStyle/>
                    <a:p>
                      <a:pPr algn="ctr"/>
                      <a:r>
                        <a:rPr lang="en-US" sz="1600" b="1" dirty="0">
                          <a:solidFill>
                            <a:schemeClr val="bg1"/>
                          </a:solidFill>
                        </a:rPr>
                        <a:t>Total</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a:r>
                        <a:rPr lang="en-US" sz="1800" dirty="0">
                          <a:solidFill>
                            <a:schemeClr val="bg1"/>
                          </a:solidFill>
                        </a:rPr>
                        <a:t>1,481</a:t>
                      </a:r>
                    </a:p>
                  </a:txBody>
                  <a:tcPr anchor="ctr">
                    <a:lnL w="12700" cmpd="sng">
                      <a:noFill/>
                    </a:lnL>
                    <a:lnR w="12700" cmpd="sng">
                      <a:noFill/>
                    </a:lnR>
                    <a:lnT w="28575"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78A05A"/>
                    </a:solidFill>
                  </a:tcPr>
                </a:tc>
                <a:tc>
                  <a:txBody>
                    <a:bodyPr/>
                    <a:lstStyle/>
                    <a:p>
                      <a:r>
                        <a:rPr lang="en-US" sz="1800" dirty="0">
                          <a:solidFill>
                            <a:schemeClr val="bg1"/>
                          </a:solidFill>
                        </a:rPr>
                        <a:t>(88)</a:t>
                      </a:r>
                    </a:p>
                  </a:txBody>
                  <a:tcPr anchor="ctr">
                    <a:lnL w="12700" cmpd="sng">
                      <a:noFill/>
                    </a:lnL>
                    <a:lnR w="12700" cmpd="sng">
                      <a:noFill/>
                    </a:lnR>
                    <a:lnT w="28575"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78A05A"/>
                    </a:solidFill>
                  </a:tcPr>
                </a:tc>
                <a:tc>
                  <a:txBody>
                    <a:bodyPr/>
                    <a:lstStyle/>
                    <a:p>
                      <a:pPr algn="r"/>
                      <a:r>
                        <a:rPr lang="en-US" sz="1800" dirty="0">
                          <a:solidFill>
                            <a:schemeClr val="bg1"/>
                          </a:solidFill>
                        </a:rPr>
                        <a:t>330</a:t>
                      </a:r>
                    </a:p>
                  </a:txBody>
                  <a:tcPr anchor="ctr">
                    <a:lnL w="12700" cmpd="sng">
                      <a:noFill/>
                    </a:lnL>
                    <a:lnR w="12700" cmpd="sng">
                      <a:noFill/>
                    </a:lnR>
                    <a:lnT w="28575"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l"/>
                      <a:r>
                        <a:rPr lang="en-US" sz="1800" dirty="0">
                          <a:solidFill>
                            <a:schemeClr val="bg1"/>
                          </a:solidFill>
                        </a:rPr>
                        <a:t>(34)</a:t>
                      </a:r>
                    </a:p>
                  </a:txBody>
                  <a:tcPr anchor="ctr">
                    <a:lnL w="12700" cmpd="sng">
                      <a:noFill/>
                    </a:lnL>
                    <a:lnR w="12700" cmpd="sng">
                      <a:noFill/>
                    </a:lnR>
                    <a:lnT w="28575"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r"/>
                      <a:r>
                        <a:rPr lang="en-US" sz="1800" dirty="0">
                          <a:solidFill>
                            <a:schemeClr val="bg1"/>
                          </a:solidFill>
                        </a:rPr>
                        <a:t>66</a:t>
                      </a:r>
                    </a:p>
                  </a:txBody>
                  <a:tcPr anchor="ctr">
                    <a:lnL w="12700" cmpd="sng">
                      <a:noFill/>
                    </a:lnL>
                    <a:lnR w="12700" cmpd="sng">
                      <a:noFill/>
                    </a:lnR>
                    <a:lnT w="28575"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r>
                        <a:rPr lang="en-US" sz="1800" dirty="0">
                          <a:solidFill>
                            <a:schemeClr val="bg1"/>
                          </a:solidFill>
                        </a:rPr>
                        <a:t>(12)</a:t>
                      </a:r>
                    </a:p>
                  </a:txBody>
                  <a:tcPr anchor="ctr">
                    <a:lnL w="12700" cmpd="sng">
                      <a:noFill/>
                    </a:lnL>
                    <a:lnR w="12700" cmpd="sng">
                      <a:noFill/>
                    </a:lnR>
                    <a:lnT w="28575"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r"/>
                      <a:r>
                        <a:rPr lang="en-US" sz="1800" dirty="0">
                          <a:solidFill>
                            <a:schemeClr val="bg1"/>
                          </a:solidFill>
                        </a:rPr>
                        <a:t>942</a:t>
                      </a:r>
                    </a:p>
                  </a:txBody>
                  <a:tcPr anchor="ctr">
                    <a:lnL w="12700" cmpd="sng">
                      <a:noFill/>
                    </a:lnL>
                    <a:lnR w="12700" cmpd="sng">
                      <a:noFill/>
                    </a:lnR>
                    <a:lnT w="28575"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r>
                        <a:rPr lang="en-US" sz="1800" dirty="0">
                          <a:solidFill>
                            <a:schemeClr val="bg1"/>
                          </a:solidFill>
                        </a:rPr>
                        <a:t>(61)</a:t>
                      </a:r>
                    </a:p>
                  </a:txBody>
                  <a:tcPr anchor="ctr">
                    <a:lnL w="12700" cmpd="sng">
                      <a:noFill/>
                    </a:lnL>
                    <a:lnR w="12700" cmpd="sng">
                      <a:noFill/>
                    </a:lnR>
                    <a:lnT w="28575"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r"/>
                      <a:r>
                        <a:rPr lang="en-US" sz="1800" dirty="0">
                          <a:solidFill>
                            <a:schemeClr val="bg1"/>
                          </a:solidFill>
                        </a:rPr>
                        <a:t>68</a:t>
                      </a:r>
                    </a:p>
                  </a:txBody>
                  <a:tcPr anchor="ctr">
                    <a:lnL w="12700" cmpd="sng">
                      <a:noFill/>
                    </a:lnL>
                    <a:lnR w="12700" cmpd="sng">
                      <a:noFill/>
                    </a:lnR>
                    <a:lnT w="28575"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r>
                        <a:rPr lang="en-US" sz="1800" dirty="0">
                          <a:solidFill>
                            <a:schemeClr val="bg1"/>
                          </a:solidFill>
                        </a:rPr>
                        <a:t>(19)</a:t>
                      </a:r>
                    </a:p>
                  </a:txBody>
                  <a:tcPr anchor="ctr">
                    <a:lnL w="12700" cmpd="sng">
                      <a:noFill/>
                    </a:lnL>
                    <a:lnR w="12700" cmpd="sng">
                      <a:noFill/>
                    </a:lnR>
                    <a:lnT w="28575"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r"/>
                      <a:r>
                        <a:rPr lang="en-US" sz="1800" dirty="0">
                          <a:solidFill>
                            <a:schemeClr val="bg1"/>
                          </a:solidFill>
                        </a:rPr>
                        <a:t>45</a:t>
                      </a:r>
                    </a:p>
                  </a:txBody>
                  <a:tcPr anchor="ctr">
                    <a:lnL w="12700" cmpd="sng">
                      <a:noFill/>
                    </a:lnL>
                    <a:lnR w="12700" cmpd="sng">
                      <a:noFill/>
                    </a:lnR>
                    <a:lnT w="28575"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r>
                        <a:rPr lang="en-US" sz="1800" dirty="0">
                          <a:solidFill>
                            <a:schemeClr val="bg1"/>
                          </a:solidFill>
                        </a:rPr>
                        <a:t>(14)</a:t>
                      </a:r>
                    </a:p>
                  </a:txBody>
                  <a:tcPr anchor="ctr">
                    <a:lnL w="12700" cmpd="sng">
                      <a:noFill/>
                    </a:lnL>
                    <a:lnR w="12700" cmpd="sng">
                      <a:noFill/>
                    </a:lnR>
                    <a:lnT w="28575"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r"/>
                      <a:r>
                        <a:rPr lang="en-US" sz="1800" dirty="0">
                          <a:solidFill>
                            <a:schemeClr val="bg1"/>
                          </a:solidFill>
                        </a:rPr>
                        <a:t>30</a:t>
                      </a:r>
                    </a:p>
                  </a:txBody>
                  <a:tcPr anchor="ctr">
                    <a:lnL w="12700" cmpd="sng">
                      <a:noFill/>
                    </a:lnL>
                    <a:lnR w="12700" cmpd="sng">
                      <a:noFill/>
                    </a:lnR>
                    <a:lnT w="28575"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r>
                        <a:rPr lang="en-US" sz="1800" dirty="0">
                          <a:solidFill>
                            <a:schemeClr val="bg1"/>
                          </a:solidFill>
                        </a:rPr>
                        <a:t>(11)</a:t>
                      </a:r>
                    </a:p>
                  </a:txBody>
                  <a:tcPr anchor="ctr">
                    <a:lnL w="12700" cmpd="sng">
                      <a:noFill/>
                    </a:lnL>
                    <a:lnR w="12700" cmpd="sng">
                      <a:noFill/>
                    </a:lnR>
                    <a:lnT w="28575"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40732771"/>
                  </a:ext>
                </a:extLst>
              </a:tr>
            </a:tbl>
          </a:graphicData>
        </a:graphic>
      </p:graphicFrame>
    </p:spTree>
    <p:extLst>
      <p:ext uri="{BB962C8B-B14F-4D97-AF65-F5344CB8AC3E}">
        <p14:creationId xmlns:p14="http://schemas.microsoft.com/office/powerpoint/2010/main" val="22279437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733" y="208006"/>
            <a:ext cx="11781367" cy="758825"/>
          </a:xfrm>
        </p:spPr>
        <p:txBody>
          <a:bodyPr/>
          <a:lstStyle/>
          <a:p>
            <a:r>
              <a:rPr lang="en-US" sz="2800" b="1" dirty="0">
                <a:latin typeface="+mj-lt"/>
              </a:rPr>
              <a:t>Variability in gene expression profiles</a:t>
            </a:r>
            <a:endParaRPr lang="en-US" sz="2800" dirty="0">
              <a:latin typeface="+mj-lt"/>
            </a:endParaRPr>
          </a:p>
        </p:txBody>
      </p:sp>
      <p:sp>
        <p:nvSpPr>
          <p:cNvPr id="16" name="TextBox 15">
            <a:extLst>
              <a:ext uri="{FF2B5EF4-FFF2-40B4-BE49-F238E27FC236}">
                <a16:creationId xmlns:a16="http://schemas.microsoft.com/office/drawing/2014/main" id="{510B2E8C-9B9A-4447-9431-C29EAAD11B77}"/>
              </a:ext>
            </a:extLst>
          </p:cNvPr>
          <p:cNvSpPr txBox="1"/>
          <p:nvPr/>
        </p:nvSpPr>
        <p:spPr>
          <a:xfrm>
            <a:off x="1391477" y="5898970"/>
            <a:ext cx="3949149" cy="400110"/>
          </a:xfrm>
          <a:prstGeom prst="rect">
            <a:avLst/>
          </a:prstGeom>
          <a:solidFill>
            <a:schemeClr val="tx1"/>
          </a:solidFill>
        </p:spPr>
        <p:txBody>
          <a:bodyPr wrap="square" rtlCol="0">
            <a:spAutoFit/>
          </a:bodyPr>
          <a:lstStyle/>
          <a:p>
            <a:pPr algn="ctr"/>
            <a:r>
              <a:rPr lang="en-US" sz="2000" b="1" dirty="0">
                <a:solidFill>
                  <a:schemeClr val="bg1"/>
                </a:solidFill>
              </a:rPr>
              <a:t>log</a:t>
            </a:r>
            <a:r>
              <a:rPr lang="en-US" sz="2000" b="1" baseline="-25000" dirty="0">
                <a:solidFill>
                  <a:schemeClr val="bg1"/>
                </a:solidFill>
              </a:rPr>
              <a:t>10</a:t>
            </a:r>
            <a:r>
              <a:rPr lang="en-US" sz="2000" b="1" dirty="0">
                <a:solidFill>
                  <a:schemeClr val="bg1"/>
                </a:solidFill>
              </a:rPr>
              <a:t>(mean)</a:t>
            </a:r>
          </a:p>
        </p:txBody>
      </p:sp>
      <p:sp>
        <p:nvSpPr>
          <p:cNvPr id="17" name="TextBox 16">
            <a:extLst>
              <a:ext uri="{FF2B5EF4-FFF2-40B4-BE49-F238E27FC236}">
                <a16:creationId xmlns:a16="http://schemas.microsoft.com/office/drawing/2014/main" id="{3C7424B0-A16F-1646-A1C0-C66BE4238FD5}"/>
              </a:ext>
            </a:extLst>
          </p:cNvPr>
          <p:cNvSpPr txBox="1"/>
          <p:nvPr/>
        </p:nvSpPr>
        <p:spPr>
          <a:xfrm>
            <a:off x="1893436" y="5470418"/>
            <a:ext cx="4518991" cy="369332"/>
          </a:xfrm>
          <a:prstGeom prst="rect">
            <a:avLst/>
          </a:prstGeom>
          <a:solidFill>
            <a:schemeClr val="tx1"/>
          </a:solidFill>
        </p:spPr>
        <p:txBody>
          <a:bodyPr wrap="square" rtlCol="0">
            <a:spAutoFit/>
          </a:bodyPr>
          <a:lstStyle/>
          <a:p>
            <a:r>
              <a:rPr lang="en-US" dirty="0">
                <a:solidFill>
                  <a:schemeClr val="bg1"/>
                </a:solidFill>
              </a:rPr>
              <a:t>100      300      1000    </a:t>
            </a:r>
            <a:r>
              <a:rPr lang="en-US" sz="1200" dirty="0">
                <a:solidFill>
                  <a:schemeClr val="bg1"/>
                </a:solidFill>
              </a:rPr>
              <a:t> </a:t>
            </a:r>
            <a:r>
              <a:rPr lang="en-US" dirty="0">
                <a:solidFill>
                  <a:schemeClr val="bg1"/>
                </a:solidFill>
              </a:rPr>
              <a:t>3000</a:t>
            </a:r>
          </a:p>
        </p:txBody>
      </p:sp>
      <p:sp>
        <p:nvSpPr>
          <p:cNvPr id="19" name="TextBox 18">
            <a:extLst>
              <a:ext uri="{FF2B5EF4-FFF2-40B4-BE49-F238E27FC236}">
                <a16:creationId xmlns:a16="http://schemas.microsoft.com/office/drawing/2014/main" id="{3CD52E0C-F4A6-8648-A242-4CB3118D266C}"/>
              </a:ext>
            </a:extLst>
          </p:cNvPr>
          <p:cNvSpPr txBox="1"/>
          <p:nvPr/>
        </p:nvSpPr>
        <p:spPr>
          <a:xfrm>
            <a:off x="661227" y="2353197"/>
            <a:ext cx="793750" cy="2785378"/>
          </a:xfrm>
          <a:prstGeom prst="rect">
            <a:avLst/>
          </a:prstGeom>
          <a:solidFill>
            <a:schemeClr val="tx1"/>
          </a:solidFill>
        </p:spPr>
        <p:txBody>
          <a:bodyPr wrap="square" rtlCol="0">
            <a:spAutoFit/>
          </a:bodyPr>
          <a:lstStyle/>
          <a:p>
            <a:pPr algn="r"/>
            <a:r>
              <a:rPr lang="en-US" dirty="0">
                <a:solidFill>
                  <a:schemeClr val="bg1"/>
                </a:solidFill>
              </a:rPr>
              <a:t>1000</a:t>
            </a:r>
          </a:p>
          <a:p>
            <a:pPr algn="r"/>
            <a:endParaRPr lang="en-US" dirty="0">
              <a:solidFill>
                <a:schemeClr val="bg1"/>
              </a:solidFill>
            </a:endParaRPr>
          </a:p>
          <a:p>
            <a:pPr algn="r"/>
            <a:endParaRPr lang="en-US" dirty="0">
              <a:solidFill>
                <a:schemeClr val="bg1"/>
              </a:solidFill>
            </a:endParaRPr>
          </a:p>
          <a:p>
            <a:pPr algn="r"/>
            <a:endParaRPr lang="en-US" dirty="0">
              <a:solidFill>
                <a:schemeClr val="bg1"/>
              </a:solidFill>
            </a:endParaRPr>
          </a:p>
          <a:p>
            <a:pPr algn="r"/>
            <a:endParaRPr lang="en-US" sz="2000" dirty="0">
              <a:solidFill>
                <a:schemeClr val="bg1"/>
              </a:solidFill>
            </a:endParaRPr>
          </a:p>
          <a:p>
            <a:pPr algn="r"/>
            <a:r>
              <a:rPr lang="en-US" dirty="0">
                <a:solidFill>
                  <a:schemeClr val="bg1"/>
                </a:solidFill>
              </a:rPr>
              <a:t>100</a:t>
            </a:r>
          </a:p>
          <a:p>
            <a:pPr algn="r"/>
            <a:endParaRPr lang="en-US" sz="1000" dirty="0">
              <a:solidFill>
                <a:schemeClr val="bg1"/>
              </a:solidFill>
            </a:endParaRPr>
          </a:p>
          <a:p>
            <a:pPr algn="r"/>
            <a:r>
              <a:rPr lang="en-US" dirty="0">
                <a:solidFill>
                  <a:schemeClr val="bg1"/>
                </a:solidFill>
              </a:rPr>
              <a:t>50</a:t>
            </a:r>
          </a:p>
          <a:p>
            <a:pPr algn="r"/>
            <a:endParaRPr lang="en-US" dirty="0">
              <a:solidFill>
                <a:schemeClr val="bg1"/>
              </a:solidFill>
            </a:endParaRPr>
          </a:p>
          <a:p>
            <a:pPr algn="r"/>
            <a:r>
              <a:rPr lang="en-US" dirty="0">
                <a:solidFill>
                  <a:schemeClr val="bg1"/>
                </a:solidFill>
              </a:rPr>
              <a:t>20</a:t>
            </a:r>
          </a:p>
        </p:txBody>
      </p:sp>
      <p:sp>
        <p:nvSpPr>
          <p:cNvPr id="18" name="TextBox 17">
            <a:extLst>
              <a:ext uri="{FF2B5EF4-FFF2-40B4-BE49-F238E27FC236}">
                <a16:creationId xmlns:a16="http://schemas.microsoft.com/office/drawing/2014/main" id="{D760A78A-576C-4048-9161-D7A90852E4E2}"/>
              </a:ext>
            </a:extLst>
          </p:cNvPr>
          <p:cNvSpPr txBox="1"/>
          <p:nvPr/>
        </p:nvSpPr>
        <p:spPr>
          <a:xfrm rot="16200000">
            <a:off x="-1529514" y="3186168"/>
            <a:ext cx="4168393" cy="400110"/>
          </a:xfrm>
          <a:prstGeom prst="rect">
            <a:avLst/>
          </a:prstGeom>
          <a:solidFill>
            <a:schemeClr val="tx1"/>
          </a:solidFill>
        </p:spPr>
        <p:txBody>
          <a:bodyPr wrap="square" rtlCol="0">
            <a:spAutoFit/>
          </a:bodyPr>
          <a:lstStyle/>
          <a:p>
            <a:pPr algn="ctr"/>
            <a:r>
              <a:rPr lang="en-US" sz="2000" b="1" dirty="0">
                <a:solidFill>
                  <a:schemeClr val="bg1"/>
                </a:solidFill>
              </a:rPr>
              <a:t>log</a:t>
            </a:r>
            <a:r>
              <a:rPr lang="en-US" sz="2000" b="1" baseline="-25000" dirty="0">
                <a:solidFill>
                  <a:schemeClr val="bg1"/>
                </a:solidFill>
              </a:rPr>
              <a:t>10</a:t>
            </a:r>
            <a:r>
              <a:rPr lang="en-US" sz="2000" b="1" dirty="0">
                <a:solidFill>
                  <a:schemeClr val="bg1"/>
                </a:solidFill>
              </a:rPr>
              <a:t>(standard deviation)</a:t>
            </a:r>
          </a:p>
        </p:txBody>
      </p:sp>
      <p:pic>
        <p:nvPicPr>
          <p:cNvPr id="15" name="Picture 14">
            <a:extLst>
              <a:ext uri="{FF2B5EF4-FFF2-40B4-BE49-F238E27FC236}">
                <a16:creationId xmlns:a16="http://schemas.microsoft.com/office/drawing/2014/main" id="{4D7EDF4C-CB27-3949-B29D-ADC721E932B3}"/>
              </a:ext>
            </a:extLst>
          </p:cNvPr>
          <p:cNvPicPr>
            <a:picLocks noChangeAspect="1"/>
          </p:cNvPicPr>
          <p:nvPr/>
        </p:nvPicPr>
        <p:blipFill rotWithShape="1">
          <a:blip r:embed="rId3"/>
          <a:srcRect l="8385" r="28153" b="8981"/>
          <a:stretch/>
        </p:blipFill>
        <p:spPr>
          <a:xfrm>
            <a:off x="1391477" y="1302027"/>
            <a:ext cx="4062080" cy="4161370"/>
          </a:xfrm>
          <a:prstGeom prst="rect">
            <a:avLst/>
          </a:prstGeom>
        </p:spPr>
      </p:pic>
      <p:grpSp>
        <p:nvGrpSpPr>
          <p:cNvPr id="36" name="Group 35">
            <a:extLst>
              <a:ext uri="{FF2B5EF4-FFF2-40B4-BE49-F238E27FC236}">
                <a16:creationId xmlns:a16="http://schemas.microsoft.com/office/drawing/2014/main" id="{5DA1DB58-21C6-3449-9655-B93980B02C6E}"/>
              </a:ext>
            </a:extLst>
          </p:cNvPr>
          <p:cNvGrpSpPr/>
          <p:nvPr/>
        </p:nvGrpSpPr>
        <p:grpSpPr>
          <a:xfrm>
            <a:off x="5371239" y="2161033"/>
            <a:ext cx="1231865" cy="1525080"/>
            <a:chOff x="-22143" y="7009529"/>
            <a:chExt cx="1231865" cy="1525080"/>
          </a:xfrm>
        </p:grpSpPr>
        <p:sp>
          <p:nvSpPr>
            <p:cNvPr id="33" name="TextBox 32">
              <a:extLst>
                <a:ext uri="{FF2B5EF4-FFF2-40B4-BE49-F238E27FC236}">
                  <a16:creationId xmlns:a16="http://schemas.microsoft.com/office/drawing/2014/main" id="{299B4EBB-0D79-EA48-97E5-29E3F48B483E}"/>
                </a:ext>
              </a:extLst>
            </p:cNvPr>
            <p:cNvSpPr txBox="1"/>
            <p:nvPr/>
          </p:nvSpPr>
          <p:spPr>
            <a:xfrm>
              <a:off x="495623" y="7009529"/>
              <a:ext cx="714099" cy="1354217"/>
            </a:xfrm>
            <a:prstGeom prst="rect">
              <a:avLst/>
            </a:prstGeom>
            <a:noFill/>
          </p:spPr>
          <p:txBody>
            <a:bodyPr wrap="square" rtlCol="0">
              <a:spAutoFit/>
            </a:bodyPr>
            <a:lstStyle/>
            <a:p>
              <a:r>
                <a:rPr lang="en-US" dirty="0">
                  <a:solidFill>
                    <a:schemeClr val="bg1"/>
                  </a:solidFill>
                </a:rPr>
                <a:t>ME</a:t>
              </a:r>
              <a:r>
                <a:rPr lang="en-US" baseline="30000" dirty="0">
                  <a:solidFill>
                    <a:schemeClr val="bg1"/>
                  </a:solidFill>
                </a:rPr>
                <a:t>-</a:t>
              </a:r>
            </a:p>
            <a:p>
              <a:endParaRPr lang="en-US" sz="200" dirty="0">
                <a:solidFill>
                  <a:schemeClr val="bg1"/>
                </a:solidFill>
              </a:endParaRPr>
            </a:p>
            <a:p>
              <a:r>
                <a:rPr lang="en-US" dirty="0">
                  <a:solidFill>
                    <a:schemeClr val="bg1"/>
                  </a:solidFill>
                </a:rPr>
                <a:t>ME</a:t>
              </a:r>
              <a:r>
                <a:rPr lang="en-US" baseline="30000" dirty="0">
                  <a:solidFill>
                    <a:schemeClr val="bg1"/>
                  </a:solidFill>
                </a:rPr>
                <a:t>+</a:t>
              </a:r>
              <a:endParaRPr lang="en-US" dirty="0">
                <a:solidFill>
                  <a:schemeClr val="bg1"/>
                </a:solidFill>
              </a:endParaRPr>
            </a:p>
            <a:p>
              <a:endParaRPr lang="en-US" sz="400" dirty="0">
                <a:solidFill>
                  <a:schemeClr val="bg1"/>
                </a:solidFill>
              </a:endParaRPr>
            </a:p>
            <a:p>
              <a:r>
                <a:rPr lang="en-US" dirty="0">
                  <a:solidFill>
                    <a:schemeClr val="bg1"/>
                  </a:solidFill>
                </a:rPr>
                <a:t>T21</a:t>
              </a:r>
              <a:r>
                <a:rPr lang="en-US" baseline="30000" dirty="0">
                  <a:solidFill>
                    <a:schemeClr val="bg1"/>
                  </a:solidFill>
                </a:rPr>
                <a:t>-</a:t>
              </a:r>
              <a:endParaRPr lang="en-US" dirty="0">
                <a:solidFill>
                  <a:schemeClr val="bg1"/>
                </a:solidFill>
              </a:endParaRPr>
            </a:p>
            <a:p>
              <a:endParaRPr lang="en-US" sz="400" dirty="0">
                <a:solidFill>
                  <a:schemeClr val="bg1"/>
                </a:solidFill>
              </a:endParaRPr>
            </a:p>
            <a:p>
              <a:r>
                <a:rPr lang="en-US" dirty="0">
                  <a:solidFill>
                    <a:schemeClr val="bg1"/>
                  </a:solidFill>
                </a:rPr>
                <a:t>T21</a:t>
              </a:r>
              <a:r>
                <a:rPr lang="en-US" baseline="30000" dirty="0">
                  <a:solidFill>
                    <a:schemeClr val="bg1"/>
                  </a:solidFill>
                </a:rPr>
                <a:t>+</a:t>
              </a:r>
              <a:endParaRPr lang="en-US" dirty="0">
                <a:solidFill>
                  <a:schemeClr val="bg1"/>
                </a:solidFill>
              </a:endParaRPr>
            </a:p>
          </p:txBody>
        </p:sp>
        <p:pic>
          <p:nvPicPr>
            <p:cNvPr id="34" name="Picture 33">
              <a:extLst>
                <a:ext uri="{FF2B5EF4-FFF2-40B4-BE49-F238E27FC236}">
                  <a16:creationId xmlns:a16="http://schemas.microsoft.com/office/drawing/2014/main" id="{BD7FE625-43BB-5442-9DFD-2E5CF70D1A8B}"/>
                </a:ext>
              </a:extLst>
            </p:cNvPr>
            <p:cNvPicPr>
              <a:picLocks noChangeAspect="1"/>
            </p:cNvPicPr>
            <p:nvPr/>
          </p:nvPicPr>
          <p:blipFill rotWithShape="1">
            <a:blip r:embed="rId4"/>
            <a:srcRect l="71653" t="25778" r="22750" b="53479"/>
            <a:stretch/>
          </p:blipFill>
          <p:spPr>
            <a:xfrm>
              <a:off x="-22143" y="7031116"/>
              <a:ext cx="517766" cy="1370612"/>
            </a:xfrm>
            <a:prstGeom prst="rect">
              <a:avLst/>
            </a:prstGeom>
          </p:spPr>
        </p:pic>
        <p:sp>
          <p:nvSpPr>
            <p:cNvPr id="35" name="Rectangle 34">
              <a:extLst>
                <a:ext uri="{FF2B5EF4-FFF2-40B4-BE49-F238E27FC236}">
                  <a16:creationId xmlns:a16="http://schemas.microsoft.com/office/drawing/2014/main" id="{78CF3546-0F44-4844-A8F7-BF7B6FA85AEA}"/>
                </a:ext>
              </a:extLst>
            </p:cNvPr>
            <p:cNvSpPr/>
            <p:nvPr/>
          </p:nvSpPr>
          <p:spPr>
            <a:xfrm>
              <a:off x="263712" y="8268846"/>
              <a:ext cx="231911" cy="265763"/>
            </a:xfrm>
            <a:prstGeom prst="rect">
              <a:avLst/>
            </a:prstGeom>
            <a:solidFill>
              <a:schemeClr val="tx1"/>
            </a:solidFill>
            <a:ln>
              <a:noFill/>
            </a:ln>
            <a:effectLst/>
            <a:scene3d>
              <a:camera prst="orthographicFront" fov="0">
                <a:rot lat="0" lon="0" rev="0"/>
              </a:camera>
              <a:lightRig rig="threePt" dir="t">
                <a:rot lat="0" lon="0" rev="0"/>
              </a:lightRig>
            </a:scene3d>
            <a:sp3d contourW="9525" prstMaterial="matte">
              <a:contourClr>
                <a:schemeClr val="tx1"/>
              </a:contourClr>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536029507"/>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_rels/them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_rels/them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_rels/them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Title Slide">
  <a:themeElements>
    <a:clrScheme name="Custom 1">
      <a:dk1>
        <a:srgbClr val="00010D"/>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NIH" id="{52904874-1711-C546-B4C0-AA5F8ADDB74A}" vid="{59A2FC1C-7DDB-D84A-A41A-DEFDB976DCBD}"/>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Title Slide">
  <a:themeElements>
    <a:clrScheme name="Custom 1">
      <a:dk1>
        <a:srgbClr val="00010D"/>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NIH" id="{52904874-1711-C546-B4C0-AA5F8ADDB74A}" vid="{59A2FC1C-7DDB-D84A-A41A-DEFDB976DCBD}"/>
    </a:ext>
  </a:extLst>
</a:theme>
</file>

<file path=ppt/theme/theme4.xml><?xml version="1.0" encoding="utf-8"?>
<a:theme xmlns:a="http://schemas.openxmlformats.org/drawingml/2006/main" name="Layout 1">
  <a:themeElements>
    <a:clrScheme name="Custom 1">
      <a:dk1>
        <a:srgbClr val="00010D"/>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NIH" id="{52904874-1711-C546-B4C0-AA5F8ADDB74A}" vid="{541F0AF4-78B7-384A-81EE-E190C00271D0}"/>
    </a:ext>
  </a:extLst>
</a:theme>
</file>

<file path=ppt/theme/theme5.xml><?xml version="1.0" encoding="utf-8"?>
<a:theme xmlns:a="http://schemas.openxmlformats.org/drawingml/2006/main" name="Layout 2">
  <a:themeElements>
    <a:clrScheme name="Custom 1">
      <a:dk1>
        <a:srgbClr val="00010D"/>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NIH" id="{52904874-1711-C546-B4C0-AA5F8ADDB74A}" vid="{B0F8A25A-A75F-8F4F-BBE4-FDCA9B572126}"/>
    </a:ext>
  </a:extLst>
</a:theme>
</file>

<file path=ppt/theme/theme6.xml><?xml version="1.0" encoding="utf-8"?>
<a:theme xmlns:a="http://schemas.openxmlformats.org/drawingml/2006/main" name="Layout 3">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NIH" id="{52904874-1711-C546-B4C0-AA5F8ADDB74A}" vid="{52C2CE6B-7C53-B349-807E-816FBCDC957C}"/>
    </a:ext>
  </a:ext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NIH</Template>
  <TotalTime>14210</TotalTime>
  <Words>2696</Words>
  <Application>Microsoft Macintosh PowerPoint</Application>
  <PresentationFormat>Widescreen</PresentationFormat>
  <Paragraphs>676</Paragraphs>
  <Slides>27</Slides>
  <Notes>26</Notes>
  <HiddenSlides>0</HiddenSlides>
  <MMClips>0</MMClips>
  <ScaleCrop>false</ScaleCrop>
  <HeadingPairs>
    <vt:vector size="6" baseType="variant">
      <vt:variant>
        <vt:lpstr>Fonts Used</vt:lpstr>
      </vt:variant>
      <vt:variant>
        <vt:i4>6</vt:i4>
      </vt:variant>
      <vt:variant>
        <vt:lpstr>Theme</vt:lpstr>
      </vt:variant>
      <vt:variant>
        <vt:i4>6</vt:i4>
      </vt:variant>
      <vt:variant>
        <vt:lpstr>Slide Titles</vt:lpstr>
      </vt:variant>
      <vt:variant>
        <vt:i4>27</vt:i4>
      </vt:variant>
    </vt:vector>
  </HeadingPairs>
  <TitlesOfParts>
    <vt:vector size="39" baseType="lpstr">
      <vt:lpstr>Arial</vt:lpstr>
      <vt:lpstr>Calibri</vt:lpstr>
      <vt:lpstr>Calibri Light</vt:lpstr>
      <vt:lpstr>Helvetica</vt:lpstr>
      <vt:lpstr>Wingdings</vt:lpstr>
      <vt:lpstr>Wingdings 2</vt:lpstr>
      <vt:lpstr>Title Slide</vt:lpstr>
      <vt:lpstr>Custom Design</vt:lpstr>
      <vt:lpstr>1_Title Slide</vt:lpstr>
      <vt:lpstr>Layout 1</vt:lpstr>
      <vt:lpstr>Layout 2</vt:lpstr>
      <vt:lpstr>Layout 3</vt:lpstr>
      <vt:lpstr> Margaret R. Starostik  (McCoy lab)</vt:lpstr>
      <vt:lpstr>Human aneuploidies</vt:lpstr>
      <vt:lpstr>Preimplantation genetic screening</vt:lpstr>
      <vt:lpstr>PowerPoint Presentation</vt:lpstr>
      <vt:lpstr>Methodology to detect aneuploidies</vt:lpstr>
      <vt:lpstr>Methodology to detect aneuploidies</vt:lpstr>
      <vt:lpstr>Methodology to detect aneuploidies</vt:lpstr>
      <vt:lpstr>Human embryonic scRNA-seq</vt:lpstr>
      <vt:lpstr>Variability in gene expression profiles</vt:lpstr>
      <vt:lpstr>Variability in gene expression profiles</vt:lpstr>
      <vt:lpstr>t-SNE analysis identifies stage-specific clusters</vt:lpstr>
      <vt:lpstr>t-SNE analysis identifies stage-specific clusters</vt:lpstr>
      <vt:lpstr>t-SNE analysis identifies stage-specific clusters</vt:lpstr>
      <vt:lpstr>t-SNE analysis identifies stage-specific clusters</vt:lpstr>
      <vt:lpstr>t-SNE analysis identifies stage-specific clusters</vt:lpstr>
      <vt:lpstr>Performance metrics</vt:lpstr>
      <vt:lpstr>Simple and complex aneuploidy events detected</vt:lpstr>
      <vt:lpstr>Simple and complex aneuploidy events detected</vt:lpstr>
      <vt:lpstr>Overview of aneuploidy events</vt:lpstr>
      <vt:lpstr>Overview of aneuploidy events</vt:lpstr>
      <vt:lpstr>Are aneuploid cells disproportionately tolerated in trophectoderm?</vt:lpstr>
      <vt:lpstr>Aneuploid cells not disproportionately tolerated in trophectoderm</vt:lpstr>
      <vt:lpstr>Conclusions</vt:lpstr>
      <vt:lpstr>Future directions</vt:lpstr>
      <vt:lpstr>Thank You</vt:lpstr>
      <vt:lpstr>Distribution of aneuploidy type varies among autosomes</vt:lpstr>
      <vt:lpstr>Detecting aneuploidy events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Margaret R. Starostik</dc:creator>
  <cp:lastModifiedBy>Margaret Starostik</cp:lastModifiedBy>
  <cp:revision>436</cp:revision>
  <cp:lastPrinted>2019-01-24T14:48:57Z</cp:lastPrinted>
  <dcterms:created xsi:type="dcterms:W3CDTF">2017-08-28T17:00:43Z</dcterms:created>
  <dcterms:modified xsi:type="dcterms:W3CDTF">2019-01-25T12:56:12Z</dcterms:modified>
</cp:coreProperties>
</file>