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32ecd686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32ecd686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1248f65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1248f65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2ecd686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2ecd686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1248f650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1248f650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15b32417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15b32417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15b32417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15b32417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31e73d67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31e73d6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31e73d6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31e73d6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15b32417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15b32417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2bf57c66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2bf57c66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15b3241a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15b3241a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2bf57c6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2bf57c6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31e73d67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31e73d6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32ecd686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32ecd686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32ecd6869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32ecd6869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32ecd68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32ecd68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32ecd6869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32ecd6869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15b3241a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15b3241a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32ecd686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32ecd686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15b32417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15b32417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2babf035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2babf035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1248f650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1248f650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32ecd68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32ecd68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15b32417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15b32417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0150" y="614050"/>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Analyzing Store Return Rate with Machine Learning Models</a:t>
            </a:r>
            <a:endParaRPr/>
          </a:p>
        </p:txBody>
      </p:sp>
      <p:sp>
        <p:nvSpPr>
          <p:cNvPr id="59" name="Google Shape;59;p13"/>
          <p:cNvSpPr txBox="1"/>
          <p:nvPr>
            <p:ph idx="1" type="subTitle"/>
          </p:nvPr>
        </p:nvSpPr>
        <p:spPr>
          <a:xfrm>
            <a:off x="480150" y="2141250"/>
            <a:ext cx="8183700" cy="86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Siming Su, Jiayu Hu, Sameera Boppana</a:t>
            </a:r>
            <a:endParaRPr b="1" sz="1150">
              <a:solidFill>
                <a:srgbClr val="1D1C1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2"/>
              </a:buClr>
              <a:buSzPct val="95652"/>
              <a:buFont typeface="Arial"/>
              <a:buNone/>
            </a:pPr>
            <a:r>
              <a:t/>
            </a:r>
            <a:endParaRPr b="1"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60" name="Google Shape;60;p13"/>
          <p:cNvSpPr txBox="1"/>
          <p:nvPr/>
        </p:nvSpPr>
        <p:spPr>
          <a:xfrm>
            <a:off x="180750" y="4568350"/>
            <a:ext cx="30156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Times New Roman"/>
                <a:ea typeface="Times New Roman"/>
                <a:cs typeface="Times New Roman"/>
                <a:sym typeface="Times New Roman"/>
              </a:rPr>
              <a:t>Northwestern</a:t>
            </a:r>
            <a:r>
              <a:rPr b="1" lang="en" sz="1900">
                <a:solidFill>
                  <a:schemeClr val="lt1"/>
                </a:solidFill>
                <a:latin typeface="Times New Roman"/>
                <a:ea typeface="Times New Roman"/>
                <a:cs typeface="Times New Roman"/>
                <a:sym typeface="Times New Roman"/>
              </a:rPr>
              <a:t> </a:t>
            </a:r>
            <a:endParaRPr b="1" sz="19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a:p>
            <a:pPr indent="0" lvl="0" marL="0" rtl="0" algn="l">
              <a:spcBef>
                <a:spcPts val="0"/>
              </a:spcBef>
              <a:spcAft>
                <a:spcPts val="0"/>
              </a:spcAft>
              <a:buNone/>
            </a:pPr>
            <a:r>
              <a:t/>
            </a:r>
            <a:endParaRPr/>
          </a:p>
        </p:txBody>
      </p:sp>
      <p:sp>
        <p:nvSpPr>
          <p:cNvPr id="129" name="Google Shape;129;p22"/>
          <p:cNvSpPr txBox="1"/>
          <p:nvPr>
            <p:ph idx="1" type="body"/>
          </p:nvPr>
        </p:nvSpPr>
        <p:spPr>
          <a:xfrm>
            <a:off x="199250" y="1068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Arial"/>
                <a:ea typeface="Arial"/>
                <a:cs typeface="Arial"/>
                <a:sym typeface="Arial"/>
              </a:rPr>
              <a:t>Additional f</a:t>
            </a:r>
            <a:r>
              <a:rPr b="1" lang="en" sz="1500">
                <a:solidFill>
                  <a:schemeClr val="dk2"/>
                </a:solidFill>
                <a:latin typeface="Arial"/>
                <a:ea typeface="Arial"/>
                <a:cs typeface="Arial"/>
                <a:sym typeface="Arial"/>
              </a:rPr>
              <a:t>eatures we added:</a:t>
            </a:r>
            <a:endParaRPr b="1" sz="1500">
              <a:solidFill>
                <a:schemeClr val="dk2"/>
              </a:solidFill>
              <a:latin typeface="Arial"/>
              <a:ea typeface="Arial"/>
              <a:cs typeface="Arial"/>
              <a:sym typeface="Arial"/>
            </a:endParaRPr>
          </a:p>
          <a:p>
            <a:pPr indent="0" lvl="0" marL="0" rtl="0" algn="l">
              <a:spcBef>
                <a:spcPts val="0"/>
              </a:spcBef>
              <a:spcAft>
                <a:spcPts val="0"/>
              </a:spcAft>
              <a:buNone/>
            </a:pPr>
            <a:r>
              <a:t/>
            </a:r>
            <a:endParaRPr b="1"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Previous Day Return Rate: Short-term indicator, reflects immediate past performance.</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Previous Week Return Rate: Captures weekly trends, smoothing out daily anomalies.</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Previous Month Return Rate: Provides insight into longer-term trends and monthly cycles.</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Previous Day AmtTrans: Shows the financial performance of the previous day.</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Last 30 Days Trans: Provides insight into monthly business trends.</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Last 30 Days AmtTrans: Reflects the store's recent revenue performance.</a:t>
            </a:r>
            <a:endParaRPr sz="1500">
              <a:solidFill>
                <a:schemeClr val="dk2"/>
              </a:solidFill>
              <a:latin typeface="Arial"/>
              <a:ea typeface="Arial"/>
              <a:cs typeface="Arial"/>
              <a:sym typeface="Arial"/>
            </a:endParaRPr>
          </a:p>
          <a:p>
            <a:pPr indent="0" lvl="0" marL="0" rtl="0" algn="l">
              <a:spcBef>
                <a:spcPts val="1500"/>
              </a:spcBef>
              <a:spcAft>
                <a:spcPts val="0"/>
              </a:spcAft>
              <a:buNone/>
            </a:pPr>
            <a:r>
              <a:t/>
            </a:r>
            <a:endParaRPr sz="15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(Final List)</a:t>
            </a:r>
            <a:endParaRPr/>
          </a:p>
        </p:txBody>
      </p:sp>
      <p:sp>
        <p:nvSpPr>
          <p:cNvPr id="135" name="Google Shape;135;p23"/>
          <p:cNvSpPr txBox="1"/>
          <p:nvPr>
            <p:ph idx="1" type="body"/>
          </p:nvPr>
        </p:nvSpPr>
        <p:spPr>
          <a:xfrm>
            <a:off x="692350" y="1429200"/>
            <a:ext cx="30621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2"/>
              </a:buClr>
              <a:buSzPts val="275"/>
              <a:buFont typeface="Arial"/>
              <a:buNone/>
            </a:pPr>
            <a:r>
              <a:rPr b="1" lang="en" sz="1326">
                <a:solidFill>
                  <a:schemeClr val="accent1"/>
                </a:solidFill>
                <a:latin typeface="Arial"/>
                <a:ea typeface="Arial"/>
                <a:cs typeface="Arial"/>
                <a:sym typeface="Arial"/>
              </a:rPr>
              <a:t>Previous Day Return Rate</a:t>
            </a:r>
            <a:endParaRPr b="1" sz="1326">
              <a:solidFill>
                <a:schemeClr val="accent1"/>
              </a:solidFill>
              <a:latin typeface="Arial"/>
              <a:ea typeface="Arial"/>
              <a:cs typeface="Arial"/>
              <a:sym typeface="Arial"/>
            </a:endParaRPr>
          </a:p>
          <a:p>
            <a:pPr indent="0" lvl="0" marL="0" rtl="0" algn="l">
              <a:lnSpc>
                <a:spcPct val="80000"/>
              </a:lnSpc>
              <a:spcBef>
                <a:spcPts val="1200"/>
              </a:spcBef>
              <a:spcAft>
                <a:spcPts val="0"/>
              </a:spcAft>
              <a:buClr>
                <a:schemeClr val="dk2"/>
              </a:buClr>
              <a:buSzPts val="275"/>
              <a:buFont typeface="Arial"/>
              <a:buNone/>
            </a:pPr>
            <a:r>
              <a:rPr b="1" lang="en" sz="1326">
                <a:solidFill>
                  <a:schemeClr val="accent1"/>
                </a:solidFill>
                <a:latin typeface="Arial"/>
                <a:ea typeface="Arial"/>
                <a:cs typeface="Arial"/>
                <a:sym typeface="Arial"/>
              </a:rPr>
              <a:t>Previous Week Return Rate</a:t>
            </a:r>
            <a:endParaRPr b="1" sz="1326">
              <a:solidFill>
                <a:schemeClr val="accent1"/>
              </a:solidFill>
              <a:latin typeface="Arial"/>
              <a:ea typeface="Arial"/>
              <a:cs typeface="Arial"/>
              <a:sym typeface="Arial"/>
            </a:endParaRPr>
          </a:p>
          <a:p>
            <a:pPr indent="0" lvl="0" marL="0" rtl="0" algn="l">
              <a:lnSpc>
                <a:spcPct val="80000"/>
              </a:lnSpc>
              <a:spcBef>
                <a:spcPts val="1200"/>
              </a:spcBef>
              <a:spcAft>
                <a:spcPts val="0"/>
              </a:spcAft>
              <a:buClr>
                <a:schemeClr val="dk2"/>
              </a:buClr>
              <a:buSzPts val="275"/>
              <a:buFont typeface="Arial"/>
              <a:buNone/>
            </a:pPr>
            <a:r>
              <a:rPr b="1" lang="en" sz="1326">
                <a:solidFill>
                  <a:schemeClr val="accent1"/>
                </a:solidFill>
                <a:latin typeface="Arial"/>
                <a:ea typeface="Arial"/>
                <a:cs typeface="Arial"/>
                <a:sym typeface="Arial"/>
              </a:rPr>
              <a:t>Day</a:t>
            </a:r>
            <a:endParaRPr b="1" sz="1326">
              <a:solidFill>
                <a:schemeClr val="accent1"/>
              </a:solidFill>
              <a:latin typeface="Arial"/>
              <a:ea typeface="Arial"/>
              <a:cs typeface="Arial"/>
              <a:sym typeface="Arial"/>
            </a:endParaRPr>
          </a:p>
          <a:p>
            <a:pPr indent="0" lvl="0" marL="0" rtl="0" algn="l">
              <a:lnSpc>
                <a:spcPct val="80000"/>
              </a:lnSpc>
              <a:spcBef>
                <a:spcPts val="1200"/>
              </a:spcBef>
              <a:spcAft>
                <a:spcPts val="0"/>
              </a:spcAft>
              <a:buClr>
                <a:schemeClr val="dk2"/>
              </a:buClr>
              <a:buSzPts val="275"/>
              <a:buFont typeface="Arial"/>
              <a:buNone/>
            </a:pPr>
            <a:r>
              <a:rPr b="1" lang="en" sz="1326">
                <a:solidFill>
                  <a:schemeClr val="accent1"/>
                </a:solidFill>
                <a:latin typeface="Arial"/>
                <a:ea typeface="Arial"/>
                <a:cs typeface="Arial"/>
                <a:sym typeface="Arial"/>
              </a:rPr>
              <a:t>NumTrans AvgPrice</a:t>
            </a:r>
            <a:endParaRPr b="1" sz="1326">
              <a:solidFill>
                <a:schemeClr val="accent1"/>
              </a:solidFill>
              <a:latin typeface="Arial"/>
              <a:ea typeface="Arial"/>
              <a:cs typeface="Arial"/>
              <a:sym typeface="Arial"/>
            </a:endParaRPr>
          </a:p>
          <a:p>
            <a:pPr indent="0" lvl="0" marL="0" rtl="0" algn="l">
              <a:lnSpc>
                <a:spcPct val="80000"/>
              </a:lnSpc>
              <a:spcBef>
                <a:spcPts val="1200"/>
              </a:spcBef>
              <a:spcAft>
                <a:spcPts val="0"/>
              </a:spcAft>
              <a:buClr>
                <a:schemeClr val="dk2"/>
              </a:buClr>
              <a:buSzPts val="275"/>
              <a:buFont typeface="Arial"/>
              <a:buNone/>
            </a:pPr>
            <a:r>
              <a:rPr b="1" lang="en" sz="1326">
                <a:solidFill>
                  <a:schemeClr val="accent1"/>
                </a:solidFill>
                <a:latin typeface="Arial"/>
                <a:ea typeface="Arial"/>
                <a:cs typeface="Arial"/>
                <a:sym typeface="Arial"/>
              </a:rPr>
              <a:t>Previous Day Trans</a:t>
            </a:r>
            <a:endParaRPr b="1" sz="1326">
              <a:solidFill>
                <a:schemeClr val="accent1"/>
              </a:solidFill>
              <a:latin typeface="Arial"/>
              <a:ea typeface="Arial"/>
              <a:cs typeface="Arial"/>
              <a:sym typeface="Arial"/>
            </a:endParaRPr>
          </a:p>
          <a:p>
            <a:pPr indent="0" lvl="0" marL="0" rtl="0" algn="l">
              <a:lnSpc>
                <a:spcPct val="80000"/>
              </a:lnSpc>
              <a:spcBef>
                <a:spcPts val="1200"/>
              </a:spcBef>
              <a:spcAft>
                <a:spcPts val="0"/>
              </a:spcAft>
              <a:buSzPts val="275"/>
              <a:buNone/>
            </a:pPr>
            <a:r>
              <a:rPr b="1" lang="en" sz="1326">
                <a:solidFill>
                  <a:schemeClr val="accent1"/>
                </a:solidFill>
                <a:latin typeface="Arial"/>
                <a:ea typeface="Arial"/>
                <a:cs typeface="Arial"/>
                <a:sym typeface="Arial"/>
              </a:rPr>
              <a:t>Last 30 Days Trans </a:t>
            </a:r>
            <a:endParaRPr b="1" sz="1326">
              <a:solidFill>
                <a:schemeClr val="accent1"/>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50"/>
          </a:p>
        </p:txBody>
      </p:sp>
      <p:sp>
        <p:nvSpPr>
          <p:cNvPr id="136" name="Google Shape;136;p23"/>
          <p:cNvSpPr txBox="1"/>
          <p:nvPr>
            <p:ph idx="1" type="body"/>
          </p:nvPr>
        </p:nvSpPr>
        <p:spPr>
          <a:xfrm>
            <a:off x="4235875" y="1429200"/>
            <a:ext cx="30621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2"/>
              </a:buClr>
              <a:buSzPts val="275"/>
              <a:buFont typeface="Arial"/>
              <a:buNone/>
            </a:pPr>
            <a:r>
              <a:rPr b="1" lang="en" sz="1326">
                <a:solidFill>
                  <a:schemeClr val="accent1"/>
                </a:solidFill>
                <a:latin typeface="Arial"/>
                <a:ea typeface="Arial"/>
                <a:cs typeface="Arial"/>
                <a:sym typeface="Arial"/>
              </a:rPr>
              <a:t>Month</a:t>
            </a:r>
            <a:endParaRPr b="1" sz="1326">
              <a:solidFill>
                <a:schemeClr val="accent1"/>
              </a:solidFill>
              <a:latin typeface="Arial"/>
              <a:ea typeface="Arial"/>
              <a:cs typeface="Arial"/>
              <a:sym typeface="Arial"/>
            </a:endParaRPr>
          </a:p>
          <a:p>
            <a:pPr indent="0" lvl="0" marL="0" rtl="0" algn="l">
              <a:lnSpc>
                <a:spcPct val="80000"/>
              </a:lnSpc>
              <a:spcBef>
                <a:spcPts val="1200"/>
              </a:spcBef>
              <a:spcAft>
                <a:spcPts val="0"/>
              </a:spcAft>
              <a:buClr>
                <a:schemeClr val="dk2"/>
              </a:buClr>
              <a:buSzPts val="275"/>
              <a:buFont typeface="Arial"/>
              <a:buNone/>
            </a:pPr>
            <a:r>
              <a:rPr b="1" lang="en" sz="1326">
                <a:solidFill>
                  <a:schemeClr val="accent1"/>
                </a:solidFill>
                <a:latin typeface="Arial"/>
                <a:ea typeface="Arial"/>
                <a:cs typeface="Arial"/>
                <a:sym typeface="Arial"/>
              </a:rPr>
              <a:t>DiscountSalesCount</a:t>
            </a:r>
            <a:endParaRPr b="1" sz="1326">
              <a:solidFill>
                <a:schemeClr val="accent1"/>
              </a:solidFill>
              <a:latin typeface="Arial"/>
              <a:ea typeface="Arial"/>
              <a:cs typeface="Arial"/>
              <a:sym typeface="Arial"/>
            </a:endParaRPr>
          </a:p>
          <a:p>
            <a:pPr indent="0" lvl="0" marL="0" rtl="0" algn="l">
              <a:lnSpc>
                <a:spcPct val="80000"/>
              </a:lnSpc>
              <a:spcBef>
                <a:spcPts val="1200"/>
              </a:spcBef>
              <a:spcAft>
                <a:spcPts val="0"/>
              </a:spcAft>
              <a:buClr>
                <a:schemeClr val="dk2"/>
              </a:buClr>
              <a:buSzPts val="275"/>
              <a:buFont typeface="Arial"/>
              <a:buNone/>
            </a:pPr>
            <a:r>
              <a:rPr b="1" lang="en" sz="1326">
                <a:solidFill>
                  <a:schemeClr val="accent1"/>
                </a:solidFill>
                <a:latin typeface="Arial"/>
                <a:ea typeface="Arial"/>
                <a:cs typeface="Arial"/>
                <a:sym typeface="Arial"/>
              </a:rPr>
              <a:t>Previous Month Return Rate</a:t>
            </a:r>
            <a:endParaRPr b="1" sz="1326">
              <a:solidFill>
                <a:schemeClr val="accent1"/>
              </a:solidFill>
              <a:latin typeface="Arial"/>
              <a:ea typeface="Arial"/>
              <a:cs typeface="Arial"/>
              <a:sym typeface="Arial"/>
            </a:endParaRPr>
          </a:p>
          <a:p>
            <a:pPr indent="0" lvl="0" marL="0" rtl="0" algn="l">
              <a:lnSpc>
                <a:spcPct val="80000"/>
              </a:lnSpc>
              <a:spcBef>
                <a:spcPts val="1200"/>
              </a:spcBef>
              <a:spcAft>
                <a:spcPts val="0"/>
              </a:spcAft>
              <a:buClr>
                <a:schemeClr val="dk2"/>
              </a:buClr>
              <a:buSzPts val="275"/>
              <a:buFont typeface="Arial"/>
              <a:buNone/>
            </a:pPr>
            <a:r>
              <a:rPr b="1" lang="en" sz="1326">
                <a:solidFill>
                  <a:schemeClr val="accent1"/>
                </a:solidFill>
                <a:latin typeface="Arial"/>
                <a:ea typeface="Arial"/>
                <a:cs typeface="Arial"/>
                <a:sym typeface="Arial"/>
              </a:rPr>
              <a:t>AmtTrans</a:t>
            </a:r>
            <a:endParaRPr b="1" sz="1326">
              <a:solidFill>
                <a:schemeClr val="accent1"/>
              </a:solidFill>
              <a:latin typeface="Arial"/>
              <a:ea typeface="Arial"/>
              <a:cs typeface="Arial"/>
              <a:sym typeface="Arial"/>
            </a:endParaRPr>
          </a:p>
          <a:p>
            <a:pPr indent="0" lvl="0" marL="0" rtl="0" algn="l">
              <a:lnSpc>
                <a:spcPct val="80000"/>
              </a:lnSpc>
              <a:spcBef>
                <a:spcPts val="1200"/>
              </a:spcBef>
              <a:spcAft>
                <a:spcPts val="0"/>
              </a:spcAft>
              <a:buClr>
                <a:schemeClr val="dk2"/>
              </a:buClr>
              <a:buSzPts val="275"/>
              <a:buFont typeface="Arial"/>
              <a:buNone/>
            </a:pPr>
            <a:r>
              <a:rPr b="1" lang="en" sz="1326">
                <a:solidFill>
                  <a:schemeClr val="accent1"/>
                </a:solidFill>
                <a:latin typeface="Arial"/>
                <a:ea typeface="Arial"/>
                <a:cs typeface="Arial"/>
                <a:sym typeface="Arial"/>
              </a:rPr>
              <a:t>Previous Day AmtTrans</a:t>
            </a:r>
            <a:endParaRPr b="1" sz="1326">
              <a:solidFill>
                <a:schemeClr val="accent1"/>
              </a:solidFill>
              <a:latin typeface="Arial"/>
              <a:ea typeface="Arial"/>
              <a:cs typeface="Arial"/>
              <a:sym typeface="Arial"/>
            </a:endParaRPr>
          </a:p>
          <a:p>
            <a:pPr indent="0" lvl="0" marL="0" rtl="0" algn="l">
              <a:lnSpc>
                <a:spcPct val="80000"/>
              </a:lnSpc>
              <a:spcBef>
                <a:spcPts val="1200"/>
              </a:spcBef>
              <a:spcAft>
                <a:spcPts val="0"/>
              </a:spcAft>
              <a:buClr>
                <a:schemeClr val="dk2"/>
              </a:buClr>
              <a:buSzPts val="275"/>
              <a:buFont typeface="Arial"/>
              <a:buNone/>
            </a:pPr>
            <a:r>
              <a:rPr b="1" lang="en" sz="1326">
                <a:solidFill>
                  <a:schemeClr val="accent1"/>
                </a:solidFill>
                <a:latin typeface="Arial"/>
                <a:ea typeface="Arial"/>
                <a:cs typeface="Arial"/>
                <a:sym typeface="Arial"/>
              </a:rPr>
              <a:t>Quarter</a:t>
            </a:r>
            <a:endParaRPr b="1" sz="1326">
              <a:solidFill>
                <a:schemeClr val="accent1"/>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130025"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a:p>
            <a:pPr indent="0" lvl="0" marL="0" rtl="0" algn="l">
              <a:spcBef>
                <a:spcPts val="0"/>
              </a:spcBef>
              <a:spcAft>
                <a:spcPts val="0"/>
              </a:spcAft>
              <a:buNone/>
            </a:pPr>
            <a:r>
              <a:rPr b="0" lang="en" sz="1800">
                <a:solidFill>
                  <a:schemeClr val="lt2"/>
                </a:solidFill>
                <a:latin typeface="Source Sans Pro"/>
                <a:ea typeface="Source Sans Pro"/>
                <a:cs typeface="Source Sans Pro"/>
                <a:sym typeface="Source Sans Pro"/>
              </a:rPr>
              <a:t>Transactions and sales at the month and daily level</a:t>
            </a:r>
            <a:endParaRPr/>
          </a:p>
        </p:txBody>
      </p:sp>
      <p:pic>
        <p:nvPicPr>
          <p:cNvPr id="142" name="Google Shape;142;p24"/>
          <p:cNvPicPr preferRelativeResize="0"/>
          <p:nvPr/>
        </p:nvPicPr>
        <p:blipFill>
          <a:blip r:embed="rId3">
            <a:alphaModFix/>
          </a:blip>
          <a:stretch>
            <a:fillRect/>
          </a:stretch>
        </p:blipFill>
        <p:spPr>
          <a:xfrm>
            <a:off x="344975" y="1212925"/>
            <a:ext cx="5996125" cy="3792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65175" y="1046175"/>
            <a:ext cx="4932199" cy="4097324"/>
          </a:xfrm>
          <a:prstGeom prst="rect">
            <a:avLst/>
          </a:prstGeom>
          <a:noFill/>
          <a:ln>
            <a:noFill/>
          </a:ln>
        </p:spPr>
      </p:pic>
      <p:sp>
        <p:nvSpPr>
          <p:cNvPr id="148" name="Google Shape;148;p25"/>
          <p:cNvSpPr txBox="1"/>
          <p:nvPr>
            <p:ph type="title"/>
          </p:nvPr>
        </p:nvSpPr>
        <p:spPr>
          <a:xfrm>
            <a:off x="65175" y="3135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correlation</a:t>
            </a:r>
            <a:endParaRPr/>
          </a:p>
          <a:p>
            <a:pPr indent="0" lvl="0" marL="0" rtl="0" algn="l">
              <a:spcBef>
                <a:spcPts val="0"/>
              </a:spcBef>
              <a:spcAft>
                <a:spcPts val="0"/>
              </a:spcAft>
              <a:buClr>
                <a:schemeClr val="dk2"/>
              </a:buClr>
              <a:buSzPct val="61111"/>
              <a:buFont typeface="Arial"/>
              <a:buNone/>
            </a:pPr>
            <a:r>
              <a:rPr b="0" lang="en" sz="1800">
                <a:solidFill>
                  <a:schemeClr val="lt2"/>
                </a:solidFill>
                <a:latin typeface="Source Sans Pro"/>
                <a:ea typeface="Source Sans Pro"/>
                <a:cs typeface="Source Sans Pro"/>
                <a:sym typeface="Source Sans Pro"/>
              </a:rPr>
              <a:t>C</a:t>
            </a:r>
            <a:r>
              <a:rPr b="0" lang="en" sz="1800">
                <a:solidFill>
                  <a:schemeClr val="lt2"/>
                </a:solidFill>
                <a:latin typeface="Source Sans Pro"/>
                <a:ea typeface="Source Sans Pro"/>
                <a:cs typeface="Source Sans Pro"/>
                <a:sym typeface="Source Sans Pro"/>
              </a:rPr>
              <a:t>orrelations between the various predictor variables </a:t>
            </a:r>
            <a:endParaRPr/>
          </a:p>
          <a:p>
            <a:pPr indent="0" lvl="0" marL="0" rtl="0" algn="l">
              <a:spcBef>
                <a:spcPts val="0"/>
              </a:spcBef>
              <a:spcAft>
                <a:spcPts val="0"/>
              </a:spcAft>
              <a:buNone/>
            </a:pPr>
            <a:r>
              <a:t/>
            </a:r>
            <a:endParaRPr/>
          </a:p>
        </p:txBody>
      </p:sp>
      <p:sp>
        <p:nvSpPr>
          <p:cNvPr id="149" name="Google Shape;149;p25"/>
          <p:cNvSpPr txBox="1"/>
          <p:nvPr/>
        </p:nvSpPr>
        <p:spPr>
          <a:xfrm>
            <a:off x="5281675" y="1381825"/>
            <a:ext cx="3738600" cy="3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Insight:</a:t>
            </a:r>
            <a:endParaRPr sz="1800">
              <a:solidFill>
                <a:schemeClr val="lt2"/>
              </a:solidFill>
              <a:latin typeface="Source Sans Pro"/>
              <a:ea typeface="Source Sans Pro"/>
              <a:cs typeface="Source Sans Pro"/>
              <a:sym typeface="Source Sans Pro"/>
            </a:endParaRPr>
          </a:p>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Most of the temporal variables are highly correlated, which is expected.</a:t>
            </a:r>
            <a:endParaRPr sz="1800">
              <a:solidFill>
                <a:schemeClr val="lt2"/>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Return rate seems to not have strong </a:t>
            </a:r>
            <a:r>
              <a:rPr lang="en" sz="1800">
                <a:solidFill>
                  <a:schemeClr val="lt2"/>
                </a:solidFill>
                <a:latin typeface="Source Sans Pro"/>
                <a:ea typeface="Source Sans Pro"/>
                <a:cs typeface="Source Sans Pro"/>
                <a:sym typeface="Source Sans Pro"/>
              </a:rPr>
              <a:t>correlation with any one of the variables.</a:t>
            </a:r>
            <a:endParaRPr sz="18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155" name="Google Shape;155;p26"/>
          <p:cNvSpPr txBox="1"/>
          <p:nvPr/>
        </p:nvSpPr>
        <p:spPr>
          <a:xfrm>
            <a:off x="180750" y="4568350"/>
            <a:ext cx="30156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Times New Roman"/>
                <a:ea typeface="Times New Roman"/>
                <a:cs typeface="Times New Roman"/>
                <a:sym typeface="Times New Roman"/>
              </a:rPr>
              <a:t>Northwestern </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Architecture and Significance</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Model</a:t>
            </a:r>
            <a:r>
              <a:rPr lang="en"/>
              <a:t>: </a:t>
            </a:r>
            <a:endParaRPr/>
          </a:p>
          <a:p>
            <a:pPr indent="0" lvl="0" marL="0" rtl="0" algn="l">
              <a:spcBef>
                <a:spcPts val="1200"/>
              </a:spcBef>
              <a:spcAft>
                <a:spcPts val="0"/>
              </a:spcAft>
              <a:buNone/>
            </a:pPr>
            <a:r>
              <a:rPr lang="en"/>
              <a:t>'ReturnRate' ~ 'PreviousDayReturnRate' + 'PreviousWeekReturnRate' + 'PreviousMonthReturnRate' + 'NumTrans' + 'DiscountSalesCount' + 'AmtTrans' + 'AvgPrice' + 'PreviousDayTrans' + 'PreviousDayAmtTrans' + 'Last30DaysTrans'+  'Last30DaysAmtTrans' +'Month' + 'Quarter' + 'Day'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Significant  Variables:</a:t>
            </a:r>
            <a:endParaRPr/>
          </a:p>
          <a:p>
            <a:pPr indent="0" lvl="0" marL="0" rtl="0" algn="l">
              <a:spcBef>
                <a:spcPts val="1200"/>
              </a:spcBef>
              <a:spcAft>
                <a:spcPts val="0"/>
              </a:spcAft>
              <a:buClr>
                <a:schemeClr val="dk2"/>
              </a:buClr>
              <a:buSzPct val="61111"/>
              <a:buFont typeface="Arial"/>
              <a:buNone/>
            </a:pPr>
            <a:r>
              <a:rPr lang="en"/>
              <a:t>[</a:t>
            </a:r>
            <a:r>
              <a:rPr lang="en"/>
              <a:t>'PreviousDayReturnRate', 'PreviousWeekReturnRate', 'PreviousMonthReturnRate', 'NumTrans', 'DiscountSalesCount', 'AmtTrans’, 'AvgPrice', 'PreviousDayTrans', 'PreviousDayAmtTrans', 'Last30DaysTrans', 'Day']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Metric</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R Square: 0.455</a:t>
            </a:r>
            <a:endParaRPr/>
          </a:p>
          <a:p>
            <a:pPr indent="0" lvl="0" marL="0" rtl="0" algn="l">
              <a:spcBef>
                <a:spcPts val="1200"/>
              </a:spcBef>
              <a:spcAft>
                <a:spcPts val="0"/>
              </a:spcAft>
              <a:buNone/>
            </a:pPr>
            <a:r>
              <a:rPr lang="en"/>
              <a:t>Training MSE: 5.74 (in terms of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Test R Square: 0.45</a:t>
            </a:r>
            <a:endParaRPr/>
          </a:p>
          <a:p>
            <a:pPr indent="0" lvl="0" marL="0" rtl="0" algn="l">
              <a:spcBef>
                <a:spcPts val="1200"/>
              </a:spcBef>
              <a:spcAft>
                <a:spcPts val="1200"/>
              </a:spcAft>
              <a:buNone/>
            </a:pPr>
            <a:r>
              <a:rPr lang="en"/>
              <a:t>Test MSE: 5.91 </a:t>
            </a:r>
            <a:r>
              <a:rPr lang="en"/>
              <a:t>(in terms of %)</a:t>
            </a:r>
            <a:endParaRPr/>
          </a:p>
        </p:txBody>
      </p:sp>
      <p:pic>
        <p:nvPicPr>
          <p:cNvPr id="168" name="Google Shape;168;p28"/>
          <p:cNvPicPr preferRelativeResize="0"/>
          <p:nvPr/>
        </p:nvPicPr>
        <p:blipFill>
          <a:blip r:embed="rId3">
            <a:alphaModFix/>
          </a:blip>
          <a:stretch>
            <a:fillRect/>
          </a:stretch>
        </p:blipFill>
        <p:spPr>
          <a:xfrm>
            <a:off x="4682324" y="1068425"/>
            <a:ext cx="4198600" cy="3184474"/>
          </a:xfrm>
          <a:prstGeom prst="rect">
            <a:avLst/>
          </a:prstGeom>
          <a:noFill/>
          <a:ln>
            <a:noFill/>
          </a:ln>
        </p:spPr>
      </p:pic>
      <p:sp>
        <p:nvSpPr>
          <p:cNvPr id="169" name="Google Shape;169;p28"/>
          <p:cNvSpPr txBox="1"/>
          <p:nvPr/>
        </p:nvSpPr>
        <p:spPr>
          <a:xfrm>
            <a:off x="5341575" y="4252900"/>
            <a:ext cx="320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Indicator of heteroskedasticity</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Parameters: </a:t>
            </a:r>
            <a:endParaRPr/>
          </a:p>
          <a:p>
            <a:pPr indent="457200" lvl="0" marL="0" rtl="0" algn="l">
              <a:spcBef>
                <a:spcPts val="1200"/>
              </a:spcBef>
              <a:spcAft>
                <a:spcPts val="0"/>
              </a:spcAft>
              <a:buNone/>
            </a:pPr>
            <a:r>
              <a:rPr lang="en" sz="1400"/>
              <a:t>N</a:t>
            </a:r>
            <a:r>
              <a:rPr lang="en" sz="1400"/>
              <a:t>_estimators: 100</a:t>
            </a:r>
            <a:endParaRPr sz="1400"/>
          </a:p>
          <a:p>
            <a:pPr indent="457200" lvl="0" marL="0" rtl="0" algn="l">
              <a:spcBef>
                <a:spcPts val="1200"/>
              </a:spcBef>
              <a:spcAft>
                <a:spcPts val="0"/>
              </a:spcAft>
              <a:buNone/>
            </a:pPr>
            <a:r>
              <a:rPr lang="en" sz="1400"/>
              <a:t>Max_depth: 20</a:t>
            </a:r>
            <a:endParaRPr sz="1400"/>
          </a:p>
          <a:p>
            <a:pPr indent="457200" lvl="0" marL="0" rtl="0" algn="l">
              <a:spcBef>
                <a:spcPts val="1200"/>
              </a:spcBef>
              <a:spcAft>
                <a:spcPts val="0"/>
              </a:spcAft>
              <a:buNone/>
            </a:pPr>
            <a:r>
              <a:rPr lang="en" sz="1400"/>
              <a:t>Min_samples_split: 2</a:t>
            </a:r>
            <a:endParaRPr sz="1400"/>
          </a:p>
          <a:p>
            <a:pPr indent="457200" lvl="0" marL="0" rtl="0" algn="l">
              <a:spcBef>
                <a:spcPts val="1200"/>
              </a:spcBef>
              <a:spcAft>
                <a:spcPts val="0"/>
              </a:spcAft>
              <a:buNone/>
            </a:pPr>
            <a:r>
              <a:rPr lang="en" sz="1400"/>
              <a:t>Min_samples_leaf: 1</a:t>
            </a:r>
            <a:endParaRPr sz="1400"/>
          </a:p>
          <a:p>
            <a:pPr indent="0" lvl="0" marL="0" rtl="0" algn="l">
              <a:spcBef>
                <a:spcPts val="1200"/>
              </a:spcBef>
              <a:spcAft>
                <a:spcPts val="1200"/>
              </a:spcAft>
              <a:buNone/>
            </a:pPr>
            <a:r>
              <a:t/>
            </a:r>
            <a:endParaRPr sz="1400"/>
          </a:p>
        </p:txBody>
      </p:sp>
      <p:pic>
        <p:nvPicPr>
          <p:cNvPr id="176" name="Google Shape;176;p29"/>
          <p:cNvPicPr preferRelativeResize="0"/>
          <p:nvPr/>
        </p:nvPicPr>
        <p:blipFill rotWithShape="1">
          <a:blip r:embed="rId3">
            <a:alphaModFix/>
          </a:blip>
          <a:srcRect b="-2679" l="0" r="2486" t="0"/>
          <a:stretch/>
        </p:blipFill>
        <p:spPr>
          <a:xfrm>
            <a:off x="3535600" y="1222775"/>
            <a:ext cx="5058401" cy="308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Random Forest </a:t>
            </a:r>
            <a:r>
              <a:rPr lang="en"/>
              <a:t>Metric</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Training Accuracy: </a:t>
            </a:r>
            <a:endParaRPr/>
          </a:p>
          <a:p>
            <a:pPr indent="-342900" lvl="0" marL="457200" rtl="0" algn="l">
              <a:spcBef>
                <a:spcPts val="1200"/>
              </a:spcBef>
              <a:spcAft>
                <a:spcPts val="0"/>
              </a:spcAft>
              <a:buSzPts val="1800"/>
              <a:buChar char="-"/>
            </a:pPr>
            <a:r>
              <a:rPr lang="en"/>
              <a:t>Training MSE: 2.52</a:t>
            </a:r>
            <a:endParaRPr/>
          </a:p>
          <a:p>
            <a:pPr indent="-342900" lvl="0" marL="457200" rtl="0" algn="l">
              <a:spcBef>
                <a:spcPts val="0"/>
              </a:spcBef>
              <a:spcAft>
                <a:spcPts val="0"/>
              </a:spcAft>
              <a:buSzPts val="1800"/>
              <a:buChar char="-"/>
            </a:pPr>
            <a:r>
              <a:rPr lang="en"/>
              <a:t>Training R^2:  0.76</a:t>
            </a:r>
            <a:endParaRPr/>
          </a:p>
          <a:p>
            <a:pPr indent="0" lvl="0" marL="0" rtl="0" algn="l">
              <a:spcBef>
                <a:spcPts val="1200"/>
              </a:spcBef>
              <a:spcAft>
                <a:spcPts val="0"/>
              </a:spcAft>
              <a:buNone/>
            </a:pPr>
            <a:r>
              <a:t/>
            </a:r>
            <a:endParaRPr/>
          </a:p>
          <a:p>
            <a:pPr indent="0" lvl="0" marL="0" rtl="0" algn="l">
              <a:spcBef>
                <a:spcPts val="1200"/>
              </a:spcBef>
              <a:spcAft>
                <a:spcPts val="0"/>
              </a:spcAft>
              <a:buClr>
                <a:schemeClr val="dk2"/>
              </a:buClr>
              <a:buSzPts val="1100"/>
              <a:buFont typeface="Arial"/>
              <a:buNone/>
            </a:pPr>
            <a:r>
              <a:rPr lang="en"/>
              <a:t> Test Accuracy: </a:t>
            </a:r>
            <a:endParaRPr/>
          </a:p>
          <a:p>
            <a:pPr indent="-342900" lvl="0" marL="457200" rtl="0" algn="l">
              <a:spcBef>
                <a:spcPts val="1200"/>
              </a:spcBef>
              <a:spcAft>
                <a:spcPts val="0"/>
              </a:spcAft>
              <a:buSzPts val="1800"/>
              <a:buChar char="-"/>
            </a:pPr>
            <a:r>
              <a:rPr lang="en"/>
              <a:t>Test MSE: 4.63</a:t>
            </a:r>
            <a:endParaRPr/>
          </a:p>
          <a:p>
            <a:pPr indent="-342900" lvl="0" marL="457200" rtl="0" algn="l">
              <a:spcBef>
                <a:spcPts val="0"/>
              </a:spcBef>
              <a:spcAft>
                <a:spcPts val="0"/>
              </a:spcAft>
              <a:buSzPts val="1800"/>
              <a:buChar char="-"/>
            </a:pPr>
            <a:r>
              <a:rPr lang="en"/>
              <a:t>Test R^2: </a:t>
            </a:r>
            <a:r>
              <a:rPr lang="en"/>
              <a:t>0.57</a:t>
            </a:r>
            <a:endParaRPr/>
          </a:p>
        </p:txBody>
      </p:sp>
      <p:pic>
        <p:nvPicPr>
          <p:cNvPr id="183" name="Google Shape;183;p30"/>
          <p:cNvPicPr preferRelativeResize="0"/>
          <p:nvPr/>
        </p:nvPicPr>
        <p:blipFill>
          <a:blip r:embed="rId3">
            <a:alphaModFix/>
          </a:blip>
          <a:stretch>
            <a:fillRect/>
          </a:stretch>
        </p:blipFill>
        <p:spPr>
          <a:xfrm>
            <a:off x="4064100" y="1068425"/>
            <a:ext cx="4353048" cy="3188275"/>
          </a:xfrm>
          <a:prstGeom prst="rect">
            <a:avLst/>
          </a:prstGeom>
          <a:noFill/>
          <a:ln>
            <a:noFill/>
          </a:ln>
        </p:spPr>
      </p:pic>
      <p:sp>
        <p:nvSpPr>
          <p:cNvPr id="184" name="Google Shape;184;p30"/>
          <p:cNvSpPr txBox="1"/>
          <p:nvPr/>
        </p:nvSpPr>
        <p:spPr>
          <a:xfrm>
            <a:off x="4757075" y="4216375"/>
            <a:ext cx="3450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Residual plot looks much better compared to Linear model one</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pic>
        <p:nvPicPr>
          <p:cNvPr id="190" name="Google Shape;190;p31"/>
          <p:cNvPicPr preferRelativeResize="0"/>
          <p:nvPr/>
        </p:nvPicPr>
        <p:blipFill>
          <a:blip r:embed="rId3">
            <a:alphaModFix/>
          </a:blip>
          <a:stretch>
            <a:fillRect/>
          </a:stretch>
        </p:blipFill>
        <p:spPr>
          <a:xfrm>
            <a:off x="311700" y="1314100"/>
            <a:ext cx="5691699" cy="3156026"/>
          </a:xfrm>
          <a:prstGeom prst="rect">
            <a:avLst/>
          </a:prstGeom>
          <a:noFill/>
          <a:ln>
            <a:noFill/>
          </a:ln>
        </p:spPr>
      </p:pic>
      <p:sp>
        <p:nvSpPr>
          <p:cNvPr id="191" name="Google Shape;191;p31"/>
          <p:cNvSpPr txBox="1"/>
          <p:nvPr/>
        </p:nvSpPr>
        <p:spPr>
          <a:xfrm>
            <a:off x="6094800" y="1314100"/>
            <a:ext cx="2829600" cy="3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Business Insight: </a:t>
            </a:r>
            <a:endParaRPr sz="1800">
              <a:solidFill>
                <a:schemeClr val="lt2"/>
              </a:solidFill>
              <a:latin typeface="Source Sans Pro"/>
              <a:ea typeface="Source Sans Pro"/>
              <a:cs typeface="Source Sans Pro"/>
              <a:sym typeface="Source Sans Pro"/>
            </a:endParaRPr>
          </a:p>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Previous Day/week return rate is an indicator of next day/week return rate.</a:t>
            </a:r>
            <a:endParaRPr sz="1800">
              <a:solidFill>
                <a:schemeClr val="lt2"/>
              </a:solidFill>
              <a:latin typeface="Source Sans Pro"/>
              <a:ea typeface="Source Sans Pro"/>
              <a:cs typeface="Source Sans Pro"/>
              <a:sym typeface="Source Sans Pro"/>
            </a:endParaRPr>
          </a:p>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Number of transaction is associated with return rate</a:t>
            </a:r>
            <a:endParaRPr sz="1800">
              <a:solidFill>
                <a:schemeClr val="lt2"/>
              </a:solidFill>
              <a:latin typeface="Source Sans Pro"/>
              <a:ea typeface="Source Sans Pro"/>
              <a:cs typeface="Source Sans Pro"/>
              <a:sym typeface="Source Sans Pro"/>
            </a:endParaRPr>
          </a:p>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 Selling in different Quarter does not affect return rate much.</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rapidly evolving retail landscape, where e-commerce has significantly altered consumer behavior, the daily return rate at department stores like Dillard's has become an increasingly important metric. This rate, which indicates the frequency of returned products, offers critical insights into consumer satisfaction, purchasing trends, and inventory efficiency.</a:t>
            </a:r>
            <a:r>
              <a:rPr lang="en"/>
              <a:t> In an age where physical stores compete with the convenience of online shopping, understanding the return rate is vital for maintaining customer loyalty and managing stock levels effectively.</a:t>
            </a:r>
            <a:r>
              <a:rPr lang="en"/>
              <a:t> It reflects on the success of a store's product selection, pricing strategies, and overall customer experience.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a:t>
            </a:r>
            <a:r>
              <a:rPr lang="en"/>
              <a:t>Long short-term memory</a:t>
            </a:r>
            <a:r>
              <a:rPr lang="en"/>
              <a:t>)</a:t>
            </a:r>
            <a:endParaRPr/>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Hyper-Parameters:</a:t>
            </a:r>
            <a:endParaRPr/>
          </a:p>
          <a:p>
            <a:pPr indent="0" lvl="0" marL="0" rtl="0" algn="l">
              <a:spcBef>
                <a:spcPts val="1200"/>
              </a:spcBef>
              <a:spcAft>
                <a:spcPts val="0"/>
              </a:spcAft>
              <a:buNone/>
            </a:pPr>
            <a:r>
              <a:rPr lang="en"/>
              <a:t>	Num_layer: 3</a:t>
            </a:r>
            <a:endParaRPr/>
          </a:p>
          <a:p>
            <a:pPr indent="0" lvl="0" marL="0" rtl="0" algn="l">
              <a:spcBef>
                <a:spcPts val="1200"/>
              </a:spcBef>
              <a:spcAft>
                <a:spcPts val="0"/>
              </a:spcAft>
              <a:buNone/>
            </a:pPr>
            <a:r>
              <a:rPr lang="en"/>
              <a:t>          Hidden_size: 128</a:t>
            </a:r>
            <a:endParaRPr/>
          </a:p>
          <a:p>
            <a:pPr indent="0" lvl="0" marL="0" rtl="0" algn="l">
              <a:spcBef>
                <a:spcPts val="1200"/>
              </a:spcBef>
              <a:spcAft>
                <a:spcPts val="0"/>
              </a:spcAft>
              <a:buNone/>
            </a:pPr>
            <a:r>
              <a:rPr lang="en"/>
              <a:t>          Learning Rate: 0.0001</a:t>
            </a:r>
            <a:endParaRPr/>
          </a:p>
          <a:p>
            <a:pPr indent="0" lvl="0" marL="0" rtl="0" algn="l">
              <a:spcBef>
                <a:spcPts val="1200"/>
              </a:spcBef>
              <a:spcAft>
                <a:spcPts val="0"/>
              </a:spcAft>
              <a:buNone/>
            </a:pPr>
            <a:r>
              <a:rPr lang="en"/>
              <a:t>          Num Epochs: 50</a:t>
            </a:r>
            <a:endParaRPr/>
          </a:p>
          <a:p>
            <a:pPr indent="0" lvl="0" marL="0" rtl="0" algn="l">
              <a:spcBef>
                <a:spcPts val="1200"/>
              </a:spcBef>
              <a:spcAft>
                <a:spcPts val="1200"/>
              </a:spcAft>
              <a:buNone/>
            </a:pPr>
            <a:r>
              <a:rPr lang="en"/>
              <a:t>          Batch Size: 64 </a:t>
            </a:r>
            <a:endParaRPr/>
          </a:p>
        </p:txBody>
      </p:sp>
      <p:pic>
        <p:nvPicPr>
          <p:cNvPr id="198" name="Google Shape;198;p32"/>
          <p:cNvPicPr preferRelativeResize="0"/>
          <p:nvPr/>
        </p:nvPicPr>
        <p:blipFill>
          <a:blip r:embed="rId3">
            <a:alphaModFix/>
          </a:blip>
          <a:stretch>
            <a:fillRect/>
          </a:stretch>
        </p:blipFill>
        <p:spPr>
          <a:xfrm>
            <a:off x="3391425" y="1274350"/>
            <a:ext cx="5752575" cy="291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LSTM</a:t>
            </a:r>
            <a:r>
              <a:rPr lang="en"/>
              <a:t> Metric</a:t>
            </a:r>
            <a:endParaRPr/>
          </a:p>
        </p:txBody>
      </p:sp>
      <p:sp>
        <p:nvSpPr>
          <p:cNvPr id="204" name="Google Shape;20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   Training Accuracy: </a:t>
            </a:r>
            <a:endParaRPr/>
          </a:p>
          <a:p>
            <a:pPr indent="-342900" lvl="0" marL="457200" rtl="0" algn="l">
              <a:spcBef>
                <a:spcPts val="1200"/>
              </a:spcBef>
              <a:spcAft>
                <a:spcPts val="0"/>
              </a:spcAft>
              <a:buSzPts val="1800"/>
              <a:buChar char="-"/>
            </a:pPr>
            <a:r>
              <a:rPr lang="en"/>
              <a:t>Training MSE: 8.3113</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0"/>
              </a:spcAft>
              <a:buClr>
                <a:schemeClr val="dk2"/>
              </a:buClr>
              <a:buSzPts val="1100"/>
              <a:buFont typeface="Arial"/>
              <a:buNone/>
            </a:pPr>
            <a:r>
              <a:rPr lang="en"/>
              <a:t> Test Accuracy: </a:t>
            </a:r>
            <a:endParaRPr/>
          </a:p>
          <a:p>
            <a:pPr indent="-342900" lvl="0" marL="457200" rtl="0" algn="l">
              <a:spcBef>
                <a:spcPts val="1200"/>
              </a:spcBef>
              <a:spcAft>
                <a:spcPts val="0"/>
              </a:spcAft>
              <a:buSzPts val="1800"/>
              <a:buChar char="-"/>
            </a:pPr>
            <a:r>
              <a:rPr lang="en"/>
              <a:t>Test MSE: 8.6601</a:t>
            </a:r>
            <a:endParaRPr/>
          </a:p>
        </p:txBody>
      </p:sp>
      <p:pic>
        <p:nvPicPr>
          <p:cNvPr id="205" name="Google Shape;205;p33"/>
          <p:cNvPicPr preferRelativeResize="0"/>
          <p:nvPr/>
        </p:nvPicPr>
        <p:blipFill>
          <a:blip r:embed="rId3">
            <a:alphaModFix/>
          </a:blip>
          <a:stretch>
            <a:fillRect/>
          </a:stretch>
        </p:blipFill>
        <p:spPr>
          <a:xfrm>
            <a:off x="3928524" y="846150"/>
            <a:ext cx="4903774" cy="3788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ROI</a:t>
            </a:r>
            <a:endParaRPr/>
          </a:p>
        </p:txBody>
      </p:sp>
      <p:sp>
        <p:nvSpPr>
          <p:cNvPr id="211" name="Google Shape;211;p34"/>
          <p:cNvSpPr txBox="1"/>
          <p:nvPr/>
        </p:nvSpPr>
        <p:spPr>
          <a:xfrm>
            <a:off x="180750" y="4568350"/>
            <a:ext cx="30156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Times New Roman"/>
                <a:ea typeface="Times New Roman"/>
                <a:cs typeface="Times New Roman"/>
                <a:sym typeface="Times New Roman"/>
              </a:rPr>
              <a:t>Northwestern </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Model Candidate: Random Forest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Reasons: </a:t>
            </a:r>
            <a:endParaRPr/>
          </a:p>
          <a:p>
            <a:pPr indent="-342900" lvl="0" marL="457200" rtl="0" algn="l">
              <a:spcBef>
                <a:spcPts val="1200"/>
              </a:spcBef>
              <a:spcAft>
                <a:spcPts val="0"/>
              </a:spcAft>
              <a:buSzPts val="1800"/>
              <a:buChar char="-"/>
            </a:pPr>
            <a:r>
              <a:rPr lang="en"/>
              <a:t>Lowest Training and Testing RMSE (Training: 2.52, Test: 4.63)</a:t>
            </a:r>
            <a:endParaRPr/>
          </a:p>
          <a:p>
            <a:pPr indent="-342900" lvl="0" marL="457200" rtl="0" algn="l">
              <a:spcBef>
                <a:spcPts val="0"/>
              </a:spcBef>
              <a:spcAft>
                <a:spcPts val="0"/>
              </a:spcAft>
              <a:buSzPts val="1800"/>
              <a:buChar char="-"/>
            </a:pPr>
            <a:r>
              <a:rPr lang="en"/>
              <a:t>Higher </a:t>
            </a:r>
            <a:r>
              <a:rPr lang="en"/>
              <a:t>Explanation</a:t>
            </a:r>
            <a:r>
              <a:rPr lang="en"/>
              <a:t> level </a:t>
            </a:r>
            <a:r>
              <a:rPr lang="en"/>
              <a:t>with Feature Importance Plot</a:t>
            </a:r>
            <a:endParaRPr/>
          </a:p>
          <a:p>
            <a:pPr indent="-342900" lvl="0" marL="457200" rtl="0" algn="l">
              <a:spcBef>
                <a:spcPts val="0"/>
              </a:spcBef>
              <a:spcAft>
                <a:spcPts val="0"/>
              </a:spcAft>
              <a:buSzPts val="1800"/>
              <a:buChar char="-"/>
            </a:pPr>
            <a:r>
              <a:rPr lang="en"/>
              <a:t>Best Residual Plot performance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ROI Analysis </a:t>
            </a:r>
            <a:endParaRPr/>
          </a:p>
        </p:txBody>
      </p:sp>
      <p:pic>
        <p:nvPicPr>
          <p:cNvPr id="223" name="Google Shape;223;p36"/>
          <p:cNvPicPr preferRelativeResize="0"/>
          <p:nvPr/>
        </p:nvPicPr>
        <p:blipFill>
          <a:blip r:embed="rId3">
            <a:alphaModFix/>
          </a:blip>
          <a:stretch>
            <a:fillRect/>
          </a:stretch>
        </p:blipFill>
        <p:spPr>
          <a:xfrm>
            <a:off x="1403225" y="1296225"/>
            <a:ext cx="6209152" cy="34164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29" name="Google Shape;229;p37"/>
          <p:cNvSpPr txBox="1"/>
          <p:nvPr/>
        </p:nvSpPr>
        <p:spPr>
          <a:xfrm>
            <a:off x="180750" y="4568350"/>
            <a:ext cx="30156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Times New Roman"/>
                <a:ea typeface="Times New Roman"/>
                <a:cs typeface="Times New Roman"/>
                <a:sym typeface="Times New Roman"/>
              </a:rPr>
              <a:t>Northwestern </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Goal: In this project, we would like to predict the </a:t>
            </a:r>
            <a:r>
              <a:rPr lang="en"/>
              <a:t>return</a:t>
            </a:r>
            <a:r>
              <a:rPr lang="en"/>
              <a:t> rate for each </a:t>
            </a:r>
            <a:r>
              <a:rPr lang="en"/>
              <a:t>store per day.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Benefits of this model:</a:t>
            </a:r>
            <a:endParaRPr/>
          </a:p>
          <a:p>
            <a:pPr indent="-342900" lvl="0" marL="457200" rtl="0" algn="l">
              <a:spcBef>
                <a:spcPts val="1200"/>
              </a:spcBef>
              <a:spcAft>
                <a:spcPts val="0"/>
              </a:spcAft>
              <a:buSzPts val="1800"/>
              <a:buChar char="-"/>
            </a:pPr>
            <a:r>
              <a:rPr lang="en"/>
              <a:t>Better Inventory Management</a:t>
            </a:r>
            <a:endParaRPr/>
          </a:p>
          <a:p>
            <a:pPr indent="-342900" lvl="0" marL="457200" rtl="0" algn="l">
              <a:spcBef>
                <a:spcPts val="0"/>
              </a:spcBef>
              <a:spcAft>
                <a:spcPts val="0"/>
              </a:spcAft>
              <a:buSzPts val="1800"/>
              <a:buChar char="-"/>
            </a:pPr>
            <a:r>
              <a:rPr lang="en"/>
              <a:t>Precise Financial Forecastings </a:t>
            </a:r>
            <a:endParaRPr/>
          </a:p>
          <a:p>
            <a:pPr indent="-342900" lvl="0" marL="457200" rtl="0" algn="l">
              <a:spcBef>
                <a:spcPts val="0"/>
              </a:spcBef>
              <a:spcAft>
                <a:spcPts val="0"/>
              </a:spcAft>
              <a:buSzPts val="1800"/>
              <a:buChar char="-"/>
            </a:pPr>
            <a:r>
              <a:rPr lang="en"/>
              <a:t>Well-rounded Customers insights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Outline</a:t>
            </a:r>
            <a:endParaRPr/>
          </a:p>
        </p:txBody>
      </p:sp>
      <p:sp>
        <p:nvSpPr>
          <p:cNvPr id="78" name="Google Shape;78;p16"/>
          <p:cNvSpPr/>
          <p:nvPr/>
        </p:nvSpPr>
        <p:spPr>
          <a:xfrm>
            <a:off x="3011550" y="1941150"/>
            <a:ext cx="1440600" cy="1009800"/>
          </a:xfrm>
          <a:prstGeom prst="roundRect">
            <a:avLst>
              <a:gd fmla="val 16667"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Source Sans Pro"/>
                <a:ea typeface="Source Sans Pro"/>
                <a:cs typeface="Source Sans Pro"/>
                <a:sym typeface="Source Sans Pro"/>
              </a:rPr>
              <a:t>Feature Engineering</a:t>
            </a:r>
            <a:endParaRPr sz="1700">
              <a:solidFill>
                <a:schemeClr val="lt1"/>
              </a:solidFill>
              <a:latin typeface="Source Sans Pro"/>
              <a:ea typeface="Source Sans Pro"/>
              <a:cs typeface="Source Sans Pro"/>
              <a:sym typeface="Source Sans Pro"/>
            </a:endParaRPr>
          </a:p>
        </p:txBody>
      </p:sp>
      <p:sp>
        <p:nvSpPr>
          <p:cNvPr id="79" name="Google Shape;79;p16"/>
          <p:cNvSpPr/>
          <p:nvPr/>
        </p:nvSpPr>
        <p:spPr>
          <a:xfrm>
            <a:off x="1355125" y="1008250"/>
            <a:ext cx="1440600" cy="1009800"/>
          </a:xfrm>
          <a:prstGeom prst="roundRect">
            <a:avLst>
              <a:gd fmla="val 16667"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Source Sans Pro"/>
                <a:ea typeface="Source Sans Pro"/>
                <a:cs typeface="Source Sans Pro"/>
                <a:sym typeface="Source Sans Pro"/>
              </a:rPr>
              <a:t>EDA</a:t>
            </a:r>
            <a:endParaRPr sz="1700">
              <a:solidFill>
                <a:schemeClr val="lt1"/>
              </a:solidFill>
              <a:latin typeface="Source Sans Pro"/>
              <a:ea typeface="Source Sans Pro"/>
              <a:cs typeface="Source Sans Pro"/>
              <a:sym typeface="Source Sans Pro"/>
            </a:endParaRPr>
          </a:p>
        </p:txBody>
      </p:sp>
      <p:sp>
        <p:nvSpPr>
          <p:cNvPr id="80" name="Google Shape;80;p16"/>
          <p:cNvSpPr/>
          <p:nvPr/>
        </p:nvSpPr>
        <p:spPr>
          <a:xfrm>
            <a:off x="4847563" y="2950950"/>
            <a:ext cx="1440600" cy="1009800"/>
          </a:xfrm>
          <a:prstGeom prst="roundRect">
            <a:avLst>
              <a:gd fmla="val 16667"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Source Sans Pro"/>
                <a:ea typeface="Source Sans Pro"/>
                <a:cs typeface="Source Sans Pro"/>
                <a:sym typeface="Source Sans Pro"/>
              </a:rPr>
              <a:t>Modeling</a:t>
            </a:r>
            <a:endParaRPr sz="1700">
              <a:solidFill>
                <a:schemeClr val="lt1"/>
              </a:solidFill>
              <a:latin typeface="Source Sans Pro"/>
              <a:ea typeface="Source Sans Pro"/>
              <a:cs typeface="Source Sans Pro"/>
              <a:sym typeface="Source Sans Pro"/>
            </a:endParaRPr>
          </a:p>
        </p:txBody>
      </p:sp>
      <p:sp>
        <p:nvSpPr>
          <p:cNvPr id="81" name="Google Shape;81;p16"/>
          <p:cNvSpPr/>
          <p:nvPr/>
        </p:nvSpPr>
        <p:spPr>
          <a:xfrm>
            <a:off x="6693550" y="3852400"/>
            <a:ext cx="1440600" cy="1009800"/>
          </a:xfrm>
          <a:prstGeom prst="roundRect">
            <a:avLst>
              <a:gd fmla="val 16667"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Source Sans Pro"/>
                <a:ea typeface="Source Sans Pro"/>
                <a:cs typeface="Source Sans Pro"/>
                <a:sym typeface="Source Sans Pro"/>
              </a:rPr>
              <a:t>ROI</a:t>
            </a:r>
            <a:endParaRPr sz="1700">
              <a:solidFill>
                <a:schemeClr val="lt1"/>
              </a:solidFill>
              <a:latin typeface="Source Sans Pro"/>
              <a:ea typeface="Source Sans Pro"/>
              <a:cs typeface="Source Sans Pro"/>
              <a:sym typeface="Source Sans Pro"/>
            </a:endParaRPr>
          </a:p>
        </p:txBody>
      </p:sp>
      <p:sp>
        <p:nvSpPr>
          <p:cNvPr id="82" name="Google Shape;82;p16"/>
          <p:cNvSpPr/>
          <p:nvPr/>
        </p:nvSpPr>
        <p:spPr>
          <a:xfrm rot="5400000">
            <a:off x="1862725" y="2047950"/>
            <a:ext cx="684000" cy="704100"/>
          </a:xfrm>
          <a:prstGeom prst="bentUpArrow">
            <a:avLst>
              <a:gd fmla="val 25000" name="adj1"/>
              <a:gd fmla="val 25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83" name="Google Shape;83;p16"/>
          <p:cNvSpPr/>
          <p:nvPr/>
        </p:nvSpPr>
        <p:spPr>
          <a:xfrm rot="5400000">
            <a:off x="3703000" y="3103800"/>
            <a:ext cx="684000" cy="704100"/>
          </a:xfrm>
          <a:prstGeom prst="bentUpArrow">
            <a:avLst>
              <a:gd fmla="val 25000" name="adj1"/>
              <a:gd fmla="val 25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84" name="Google Shape;84;p16"/>
          <p:cNvSpPr/>
          <p:nvPr/>
        </p:nvSpPr>
        <p:spPr>
          <a:xfrm rot="5400000">
            <a:off x="5663125" y="4060600"/>
            <a:ext cx="684000" cy="704100"/>
          </a:xfrm>
          <a:prstGeom prst="bentUpArrow">
            <a:avLst>
              <a:gd fmla="val 25000" name="adj1"/>
              <a:gd fmla="val 25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85" name="Google Shape;85;p16"/>
          <p:cNvSpPr txBox="1"/>
          <p:nvPr/>
        </p:nvSpPr>
        <p:spPr>
          <a:xfrm>
            <a:off x="2933700" y="1008250"/>
            <a:ext cx="30000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SQL Query</a:t>
            </a:r>
            <a:endParaRPr/>
          </a:p>
          <a:p>
            <a:pPr indent="-317500" lvl="0" marL="457200" rtl="0" algn="l">
              <a:lnSpc>
                <a:spcPct val="115000"/>
              </a:lnSpc>
              <a:spcBef>
                <a:spcPts val="0"/>
              </a:spcBef>
              <a:spcAft>
                <a:spcPts val="0"/>
              </a:spcAft>
              <a:buSzPts val="1400"/>
              <a:buChar char="●"/>
            </a:pPr>
            <a:r>
              <a:rPr lang="en"/>
              <a:t>Data Cleaning</a:t>
            </a:r>
            <a:endParaRPr/>
          </a:p>
          <a:p>
            <a:pPr indent="-317500" lvl="0" marL="457200" rtl="0" algn="l">
              <a:lnSpc>
                <a:spcPct val="115000"/>
              </a:lnSpc>
              <a:spcBef>
                <a:spcPts val="0"/>
              </a:spcBef>
              <a:spcAft>
                <a:spcPts val="0"/>
              </a:spcAft>
              <a:buSzPts val="1400"/>
              <a:buChar char="●"/>
            </a:pPr>
            <a:r>
              <a:rPr lang="en"/>
              <a:t>Data Visualization</a:t>
            </a:r>
            <a:endParaRPr/>
          </a:p>
        </p:txBody>
      </p:sp>
      <p:sp>
        <p:nvSpPr>
          <p:cNvPr id="86" name="Google Shape;86;p16"/>
          <p:cNvSpPr txBox="1"/>
          <p:nvPr/>
        </p:nvSpPr>
        <p:spPr>
          <a:xfrm>
            <a:off x="4572000" y="1945250"/>
            <a:ext cx="30000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Create New Features</a:t>
            </a:r>
            <a:endParaRPr/>
          </a:p>
          <a:p>
            <a:pPr indent="-317500" lvl="0" marL="457200" rtl="0" algn="l">
              <a:lnSpc>
                <a:spcPct val="115000"/>
              </a:lnSpc>
              <a:spcBef>
                <a:spcPts val="0"/>
              </a:spcBef>
              <a:spcAft>
                <a:spcPts val="0"/>
              </a:spcAft>
              <a:buSzPts val="1400"/>
              <a:buChar char="●"/>
            </a:pPr>
            <a:r>
              <a:rPr lang="en"/>
              <a:t>Feature Correlation</a:t>
            </a:r>
            <a:endParaRPr/>
          </a:p>
        </p:txBody>
      </p:sp>
      <p:sp>
        <p:nvSpPr>
          <p:cNvPr id="87" name="Google Shape;87;p16"/>
          <p:cNvSpPr txBox="1"/>
          <p:nvPr/>
        </p:nvSpPr>
        <p:spPr>
          <a:xfrm>
            <a:off x="6357175" y="2950950"/>
            <a:ext cx="30000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Linear Regression</a:t>
            </a:r>
            <a:endParaRPr/>
          </a:p>
          <a:p>
            <a:pPr indent="-317500" lvl="0" marL="457200" rtl="0" algn="l">
              <a:lnSpc>
                <a:spcPct val="115000"/>
              </a:lnSpc>
              <a:spcBef>
                <a:spcPts val="0"/>
              </a:spcBef>
              <a:spcAft>
                <a:spcPts val="0"/>
              </a:spcAft>
              <a:buSzPts val="1400"/>
              <a:buChar char="●"/>
            </a:pPr>
            <a:r>
              <a:rPr lang="en"/>
              <a:t>Random Forest</a:t>
            </a:r>
            <a:endParaRPr/>
          </a:p>
          <a:p>
            <a:pPr indent="-317500" lvl="0" marL="457200" rtl="0" algn="l">
              <a:lnSpc>
                <a:spcPct val="115000"/>
              </a:lnSpc>
              <a:spcBef>
                <a:spcPts val="0"/>
              </a:spcBef>
              <a:spcAft>
                <a:spcPts val="0"/>
              </a:spcAft>
              <a:buSzPts val="1400"/>
              <a:buChar char="●"/>
            </a:pPr>
            <a:r>
              <a:rPr lang="en"/>
              <a:t>LSTM</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EDA</a:t>
            </a:r>
            <a:endParaRPr/>
          </a:p>
          <a:p>
            <a:pPr indent="0" lvl="0" marL="0" rtl="0" algn="l">
              <a:spcBef>
                <a:spcPts val="0"/>
              </a:spcBef>
              <a:spcAft>
                <a:spcPts val="0"/>
              </a:spcAft>
              <a:buNone/>
            </a:pPr>
            <a:r>
              <a:t/>
            </a:r>
            <a:endParaRPr/>
          </a:p>
        </p:txBody>
      </p:sp>
      <p:sp>
        <p:nvSpPr>
          <p:cNvPr id="93" name="Google Shape;93;p17"/>
          <p:cNvSpPr txBox="1"/>
          <p:nvPr/>
        </p:nvSpPr>
        <p:spPr>
          <a:xfrm>
            <a:off x="180750" y="4568350"/>
            <a:ext cx="30156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Times New Roman"/>
                <a:ea typeface="Times New Roman"/>
                <a:cs typeface="Times New Roman"/>
                <a:sym typeface="Times New Roman"/>
              </a:rPr>
              <a:t>Northwestern </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602775" y="1038875"/>
            <a:ext cx="3029591" cy="2415125"/>
          </a:xfrm>
          <a:prstGeom prst="rect">
            <a:avLst/>
          </a:prstGeom>
          <a:noFill/>
          <a:ln>
            <a:noFill/>
          </a:ln>
        </p:spPr>
      </p:pic>
      <p:pic>
        <p:nvPicPr>
          <p:cNvPr id="99" name="Google Shape;99;p18"/>
          <p:cNvPicPr preferRelativeResize="0"/>
          <p:nvPr/>
        </p:nvPicPr>
        <p:blipFill>
          <a:blip r:embed="rId4">
            <a:alphaModFix/>
          </a:blip>
          <a:stretch>
            <a:fillRect/>
          </a:stretch>
        </p:blipFill>
        <p:spPr>
          <a:xfrm>
            <a:off x="4344825" y="1038863"/>
            <a:ext cx="3163750" cy="2415150"/>
          </a:xfrm>
          <a:prstGeom prst="rect">
            <a:avLst/>
          </a:prstGeom>
          <a:noFill/>
          <a:ln>
            <a:noFill/>
          </a:ln>
        </p:spPr>
      </p:pic>
      <p:sp>
        <p:nvSpPr>
          <p:cNvPr id="100" name="Google Shape;100;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 Rate</a:t>
            </a:r>
            <a:endParaRPr/>
          </a:p>
        </p:txBody>
      </p:sp>
      <p:pic>
        <p:nvPicPr>
          <p:cNvPr id="101" name="Google Shape;101;p18"/>
          <p:cNvPicPr preferRelativeResize="0"/>
          <p:nvPr/>
        </p:nvPicPr>
        <p:blipFill>
          <a:blip r:embed="rId5">
            <a:alphaModFix/>
          </a:blip>
          <a:stretch>
            <a:fillRect/>
          </a:stretch>
        </p:blipFill>
        <p:spPr>
          <a:xfrm>
            <a:off x="511475" y="3454000"/>
            <a:ext cx="7427599" cy="164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5037825" y="882000"/>
            <a:ext cx="2978275" cy="3217700"/>
          </a:xfrm>
          <a:prstGeom prst="rect">
            <a:avLst/>
          </a:prstGeom>
          <a:noFill/>
          <a:ln>
            <a:noFill/>
          </a:ln>
        </p:spPr>
      </p:pic>
      <p:sp>
        <p:nvSpPr>
          <p:cNvPr id="107" name="Google Shape;107;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Store </a:t>
            </a:r>
            <a:endParaRPr/>
          </a:p>
        </p:txBody>
      </p:sp>
      <p:pic>
        <p:nvPicPr>
          <p:cNvPr id="108" name="Google Shape;108;p19"/>
          <p:cNvPicPr preferRelativeResize="0"/>
          <p:nvPr/>
        </p:nvPicPr>
        <p:blipFill>
          <a:blip r:embed="rId4">
            <a:alphaModFix/>
          </a:blip>
          <a:stretch>
            <a:fillRect/>
          </a:stretch>
        </p:blipFill>
        <p:spPr>
          <a:xfrm>
            <a:off x="369925" y="1068425"/>
            <a:ext cx="3448325" cy="2844850"/>
          </a:xfrm>
          <a:prstGeom prst="rect">
            <a:avLst/>
          </a:prstGeom>
          <a:noFill/>
          <a:ln>
            <a:noFill/>
          </a:ln>
        </p:spPr>
      </p:pic>
      <p:sp>
        <p:nvSpPr>
          <p:cNvPr id="109" name="Google Shape;109;p19"/>
          <p:cNvSpPr txBox="1"/>
          <p:nvPr/>
        </p:nvSpPr>
        <p:spPr>
          <a:xfrm>
            <a:off x="553175" y="4017750"/>
            <a:ext cx="2978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The store with the highest Return Rate is 5703</a:t>
            </a:r>
            <a:endParaRPr sz="1800">
              <a:solidFill>
                <a:schemeClr val="lt2"/>
              </a:solidFill>
              <a:latin typeface="Source Sans Pro"/>
              <a:ea typeface="Source Sans Pro"/>
              <a:cs typeface="Source Sans Pro"/>
              <a:sym typeface="Source Sans Pro"/>
            </a:endParaRPr>
          </a:p>
        </p:txBody>
      </p:sp>
      <p:sp>
        <p:nvSpPr>
          <p:cNvPr id="110" name="Google Shape;110;p19"/>
          <p:cNvSpPr txBox="1"/>
          <p:nvPr/>
        </p:nvSpPr>
        <p:spPr>
          <a:xfrm>
            <a:off x="4965925" y="4073100"/>
            <a:ext cx="2978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The store with the highest average transaction is 8402</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 Rate VS. State</a:t>
            </a:r>
            <a:endParaRPr/>
          </a:p>
        </p:txBody>
      </p:sp>
      <p:pic>
        <p:nvPicPr>
          <p:cNvPr id="116" name="Google Shape;116;p20"/>
          <p:cNvPicPr preferRelativeResize="0"/>
          <p:nvPr/>
        </p:nvPicPr>
        <p:blipFill>
          <a:blip r:embed="rId3">
            <a:alphaModFix/>
          </a:blip>
          <a:stretch>
            <a:fillRect/>
          </a:stretch>
        </p:blipFill>
        <p:spPr>
          <a:xfrm>
            <a:off x="399200" y="893963"/>
            <a:ext cx="6156877" cy="4031124"/>
          </a:xfrm>
          <a:prstGeom prst="rect">
            <a:avLst/>
          </a:prstGeom>
          <a:noFill/>
          <a:ln>
            <a:noFill/>
          </a:ln>
        </p:spPr>
      </p:pic>
      <p:sp>
        <p:nvSpPr>
          <p:cNvPr id="117" name="Google Shape;117;p20"/>
          <p:cNvSpPr txBox="1"/>
          <p:nvPr/>
        </p:nvSpPr>
        <p:spPr>
          <a:xfrm>
            <a:off x="5957250" y="1497000"/>
            <a:ext cx="2387400" cy="3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Insight:</a:t>
            </a:r>
            <a:endParaRPr sz="18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 </a:t>
            </a:r>
            <a:r>
              <a:rPr lang="en" sz="1800">
                <a:solidFill>
                  <a:schemeClr val="lt2"/>
                </a:solidFill>
                <a:latin typeface="Source Sans Pro"/>
                <a:ea typeface="Source Sans Pro"/>
                <a:cs typeface="Source Sans Pro"/>
                <a:sym typeface="Source Sans Pro"/>
              </a:rPr>
              <a:t>The East Side of United State has higher average return Rate Compared to the West.</a:t>
            </a:r>
            <a:endParaRPr sz="18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 Ohio, Illinois, Missouri and Georgia has the highest return rate.</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123" name="Google Shape;123;p21"/>
          <p:cNvSpPr txBox="1"/>
          <p:nvPr/>
        </p:nvSpPr>
        <p:spPr>
          <a:xfrm>
            <a:off x="180750" y="4568350"/>
            <a:ext cx="30156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Times New Roman"/>
                <a:ea typeface="Times New Roman"/>
                <a:cs typeface="Times New Roman"/>
                <a:sym typeface="Times New Roman"/>
              </a:rPr>
              <a:t>Northwestern </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