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notesMasterIdLst>
    <p:notesMasterId r:id="rId16"/>
  </p:notesMasterIdLst>
  <p:sldIdLst>
    <p:sldId id="256" r:id="rId2"/>
    <p:sldId id="268" r:id="rId3"/>
    <p:sldId id="257" r:id="rId4"/>
    <p:sldId id="269" r:id="rId5"/>
    <p:sldId id="258" r:id="rId6"/>
    <p:sldId id="260" r:id="rId7"/>
    <p:sldId id="261" r:id="rId8"/>
    <p:sldId id="266" r:id="rId9"/>
    <p:sldId id="267" r:id="rId10"/>
    <p:sldId id="262" r:id="rId11"/>
    <p:sldId id="263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/>
    <p:restoredTop sz="77719"/>
  </p:normalViewPr>
  <p:slideViewPr>
    <p:cSldViewPr snapToGrid="0" snapToObjects="1">
      <p:cViewPr varScale="1">
        <p:scale>
          <a:sx n="115" d="100"/>
          <a:sy n="115" d="100"/>
        </p:scale>
        <p:origin x="1560" y="200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E2D7-127A-C047-88E3-0552BB74D6BF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F08B-BCB7-074C-91A5-9BC62B88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BF08B-BCB7-074C-91A5-9BC62B8827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73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BF08B-BCB7-074C-91A5-9BC62B8827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4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BF08B-BCB7-074C-91A5-9BC62B8827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2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BF08B-BCB7-074C-91A5-9BC62B8827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BF08B-BCB7-074C-91A5-9BC62B8827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61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BF08B-BCB7-074C-91A5-9BC62B8827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7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BF08B-BCB7-074C-91A5-9BC62B8827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BF08B-BCB7-074C-91A5-9BC62B8827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8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BF08B-BCB7-074C-91A5-9BC62B8827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BF08B-BCB7-074C-91A5-9BC62B8827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1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BF08B-BCB7-074C-91A5-9BC62B8827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2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BF08B-BCB7-074C-91A5-9BC62B8827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BF08B-BCB7-074C-91A5-9BC62B8827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BF08B-BCB7-074C-91A5-9BC62B8827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32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1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0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8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6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7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3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3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9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0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11/4/22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6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1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A1422-17D1-66C8-0AD3-B04B31B8C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4163594"/>
            <a:ext cx="8637072" cy="17601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 		 Presented by: </a:t>
            </a:r>
            <a:r>
              <a:rPr lang="en-US" dirty="0" err="1"/>
              <a:t>Siming</a:t>
            </a:r>
            <a:r>
              <a:rPr lang="en-US" dirty="0"/>
              <a:t>, </a:t>
            </a:r>
            <a:r>
              <a:rPr lang="en-US" dirty="0" err="1"/>
              <a:t>Su</a:t>
            </a:r>
            <a:r>
              <a:rPr lang="en-US" dirty="0"/>
              <a:t> &amp; </a:t>
            </a:r>
            <a:r>
              <a:rPr lang="en-US" dirty="0" err="1"/>
              <a:t>Yuning</a:t>
            </a:r>
            <a:r>
              <a:rPr lang="en-US" dirty="0"/>
              <a:t>, li</a:t>
            </a:r>
          </a:p>
          <a:p>
            <a:pPr algn="l"/>
            <a:r>
              <a:rPr lang="en-US" dirty="0"/>
              <a:t>			</a:t>
            </a:r>
            <a:r>
              <a:rPr lang="en-US"/>
              <a:t> 	Faculty </a:t>
            </a:r>
            <a:r>
              <a:rPr lang="en-US" dirty="0"/>
              <a:t>adviser: Dr. Uma </a:t>
            </a:r>
            <a:r>
              <a:rPr lang="en-US" dirty="0" err="1"/>
              <a:t>Ravat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			University of California at Santa-Barbara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64D44-FCB5-FE7D-F2A2-C045E54FC05D}"/>
              </a:ext>
            </a:extLst>
          </p:cNvPr>
          <p:cNvSpPr txBox="1"/>
          <p:nvPr/>
        </p:nvSpPr>
        <p:spPr>
          <a:xfrm>
            <a:off x="1897166" y="2126467"/>
            <a:ext cx="8796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Network Formation and Interaction Patterns in a Statistics Classroom</a:t>
            </a:r>
          </a:p>
        </p:txBody>
      </p:sp>
    </p:spTree>
    <p:extLst>
      <p:ext uri="{BB962C8B-B14F-4D97-AF65-F5344CB8AC3E}">
        <p14:creationId xmlns:p14="http://schemas.microsoft.com/office/powerpoint/2010/main" val="240316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204A-D0D1-B18E-03FC-E4D74E0C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74990"/>
            <a:ext cx="9363904" cy="1081826"/>
          </a:xfrm>
        </p:spPr>
        <p:txBody>
          <a:bodyPr>
            <a:normAutofit/>
          </a:bodyPr>
          <a:lstStyle/>
          <a:p>
            <a:r>
              <a:rPr lang="en-US" dirty="0" err="1"/>
              <a:t>Ergm</a:t>
            </a:r>
            <a:r>
              <a:rPr lang="en-US" dirty="0"/>
              <a:t>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ECC853-1A4C-CF14-BA5D-612E7D44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5947" y="2794107"/>
            <a:ext cx="3698252" cy="634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A8B0E-D355-E7D1-B68C-FF467DAD5025}"/>
              </a:ext>
            </a:extLst>
          </p:cNvPr>
          <p:cNvSpPr txBox="1"/>
          <p:nvPr/>
        </p:nvSpPr>
        <p:spPr>
          <a:xfrm>
            <a:off x="3558208" y="1614968"/>
            <a:ext cx="5075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(Exponential Random Graph Model)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7663E-8C91-1D6A-AB6B-ECF2A5339B93}"/>
              </a:ext>
            </a:extLst>
          </p:cNvPr>
          <p:cNvSpPr txBox="1"/>
          <p:nvPr/>
        </p:nvSpPr>
        <p:spPr>
          <a:xfrm>
            <a:off x="7433637" y="3607078"/>
            <a:ext cx="4007210" cy="123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Network statistics like final grade, gender... </a:t>
            </a:r>
          </a:p>
          <a:p>
            <a:r>
              <a:rPr lang="en-US" i="1" dirty="0"/>
              <a:t>(9 total to explore both </a:t>
            </a:r>
          </a:p>
          <a:p>
            <a:r>
              <a:rPr lang="en-US" i="1" dirty="0"/>
              <a:t>differences between node connections </a:t>
            </a:r>
          </a:p>
          <a:p>
            <a:r>
              <a:rPr lang="en-US" i="1" dirty="0"/>
              <a:t>As well as homophily of network patterns 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56E7-BB25-4FD4-B93B-DEF45739C89D}"/>
              </a:ext>
            </a:extLst>
          </p:cNvPr>
          <p:cNvSpPr txBox="1"/>
          <p:nvPr/>
        </p:nvSpPr>
        <p:spPr>
          <a:xfrm>
            <a:off x="5699746" y="4881436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to be fitted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F6D58E-FE7F-95AD-74AB-9760949E6A27}"/>
              </a:ext>
            </a:extLst>
          </p:cNvPr>
          <p:cNvCxnSpPr>
            <a:cxnSpLocks/>
          </p:cNvCxnSpPr>
          <p:nvPr/>
        </p:nvCxnSpPr>
        <p:spPr>
          <a:xfrm>
            <a:off x="7553739" y="3326793"/>
            <a:ext cx="1378226" cy="182455"/>
          </a:xfrm>
          <a:prstGeom prst="straightConnector1">
            <a:avLst/>
          </a:prstGeom>
          <a:ln w="28575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188AAA-784F-5C54-5D63-0C37060588C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785973" y="3306543"/>
            <a:ext cx="306663" cy="1574893"/>
          </a:xfrm>
          <a:prstGeom prst="straightConnector1">
            <a:avLst/>
          </a:prstGeom>
          <a:ln w="28575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DC004D-718D-54F4-B140-189F94148BD7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092395" y="3326793"/>
            <a:ext cx="1313633" cy="350915"/>
          </a:xfrm>
          <a:prstGeom prst="straightConnector1">
            <a:avLst/>
          </a:prstGeom>
          <a:ln w="28575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41E6E4-5261-D858-D52E-B1D1F0EEED5A}"/>
              </a:ext>
            </a:extLst>
          </p:cNvPr>
          <p:cNvSpPr txBox="1"/>
          <p:nvPr/>
        </p:nvSpPr>
        <p:spPr>
          <a:xfrm>
            <a:off x="2470380" y="3677708"/>
            <a:ext cx="324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Likelyhood</a:t>
            </a:r>
            <a:r>
              <a:rPr lang="en-US" i="1" dirty="0"/>
              <a:t> of formation of edge  </a:t>
            </a:r>
            <a:r>
              <a:rPr lang="en-US" i="1" dirty="0" err="1"/>
              <a:t>i</a:t>
            </a:r>
            <a:r>
              <a:rPr lang="en-US" i="1" dirty="0"/>
              <a:t>-j </a:t>
            </a:r>
          </a:p>
        </p:txBody>
      </p:sp>
    </p:spTree>
    <p:extLst>
      <p:ext uri="{BB962C8B-B14F-4D97-AF65-F5344CB8AC3E}">
        <p14:creationId xmlns:p14="http://schemas.microsoft.com/office/powerpoint/2010/main" val="407199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9341-9D9B-4FDE-BC89-3C7C3624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77" y="965964"/>
            <a:ext cx="7729728" cy="118872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81721D-6DF3-3C89-2D99-E820CED6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919" y="2696408"/>
            <a:ext cx="7848119" cy="3752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3B7A11-C5EF-F99F-6EB3-7287CBCB8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919" y="3838596"/>
            <a:ext cx="8015749" cy="12994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BBABF5-E639-FAAB-70DF-3EFDAAAA9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893" y="5505517"/>
            <a:ext cx="6883145" cy="1102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7EB0E4-E843-604E-ECB0-06B17D05718D}"/>
              </a:ext>
            </a:extLst>
          </p:cNvPr>
          <p:cNvSpPr txBox="1"/>
          <p:nvPr/>
        </p:nvSpPr>
        <p:spPr>
          <a:xfrm>
            <a:off x="863826" y="2375288"/>
            <a:ext cx="1060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chemeClr val="tx2"/>
                </a:solidFill>
                <a:effectLst/>
                <a:latin typeface="Droid Serif"/>
              </a:rPr>
              <a:t>- Edge density of network = </a:t>
            </a:r>
            <a:r>
              <a:rPr lang="en-US" dirty="0"/>
              <a:t>exponential of the parameter estimate  </a:t>
            </a:r>
            <a:endParaRPr lang="en-US" b="0" i="0" u="none" strike="noStrike" dirty="0">
              <a:solidFill>
                <a:schemeClr val="tx2"/>
              </a:solidFill>
              <a:effectLst/>
              <a:latin typeface="Droid Seri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172C4-B63F-0FD2-A0AA-A78C0F9B6EB5}"/>
              </a:ext>
            </a:extLst>
          </p:cNvPr>
          <p:cNvSpPr txBox="1"/>
          <p:nvPr/>
        </p:nvSpPr>
        <p:spPr>
          <a:xfrm>
            <a:off x="863826" y="3201361"/>
            <a:ext cx="10813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no strong evidence showing that students tend to interact only with students’ with good grade or bad grade.</a:t>
            </a:r>
          </a:p>
          <a:p>
            <a:r>
              <a:rPr lang="en-US" dirty="0"/>
              <a:t>		- </a:t>
            </a:r>
            <a:r>
              <a:rPr lang="en-US" i="1" dirty="0">
                <a:solidFill>
                  <a:schemeClr val="accent1"/>
                </a:solidFill>
              </a:rPr>
              <a:t>Interesting results </a:t>
            </a:r>
            <a:r>
              <a:rPr lang="en-US" i="1" dirty="0"/>
              <a:t>when looking at homophily </a:t>
            </a:r>
            <a:endParaRPr lang="en-US" b="0" i="1" u="none" strike="noStrike" dirty="0">
              <a:solidFill>
                <a:schemeClr val="tx2"/>
              </a:solidFill>
              <a:effectLst/>
              <a:latin typeface="Droid Serif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A3F64-C43D-7595-4BE8-7F995F18717D}"/>
              </a:ext>
            </a:extLst>
          </p:cNvPr>
          <p:cNvSpPr txBox="1"/>
          <p:nvPr/>
        </p:nvSpPr>
        <p:spPr>
          <a:xfrm>
            <a:off x="863826" y="5136185"/>
            <a:ext cx="8965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chemeClr val="tx2"/>
                </a:solidFill>
                <a:effectLst/>
                <a:latin typeface="Droid Serif"/>
              </a:rPr>
              <a:t>- </a:t>
            </a:r>
            <a:r>
              <a:rPr lang="en-US" dirty="0"/>
              <a:t>males are 2.6 times more likely to interact with male students compared to the other gender</a:t>
            </a:r>
            <a:endParaRPr lang="en-US" b="0" i="0" u="none" strike="noStrike" dirty="0">
              <a:solidFill>
                <a:schemeClr val="tx2"/>
              </a:solidFill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402590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FBE4-7C15-F29E-2DF4-57464300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8" y="900684"/>
            <a:ext cx="7141464" cy="809244"/>
          </a:xfrm>
        </p:spPr>
        <p:txBody>
          <a:bodyPr/>
          <a:lstStyle/>
          <a:p>
            <a:r>
              <a:rPr lang="en-US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(continued)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6D341-753E-E1B1-4E62-4187C363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01" y="2427841"/>
            <a:ext cx="8074850" cy="199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73DDA-492C-B258-C9C8-6DF8E1CB9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401" y="3640585"/>
            <a:ext cx="8074850" cy="211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9DE73-3AE4-67F5-B930-BB3217434BDE}"/>
                  </a:ext>
                </a:extLst>
              </p:cNvPr>
              <p:cNvSpPr txBox="1"/>
              <p:nvPr/>
            </p:nvSpPr>
            <p:spPr>
              <a:xfrm>
                <a:off x="1361758" y="1984902"/>
                <a:ext cx="106090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i="0" u="none" strike="noStrike" dirty="0">
                    <a:solidFill>
                      <a:schemeClr val="tx2"/>
                    </a:solidFill>
                    <a:effectLst/>
                    <a:latin typeface="Droid Serif"/>
                  </a:rPr>
                  <a:t>- Students remains as friends </a:t>
                </a:r>
                <a:r>
                  <a:rPr lang="en-US" b="1" dirty="0">
                    <a:solidFill>
                      <a:schemeClr val="tx2"/>
                    </a:solidFill>
                    <a:latin typeface="Droid Serif"/>
                  </a:rPr>
                  <a:t>from</a:t>
                </a:r>
                <a:r>
                  <a:rPr lang="en-US" b="1" i="0" u="none" strike="noStrike" dirty="0">
                    <a:solidFill>
                      <a:schemeClr val="tx2"/>
                    </a:solidFill>
                    <a:effectLst/>
                    <a:latin typeface="Droid Serif"/>
                  </a:rPr>
                  <a:t> week 6 (exp(2.72) </a:t>
                </a:r>
                <a14:m>
                  <m:oMath xmlns:m="http://schemas.openxmlformats.org/officeDocument/2006/math">
                    <m:r>
                      <a:rPr lang="en-US" b="1" i="1" u="none" strike="noStrike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i="0" u="none" strike="noStrike" dirty="0">
                    <a:solidFill>
                      <a:schemeClr val="tx2"/>
                    </a:solidFill>
                    <a:effectLst/>
                    <a:latin typeface="Droid Serif"/>
                  </a:rPr>
                  <a:t> 15)</a:t>
                </a:r>
                <a:endParaRPr lang="en-US" b="0" i="0" u="none" strike="noStrike" dirty="0">
                  <a:solidFill>
                    <a:schemeClr val="tx2"/>
                  </a:solidFill>
                  <a:effectLst/>
                  <a:latin typeface="Droid Serif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9DE73-3AE4-67F5-B930-BB321743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8" y="1984902"/>
                <a:ext cx="10609037" cy="369332"/>
              </a:xfrm>
              <a:prstGeom prst="rect">
                <a:avLst/>
              </a:prstGeom>
              <a:blipFill>
                <a:blip r:embed="rId5"/>
                <a:stretch>
                  <a:fillRect l="-47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CF11D9-1F3F-2098-991A-BF961851DE80}"/>
              </a:ext>
            </a:extLst>
          </p:cNvPr>
          <p:cNvSpPr txBox="1"/>
          <p:nvPr/>
        </p:nvSpPr>
        <p:spPr>
          <a:xfrm>
            <a:off x="1361757" y="3271253"/>
            <a:ext cx="1060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chemeClr val="tx2"/>
                </a:solidFill>
                <a:effectLst/>
                <a:latin typeface="Droid Serif"/>
              </a:rPr>
              <a:t>- Students</a:t>
            </a:r>
            <a:r>
              <a:rPr lang="en-US" altLang="zh-CN" b="1" dirty="0">
                <a:solidFill>
                  <a:schemeClr val="tx2"/>
                </a:solidFill>
                <a:latin typeface="Droid Serif"/>
              </a:rPr>
              <a:t>’ interactions are  positively correlated with the perception of peers. </a:t>
            </a:r>
            <a:endParaRPr lang="en-US" b="0" i="0" u="none" strike="noStrike" dirty="0">
              <a:solidFill>
                <a:schemeClr val="tx2"/>
              </a:solidFill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406244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E265-17E2-1E1A-BF97-10E49152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047" y="167298"/>
            <a:ext cx="9254490" cy="767346"/>
          </a:xfrm>
        </p:spPr>
        <p:txBody>
          <a:bodyPr/>
          <a:lstStyle/>
          <a:p>
            <a:r>
              <a:rPr lang="en-US" dirty="0"/>
              <a:t>GOODNESS OF 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BB1C-3AE8-EA6B-BAFC-012F1C093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81" y="1101779"/>
            <a:ext cx="4853724" cy="2858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7AC7A5-ED92-7F93-DE5B-C515C80D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225" y="1159173"/>
            <a:ext cx="4769580" cy="2858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F27AF-AA33-852A-C453-DD0371128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80" y="3974370"/>
            <a:ext cx="4853724" cy="2954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B1345-EB21-00BC-5DD9-3E9E8071BE17}"/>
              </a:ext>
            </a:extLst>
          </p:cNvPr>
          <p:cNvSpPr txBox="1"/>
          <p:nvPr/>
        </p:nvSpPr>
        <p:spPr>
          <a:xfrm>
            <a:off x="5229225" y="4443413"/>
            <a:ext cx="76581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Blue-box plot:    </a:t>
            </a:r>
            <a:r>
              <a:rPr lang="en-US" sz="1600" i="1" dirty="0"/>
              <a:t>Monte Carlo simulations of network generated</a:t>
            </a:r>
          </a:p>
          <a:p>
            <a:r>
              <a:rPr lang="en-US" sz="1600" i="1" dirty="0"/>
              <a:t>                                         using x-axis value as parameter </a:t>
            </a:r>
          </a:p>
          <a:p>
            <a:r>
              <a:rPr lang="en-US" sz="1600" i="1" dirty="0"/>
              <a:t>              </a:t>
            </a:r>
            <a:r>
              <a:rPr lang="en-US" dirty="0"/>
              <a:t>Black line:         </a:t>
            </a:r>
            <a:r>
              <a:rPr lang="en-US" sz="1600" i="1" dirty="0"/>
              <a:t> observed network statistics from our data</a:t>
            </a:r>
            <a:r>
              <a:rPr lang="en-US" sz="1100" dirty="0"/>
              <a:t> </a:t>
            </a:r>
            <a:endParaRPr lang="en-US" sz="1600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9E1321-35BC-162E-2B68-931309AAEB81}"/>
              </a:ext>
            </a:extLst>
          </p:cNvPr>
          <p:cNvCxnSpPr>
            <a:cxnSpLocks/>
          </p:cNvCxnSpPr>
          <p:nvPr/>
        </p:nvCxnSpPr>
        <p:spPr>
          <a:xfrm flipH="1">
            <a:off x="5215084" y="5252657"/>
            <a:ext cx="285604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F908182-99F0-3333-54A1-42C2E0D9F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084" y="4435056"/>
            <a:ext cx="571208" cy="483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973DFC-16C8-61C5-E33C-524A71CB2364}"/>
              </a:ext>
            </a:extLst>
          </p:cNvPr>
          <p:cNvSpPr txBox="1"/>
          <p:nvPr/>
        </p:nvSpPr>
        <p:spPr>
          <a:xfrm>
            <a:off x="4246964" y="680130"/>
            <a:ext cx="7001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</a:t>
            </a:r>
            <a:r>
              <a:rPr lang="en-US" i="1" dirty="0"/>
              <a:t>successfully capture the trends of each parameter</a:t>
            </a:r>
          </a:p>
        </p:txBody>
      </p:sp>
    </p:spTree>
    <p:extLst>
      <p:ext uri="{BB962C8B-B14F-4D97-AF65-F5344CB8AC3E}">
        <p14:creationId xmlns:p14="http://schemas.microsoft.com/office/powerpoint/2010/main" val="243173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167E-EBBF-5A37-CDF0-142CB733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B3F8-150A-4ECC-06B5-695F3277A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33" y="2638044"/>
            <a:ext cx="10316009" cy="310198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/>
              <a:t>perception of peers </a:t>
            </a:r>
            <a:r>
              <a:rPr lang="en-US" dirty="0"/>
              <a:t>plays an important role for both academic performance and student interactions.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Students’ interactions differ based on gender and their grades.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Students interact more as the term progresses. </a:t>
            </a:r>
          </a:p>
          <a:p>
            <a:pPr lvl="1">
              <a:buFontTx/>
              <a:buChar char="-"/>
            </a:pPr>
            <a:r>
              <a:rPr lang="en-US" dirty="0"/>
              <a:t>Most  students don’t change the people they interact with as the term progresses. </a:t>
            </a:r>
          </a:p>
        </p:txBody>
      </p:sp>
    </p:spTree>
    <p:extLst>
      <p:ext uri="{BB962C8B-B14F-4D97-AF65-F5344CB8AC3E}">
        <p14:creationId xmlns:p14="http://schemas.microsoft.com/office/powerpoint/2010/main" val="414939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1761-ADC7-CCC7-5586-B7B1716D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E71D-100B-89CE-9234-8647C21A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To understand students’ interactions with peers </a:t>
            </a: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</a:rPr>
              <a:t>using Social Network Analysis(SNA) and Exponential Random Graph Models (ERGMs)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pic>
        <p:nvPicPr>
          <p:cNvPr id="1028" name="Picture 4" descr="What Is Cooperative Learning? 5 Strategies for your Classroom">
            <a:extLst>
              <a:ext uri="{FF2B5EF4-FFF2-40B4-BE49-F238E27FC236}">
                <a16:creationId xmlns:a16="http://schemas.microsoft.com/office/drawing/2014/main" id="{E80BC10F-F7BD-90E7-0562-6488A1084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073" y="3733026"/>
            <a:ext cx="49276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98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008D-C83E-3A6E-BCFD-4E5CF814C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284" y="2292356"/>
            <a:ext cx="8429431" cy="3403416"/>
          </a:xfrm>
        </p:spPr>
        <p:txBody>
          <a:bodyPr>
            <a:noAutofit/>
          </a:bodyPr>
          <a:lstStyle/>
          <a:p>
            <a:r>
              <a:rPr lang="en-US" b="1" dirty="0"/>
              <a:t>Network Visualization : </a:t>
            </a:r>
          </a:p>
          <a:p>
            <a:pPr marL="0" indent="0">
              <a:buNone/>
            </a:pPr>
            <a:r>
              <a:rPr lang="en-US" dirty="0"/>
              <a:t>	Macro-level visualization of interactions in a classroom using </a:t>
            </a:r>
            <a:r>
              <a:rPr lang="en-US" dirty="0" err="1"/>
              <a:t>igraph</a:t>
            </a:r>
            <a:r>
              <a:rPr lang="en-US" dirty="0"/>
              <a:t>, </a:t>
            </a:r>
            <a:r>
              <a:rPr lang="en-US" dirty="0" err="1"/>
              <a:t>statnet</a:t>
            </a:r>
            <a:endParaRPr lang="en-US" dirty="0"/>
          </a:p>
          <a:p>
            <a:r>
              <a:rPr lang="en-US" b="1" dirty="0"/>
              <a:t>Network and Node Attributes:</a:t>
            </a:r>
          </a:p>
          <a:p>
            <a:pPr marL="0" indent="0">
              <a:buNone/>
            </a:pPr>
            <a:r>
              <a:rPr lang="en-US" dirty="0"/>
              <a:t>	Using graph theory to measure interactions</a:t>
            </a:r>
          </a:p>
          <a:p>
            <a:r>
              <a:rPr lang="en-US" b="1" dirty="0"/>
              <a:t>Hypothesis Testing:</a:t>
            </a:r>
          </a:p>
          <a:p>
            <a:pPr marL="0" indent="0">
              <a:buNone/>
            </a:pPr>
            <a:r>
              <a:rPr lang="en-US" dirty="0"/>
              <a:t>	Investigate the potential relationships in the survey dataset</a:t>
            </a:r>
          </a:p>
          <a:p>
            <a:r>
              <a:rPr lang="en-US" b="1" dirty="0"/>
              <a:t>ERGM Modeling: </a:t>
            </a:r>
          </a:p>
          <a:p>
            <a:pPr marL="0" indent="0">
              <a:buNone/>
            </a:pPr>
            <a:r>
              <a:rPr lang="en-US" dirty="0"/>
              <a:t>	Explore deeply the formation and relationships within the classroom network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03605-962D-B4C4-249F-0259F671640C}"/>
              </a:ext>
            </a:extLst>
          </p:cNvPr>
          <p:cNvSpPr txBox="1"/>
          <p:nvPr/>
        </p:nvSpPr>
        <p:spPr>
          <a:xfrm>
            <a:off x="1374666" y="1162228"/>
            <a:ext cx="960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Methodologies</a:t>
            </a:r>
          </a:p>
        </p:txBody>
      </p:sp>
    </p:spTree>
    <p:extLst>
      <p:ext uri="{BB962C8B-B14F-4D97-AF65-F5344CB8AC3E}">
        <p14:creationId xmlns:p14="http://schemas.microsoft.com/office/powerpoint/2010/main" val="51560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DC5A-AA0D-2BD8-6790-2F054ABE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5F156-6742-2884-6F96-913656CA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58" y="2597426"/>
            <a:ext cx="3314700" cy="288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4BCCF-A2DE-AE90-3DEB-4C2572BEDCFB}"/>
              </a:ext>
            </a:extLst>
          </p:cNvPr>
          <p:cNvSpPr txBox="1"/>
          <p:nvPr/>
        </p:nvSpPr>
        <p:spPr>
          <a:xfrm>
            <a:off x="2411895" y="2597426"/>
            <a:ext cx="6480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data to get source-target list for </a:t>
            </a:r>
          </a:p>
          <a:p>
            <a:r>
              <a:rPr lang="en-US" dirty="0"/>
              <a:t>     - student interactions </a:t>
            </a:r>
          </a:p>
          <a:p>
            <a:r>
              <a:rPr lang="en-US" dirty="0"/>
              <a:t>     - student perception of strong students </a:t>
            </a:r>
          </a:p>
        </p:txBody>
      </p:sp>
    </p:spTree>
    <p:extLst>
      <p:ext uri="{BB962C8B-B14F-4D97-AF65-F5344CB8AC3E}">
        <p14:creationId xmlns:p14="http://schemas.microsoft.com/office/powerpoint/2010/main" val="47570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B9A5-D35E-87A7-743E-311E5A0B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07966"/>
            <a:ext cx="9603275" cy="1049235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2277C9-9F6E-D2A6-0AC5-29A5FA8CF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3020" y="1925298"/>
            <a:ext cx="4591833" cy="3201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C8FD4B-7C4C-0B19-3240-AAD1119F6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706" y="1925298"/>
            <a:ext cx="4591833" cy="32018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D7FF55-4EF7-0DCB-E9C1-3879E08F2DBC}"/>
              </a:ext>
            </a:extLst>
          </p:cNvPr>
          <p:cNvSpPr txBox="1"/>
          <p:nvPr/>
        </p:nvSpPr>
        <p:spPr>
          <a:xfrm>
            <a:off x="1926771" y="520337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Students’ interactions in week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25FB3-081D-3126-88AE-57B9680FB3E2}"/>
              </a:ext>
            </a:extLst>
          </p:cNvPr>
          <p:cNvSpPr txBox="1"/>
          <p:nvPr/>
        </p:nvSpPr>
        <p:spPr>
          <a:xfrm>
            <a:off x="7184571" y="520337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Students’ interactions in week 9</a:t>
            </a:r>
          </a:p>
        </p:txBody>
      </p:sp>
    </p:spTree>
    <p:extLst>
      <p:ext uri="{BB962C8B-B14F-4D97-AF65-F5344CB8AC3E}">
        <p14:creationId xmlns:p14="http://schemas.microsoft.com/office/powerpoint/2010/main" val="95537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56AF-F768-4BAA-DDAD-4726C347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244" y="593594"/>
            <a:ext cx="9192039" cy="808486"/>
          </a:xfrm>
        </p:spPr>
        <p:txBody>
          <a:bodyPr/>
          <a:lstStyle/>
          <a:p>
            <a:r>
              <a:rPr lang="en-US" dirty="0"/>
              <a:t>Network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BCA07-4093-3165-D7AB-06825B2AC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7244" y="1511585"/>
                <a:ext cx="9603275" cy="44114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Network Level:</a:t>
                </a:r>
              </a:p>
              <a:p>
                <a:pPr marL="0" indent="0">
                  <a:buNone/>
                </a:pPr>
                <a:r>
                  <a:rPr lang="en-US" dirty="0"/>
                  <a:t>	- Density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𝑒𝑑𝑔𝑒𝑠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𝑒𝑑𝑔𝑒𝑠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- Diameter = Longest geodesic distance </a:t>
                </a:r>
              </a:p>
              <a:p>
                <a:pPr marL="0" indent="0">
                  <a:buNone/>
                </a:pPr>
                <a:r>
                  <a:rPr lang="en-US" dirty="0"/>
                  <a:t>	- Degree k Distribution: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𝑑𝑒𝑔𝑟𝑒𝑒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𝑛𝑜𝑑𝑒𝑠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Week 6:	                                      vs.                         	Week 9:        </a:t>
                </a:r>
              </a:p>
              <a:p>
                <a:pPr marL="0" indent="0">
                  <a:buNone/>
                </a:pPr>
                <a:r>
                  <a:rPr lang="en-US" sz="1600" dirty="0"/>
                  <a:t>- Density:  0.0056					- Density: 0.0069</a:t>
                </a:r>
              </a:p>
              <a:p>
                <a:pPr marL="0" indent="0">
                  <a:buNone/>
                </a:pPr>
                <a:r>
                  <a:rPr lang="en-US" sz="1600" dirty="0"/>
                  <a:t>- Diameter: 18					- Diameter: 10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BCA07-4093-3165-D7AB-06825B2AC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7244" y="1511585"/>
                <a:ext cx="9603275" cy="4411445"/>
              </a:xfrm>
              <a:blipFill>
                <a:blip r:embed="rId3"/>
                <a:stretch>
                  <a:fillRect l="-528" t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983295B-F39A-5AAB-7C44-66CAE32FA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80" y="4743787"/>
            <a:ext cx="3316224" cy="194258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F7511D3-7870-B989-43AE-7B99F5968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303" y="4743788"/>
            <a:ext cx="3420179" cy="19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7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957F-E2BB-E9B0-9C46-D2B0466D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0179"/>
            <a:ext cx="7729728" cy="1188720"/>
          </a:xfrm>
        </p:spPr>
        <p:txBody>
          <a:bodyPr/>
          <a:lstStyle/>
          <a:p>
            <a:r>
              <a:rPr lang="en-US" dirty="0" err="1"/>
              <a:t>noDE</a:t>
            </a:r>
            <a:r>
              <a:rPr lang="en-US" dirty="0"/>
              <a:t> ATTRIBUTE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640AFD-93B6-11D2-FA9F-122D9EFE28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1136" y="2196322"/>
                <a:ext cx="9603275" cy="43271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Node-level</a:t>
                </a:r>
              </a:p>
              <a:p>
                <a:pPr lvl="1"/>
                <a:r>
                  <a:rPr lang="en-US" sz="1800" dirty="0"/>
                  <a:t>Degree: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number of interactions one has with others. </a:t>
                </a:r>
              </a:p>
              <a:p>
                <a:pPr lvl="1"/>
                <a:r>
                  <a:rPr lang="en-US" sz="1800" dirty="0"/>
                  <a:t>Betweenness Centrality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/>
                          <m:t># </m:t>
                        </m:r>
                        <m:r>
                          <m:rPr>
                            <m:nor/>
                          </m:rPr>
                          <a:rPr lang="en-US" sz="1800"/>
                          <m:t>of</m:t>
                        </m:r>
                        <m:r>
                          <m:rPr>
                            <m:nor/>
                          </m:rPr>
                          <a:rPr lang="en-US" sz="1800"/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shortest</m:t>
                        </m:r>
                        <m:r>
                          <m:rPr>
                            <m:nor/>
                          </m:rPr>
                          <a:rPr lang="en-US" sz="1800"/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paths</m:t>
                        </m:r>
                        <m:r>
                          <m:rPr>
                            <m:nor/>
                          </m:rPr>
                          <a:rPr lang="en-US" sz="1800"/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from</m:t>
                        </m:r>
                        <m:r>
                          <m:rPr>
                            <m:nor/>
                          </m:rPr>
                          <a:rPr lang="en-US" sz="1800"/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i</m:t>
                        </m:r>
                        <m:r>
                          <m:rPr>
                            <m:nor/>
                          </m:rPr>
                          <a:rPr lang="en-US" sz="1800"/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to</m:t>
                        </m:r>
                        <m:r>
                          <m:rPr>
                            <m:nor/>
                          </m:rPr>
                          <a:rPr lang="en-US" sz="1800"/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j</m:t>
                        </m:r>
                        <m:r>
                          <m:rPr>
                            <m:nor/>
                          </m:rPr>
                          <a:rPr lang="en-US" sz="1800"/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passing</m:t>
                        </m:r>
                        <m:r>
                          <m:rPr>
                            <m:nor/>
                          </m:rPr>
                          <a:rPr lang="en-US" sz="1800"/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v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/>
                          <m:t># </m:t>
                        </m:r>
                        <m:r>
                          <m:rPr>
                            <m:nor/>
                          </m:rPr>
                          <a:rPr lang="en-US" sz="1800"/>
                          <m:t>of</m:t>
                        </m:r>
                        <m:r>
                          <m:rPr>
                            <m:nor/>
                          </m:rPr>
                          <a:rPr lang="en-US" sz="1800"/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shortest</m:t>
                        </m:r>
                        <m:r>
                          <m:rPr>
                            <m:nor/>
                          </m:rPr>
                          <a:rPr lang="en-US" sz="1800"/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paths</m:t>
                        </m:r>
                        <m:r>
                          <m:rPr>
                            <m:nor/>
                          </m:rPr>
                          <a:rPr lang="en-US" sz="1800"/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from</m:t>
                        </m:r>
                        <m:r>
                          <m:rPr>
                            <m:nor/>
                          </m:rPr>
                          <a:rPr lang="en-US" sz="1800"/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i</m:t>
                        </m:r>
                        <m:r>
                          <m:rPr>
                            <m:nor/>
                          </m:rPr>
                          <a:rPr lang="en-US" sz="1800"/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to</m:t>
                        </m:r>
                        <m:r>
                          <m:rPr>
                            <m:nor/>
                          </m:rPr>
                          <a:rPr lang="en-US" sz="1800"/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j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Eigenvector Centrality 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is the adjacency matrix.</a:t>
                </a:r>
              </a:p>
              <a:p>
                <a:pPr lvl="1"/>
                <a:r>
                  <a:rPr lang="en-US" sz="1800" dirty="0"/>
                  <a:t>Closeness Centrality 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1800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= distance between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and j.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Week 6			vs. 			Week 9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𝑑𝑒𝑔𝑟𝑒𝑒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1.595819</m:t>
                    </m:r>
                  </m:oMath>
                </a14:m>
                <a:r>
                  <a:rPr lang="en-US" dirty="0"/>
                  <a:t>				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𝑑𝑒𝑔𝑟𝑒𝑒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1.972125</a:t>
                </a:r>
                <a:br>
                  <a:rPr lang="en-US" dirty="0"/>
                </a:br>
                <a:r>
                  <a:rPr lang="en-US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𝑏𝑒𝑡𝑤𝑒𝑒𝑛𝑛𝑒𝑠𝑠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274.0348</m:t>
                    </m:r>
                  </m:oMath>
                </a14:m>
                <a:r>
                  <a:rPr lang="en-US" dirty="0"/>
                  <a:t>				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𝑏𝑒𝑡𝑤𝑒𝑒𝑛𝑛𝑒𝑠𝑠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167.7108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640AFD-93B6-11D2-FA9F-122D9EFE2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2196322"/>
                <a:ext cx="9603275" cy="4327141"/>
              </a:xfrm>
              <a:prstGeom prst="rect">
                <a:avLst/>
              </a:prstGeom>
              <a:blipFill>
                <a:blip r:embed="rId3"/>
                <a:stretch>
                  <a:fillRect l="-528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20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7493-E352-2965-E94A-F3FFDF9F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0800"/>
            <a:ext cx="7729728" cy="1188720"/>
          </a:xfrm>
        </p:spPr>
        <p:txBody>
          <a:bodyPr/>
          <a:lstStyle/>
          <a:p>
            <a:r>
              <a:rPr lang="en-US" dirty="0"/>
              <a:t>Hypothesis </a:t>
            </a:r>
            <a:r>
              <a:rPr lang="en-US" dirty="0" err="1"/>
              <a:t>TestING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FA351-5E79-92BB-1764-D841B9AAA485}"/>
              </a:ext>
            </a:extLst>
          </p:cNvPr>
          <p:cNvSpPr txBox="1"/>
          <p:nvPr/>
        </p:nvSpPr>
        <p:spPr>
          <a:xfrm>
            <a:off x="1105711" y="2032885"/>
            <a:ext cx="8663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u="none" strike="noStrike" dirty="0">
                <a:solidFill>
                  <a:schemeClr val="tx2"/>
                </a:solidFill>
                <a:effectLst/>
                <a:latin typeface="Droid Serif"/>
              </a:rPr>
              <a:t>- Strong statistical significance between node degrees of week 6 and week 9 interactions.</a:t>
            </a:r>
            <a:endParaRPr lang="en-US" b="0" i="0" u="none" strike="noStrike" dirty="0">
              <a:solidFill>
                <a:schemeClr val="tx2"/>
              </a:solidFill>
              <a:effectLst/>
              <a:latin typeface="Droid Serif"/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67EF7-7F7C-F76C-0D27-3B055B432E1D}"/>
              </a:ext>
            </a:extLst>
          </p:cNvPr>
          <p:cNvSpPr txBox="1"/>
          <p:nvPr/>
        </p:nvSpPr>
        <p:spPr>
          <a:xfrm>
            <a:off x="1105711" y="4053689"/>
            <a:ext cx="960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>
                <a:solidFill>
                  <a:schemeClr val="tx2"/>
                </a:solidFill>
                <a:effectLst/>
                <a:latin typeface="Droid Serif"/>
              </a:rPr>
              <a:t>- Strong statistical significance between betweenness centrality of week 6 and week 9 interactions.</a:t>
            </a:r>
            <a:endParaRPr lang="en-US" b="0" i="0" u="none" strike="noStrike" dirty="0">
              <a:solidFill>
                <a:schemeClr val="tx2"/>
              </a:solidFill>
              <a:effectLst/>
              <a:latin typeface="Droid Serif"/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C13EE-5258-6A91-3AB6-B7051B7D1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031" y="2866363"/>
            <a:ext cx="6963938" cy="556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51A6E-0611-4C45-9C04-02ECFF0DFA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r="239" b="58073"/>
          <a:stretch/>
        </p:blipFill>
        <p:spPr>
          <a:xfrm>
            <a:off x="2614031" y="2497165"/>
            <a:ext cx="9378276" cy="2958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57D7CC-7045-8349-1F5F-E4120B3853E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14031" y="4557983"/>
            <a:ext cx="8094955" cy="3291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0836A6A-40BD-DA1A-E51E-0651B4467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031" y="4960478"/>
            <a:ext cx="7136929" cy="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6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FB24-1575-6CE5-999B-4794CEAD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339" y="1039959"/>
            <a:ext cx="8718333" cy="826854"/>
          </a:xfrm>
        </p:spPr>
        <p:txBody>
          <a:bodyPr>
            <a:normAutofit fontScale="90000"/>
          </a:bodyPr>
          <a:lstStyle/>
          <a:p>
            <a:r>
              <a:rPr lang="en-US" sz="2800" i="0" u="none" strike="noStrike" dirty="0">
                <a:solidFill>
                  <a:srgbClr val="000000"/>
                </a:solidFill>
                <a:effectLst/>
                <a:latin typeface="Droid Serif"/>
              </a:rPr>
              <a:t>Grade vs. Perception of Strongness from Peers</a:t>
            </a:r>
            <a:endParaRPr lang="en-US" sz="2800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DA5A6D-23AF-98E2-E988-03FC4D3D1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409" b="45876"/>
          <a:stretch/>
        </p:blipFill>
        <p:spPr>
          <a:xfrm>
            <a:off x="2047257" y="2328477"/>
            <a:ext cx="7504570" cy="1848635"/>
          </a:xfrm>
        </p:spPr>
      </p:pic>
      <p:pic>
        <p:nvPicPr>
          <p:cNvPr id="3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9C39B3A-9B12-763D-B373-C942284F6B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53" r="604"/>
          <a:stretch/>
        </p:blipFill>
        <p:spPr>
          <a:xfrm>
            <a:off x="2047257" y="4837990"/>
            <a:ext cx="7504570" cy="1525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3B775E-A82A-0313-446F-7C28D3EC998A}"/>
              </a:ext>
            </a:extLst>
          </p:cNvPr>
          <p:cNvSpPr txBox="1"/>
          <p:nvPr/>
        </p:nvSpPr>
        <p:spPr>
          <a:xfrm>
            <a:off x="1160342" y="1912979"/>
            <a:ext cx="927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chemeClr val="tx2"/>
                </a:solidFill>
                <a:effectLst/>
                <a:latin typeface="Droid Serif"/>
              </a:rPr>
              <a:t>- Strong statistical significance between midterm grade and the perception from peers.</a:t>
            </a:r>
            <a:endParaRPr lang="en-US" b="0" i="0" u="none" strike="noStrike" dirty="0">
              <a:solidFill>
                <a:schemeClr val="tx2"/>
              </a:solidFill>
              <a:effectLst/>
              <a:latin typeface="Droid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94D2E-D871-52D9-EE6A-2A3E81B5197C}"/>
              </a:ext>
            </a:extLst>
          </p:cNvPr>
          <p:cNvSpPr txBox="1"/>
          <p:nvPr/>
        </p:nvSpPr>
        <p:spPr>
          <a:xfrm>
            <a:off x="1294157" y="4468658"/>
            <a:ext cx="927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chemeClr val="tx2"/>
                </a:solidFill>
                <a:effectLst/>
                <a:latin typeface="Droid Serif"/>
              </a:rPr>
              <a:t>- Strong statistical significance between midterm grade and the perception from peers.</a:t>
            </a:r>
            <a:endParaRPr lang="en-US" b="0" i="0" u="none" strike="noStrike" dirty="0">
              <a:solidFill>
                <a:schemeClr val="tx2"/>
              </a:solidFill>
              <a:effectLst/>
              <a:latin typeface="Droid Serif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41BB7F-67FD-E164-668A-4792673D5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351" y="3243657"/>
            <a:ext cx="524744" cy="4913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1BC6E0-AE77-ADA1-8BFB-AFFBB3AA2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455" y="3219547"/>
            <a:ext cx="577217" cy="5304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78E172-4339-CA83-ACF7-E70B903BA672}"/>
              </a:ext>
            </a:extLst>
          </p:cNvPr>
          <p:cNvSpPr txBox="1"/>
          <p:nvPr/>
        </p:nvSpPr>
        <p:spPr>
          <a:xfrm>
            <a:off x="10511835" y="3949616"/>
            <a:ext cx="12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Strongness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ECA18-C967-0178-500E-770E89142C35}"/>
              </a:ext>
            </a:extLst>
          </p:cNvPr>
          <p:cNvSpPr txBox="1"/>
          <p:nvPr/>
        </p:nvSpPr>
        <p:spPr>
          <a:xfrm>
            <a:off x="10815351" y="4259112"/>
            <a:ext cx="8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8F0C2-AB18-1A40-A7B2-22FDCE8C9C15}"/>
              </a:ext>
            </a:extLst>
          </p:cNvPr>
          <p:cNvSpPr txBox="1"/>
          <p:nvPr/>
        </p:nvSpPr>
        <p:spPr>
          <a:xfrm>
            <a:off x="9631012" y="3658220"/>
            <a:ext cx="3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2F909-C341-AFF1-BEB6-F6C6A31E1DF7}"/>
              </a:ext>
            </a:extLst>
          </p:cNvPr>
          <p:cNvSpPr txBox="1"/>
          <p:nvPr/>
        </p:nvSpPr>
        <p:spPr>
          <a:xfrm>
            <a:off x="10881554" y="3657631"/>
            <a:ext cx="26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BA87EB-079D-FAC8-6DE2-B249D9B8EF30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10041672" y="3484756"/>
            <a:ext cx="773679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974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{6022B4AE-1BC5-304D-BA14-3DA1E41FC924}tf10001120</Template>
  <TotalTime>9367</TotalTime>
  <Words>617</Words>
  <Application>Microsoft Macintosh PowerPoint</Application>
  <PresentationFormat>Widescreen</PresentationFormat>
  <Paragraphs>98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Droid Serif</vt:lpstr>
      <vt:lpstr>Arial</vt:lpstr>
      <vt:lpstr>Calibri</vt:lpstr>
      <vt:lpstr>Cambria Math</vt:lpstr>
      <vt:lpstr>Gill Sans MT</vt:lpstr>
      <vt:lpstr>Helvetica Neue</vt:lpstr>
      <vt:lpstr>Parcel</vt:lpstr>
      <vt:lpstr>PowerPoint Presentation</vt:lpstr>
      <vt:lpstr>Goal</vt:lpstr>
      <vt:lpstr>PowerPoint Presentation</vt:lpstr>
      <vt:lpstr>DATA</vt:lpstr>
      <vt:lpstr>Visualization</vt:lpstr>
      <vt:lpstr>Network attributes</vt:lpstr>
      <vt:lpstr>noDE ATTRIBUTE</vt:lpstr>
      <vt:lpstr>Hypothesis TestING</vt:lpstr>
      <vt:lpstr>Grade vs. Perception of Strongness from Peers</vt:lpstr>
      <vt:lpstr>Ergm model</vt:lpstr>
      <vt:lpstr>Result</vt:lpstr>
      <vt:lpstr>Result (continued)</vt:lpstr>
      <vt:lpstr>GOODNESS OF FIT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Siming Su</dc:creator>
  <cp:lastModifiedBy>Siming Su</cp:lastModifiedBy>
  <cp:revision>21</cp:revision>
  <dcterms:created xsi:type="dcterms:W3CDTF">2022-10-27T02:12:41Z</dcterms:created>
  <dcterms:modified xsi:type="dcterms:W3CDTF">2022-11-10T00:57:10Z</dcterms:modified>
</cp:coreProperties>
</file>