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5D4"/>
    <a:srgbClr val="8EA0CF"/>
    <a:srgbClr val="899BCA"/>
    <a:srgbClr val="8496C5"/>
    <a:srgbClr val="7F91C0"/>
    <a:srgbClr val="7A8CBB"/>
    <a:srgbClr val="7587B6"/>
    <a:srgbClr val="7082B1"/>
    <a:srgbClr val="6B7DAC"/>
    <a:srgbClr val="667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BA01F-21BE-4F6D-837F-D9C4E08B98CA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7B0CF-B17E-4C1E-A21F-7E05D7931F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9618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7B0CF-B17E-4C1E-A21F-7E05D7931FB8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755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7B0CF-B17E-4C1E-A21F-7E05D7931FB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13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B33734-251B-BA5B-308E-BB2DC0C56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165527-6B75-5787-BA5E-AD38E2545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2A497F-CC7A-5CCE-E9D3-0011BC25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1932B3-B29C-D506-024D-7CEAAF899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7202F6-2C0A-6D04-0A55-D00F99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27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BAA3C-1F51-C56A-2E44-18A9FCB6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D1D39A-6467-173C-4FDD-E95FCC890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46CE40-9244-0E6F-C930-E03340AE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456BDD-C8EB-3BAD-15B4-E0EB303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748FC8-C88F-1334-BA8B-EBD06BDB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78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4B40DA1-15FD-0277-2416-68CE23E01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A56B120-6113-DE94-4C77-7200CBD2E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D2E83A-6762-DD30-8E84-111851041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AD74B5-942F-3D01-42D3-AC735889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7DFE821-CC2D-2AE4-FD99-BAA26289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43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A8E8A4-2BDC-57F8-5151-538C79C9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BC3489-6757-9DBB-2F0D-0C25420B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5AF640-F93C-962B-E8A6-90253E52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CE1470-50D3-683D-2769-F5DD7C99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56D8BD-3D17-A810-A6F9-B2C29AE2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93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E1118A-D098-0EFA-AC77-C1F264717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7B29367-A716-5E50-137D-2B79A0E3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094B7C-BC9D-41D2-152A-7B5A2CD3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C0BAF3-C02E-61B5-49C3-F03D8D2AD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91ED55-EE17-4C16-CF15-B71E5374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725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BE22E-5357-E39B-7C62-0764EE7C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2E013C-9F48-CEAA-D74F-DE068C2AF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C0FBD3F-4CB5-0DE8-9A5D-050973235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C80507-68CB-4EDC-176D-E4A62725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2C530D0-2AFA-699B-CC56-C4D4B948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F1F97EA-A01A-968C-5930-E1496788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50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6ACE50-52FE-D941-D4FA-CFF78084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F3DE01-D258-6759-2A10-7E5FA8FEF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72D0C01-63DE-F544-61B4-030AC7DB7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5996806-25E7-2B2A-25BD-23E7642D2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A9D1589-15BB-AE92-31F2-D5B7562713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B6B8D53-36C9-61C3-330E-1C9D3B1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1A0CDC1-04AA-1943-2B34-4766870C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F0F55B-5F5F-6904-B41E-37FD439F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15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3D1546-F3A4-D525-153A-CBAB5BC87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90BFA9-9AD9-A0A6-1823-55421FF9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C6D1604-0DA8-7D91-8CCA-725325FD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6633380-08E5-159B-BFB5-8DA33171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580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015C574-6570-4882-0B14-9C7CE628D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79E9621-F662-3279-4D9E-049C4212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2C21E6B-516F-41E6-8980-76D744FC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231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25DE7B-14B6-8E66-B749-9DD88EE8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0E173E-EC65-EB66-F762-94A495A18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C7DC92E-502B-5F6F-C43B-5A5CAA1B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2B4A4CB-D76D-E33C-AA29-870AB027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525C9C-2C20-0568-A564-4CEC31D6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11F118-C5CA-D80E-9997-FF737024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10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F89A1-75E6-6418-C349-F6DF5302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438F491-72FC-7B65-C77C-F3BEE228C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425E2C9-AC53-6289-3E61-37D466B4A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647102-0B76-77CD-A69A-2BDE884A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07283B-93BF-B48E-BB0C-0B4DE2B0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0A5C264-65B8-EC59-A23A-4A862F3A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1306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8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05BEA3A-7377-E366-630E-86AB2F2A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BDCDAE7-9CB4-2904-4EAF-8E1528ED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815462B-D328-F1B8-0AAF-C012D1FD3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D4B50-5F18-4317-A4DA-6B419C82F6E9}" type="datetimeFigureOut">
              <a:rPr lang="hu-HU" smtClean="0"/>
              <a:t>2025. 03. 09.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8B2685-9B50-D610-01D1-0B2FE2679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6D610A-92E5-F199-789E-654759E4F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10B81-8F79-458A-BA1B-ED003084C48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572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-m-wikipedia-org.translate.goog/wiki/Bacterial_infection?_x_tr_sl=en&amp;_x_tr_tl=hu&amp;_x_tr_hl=hu&amp;_x_tr_pto=s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gerinctelen, Biolumineszcencia, akvári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6EB6EBA-8C1C-7242-2BC6-8C7A4004F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4300"/>
            <a:ext cx="12395200" cy="69723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FCEB06B-93CA-1067-EAF8-893C7B335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b="1" cap="small" dirty="0">
                <a:solidFill>
                  <a:schemeClr val="bg1"/>
                </a:solidFill>
                <a:cs typeface="Arial" panose="020B0604020202020204" pitchFamily="34" charset="0"/>
              </a:rPr>
              <a:t>Genetikai betegségek</a:t>
            </a:r>
            <a:endParaRPr lang="hu-HU" sz="8000" cap="sm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D4626D2-AC5B-F476-9DEB-6A9D493E1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Simon Imre 9.b</a:t>
            </a:r>
          </a:p>
        </p:txBody>
      </p:sp>
    </p:spTree>
    <p:extLst>
      <p:ext uri="{BB962C8B-B14F-4D97-AF65-F5344CB8AC3E}">
        <p14:creationId xmlns:p14="http://schemas.microsoft.com/office/powerpoint/2010/main" val="35268946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A0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AE1B25-C9A9-9A5C-B3EA-F4B9AB6A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Sarlósejtes anémia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A6B96-DD56-AE74-5F2D-BE797DED4E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>
                <a:effectLst/>
              </a:rPr>
              <a:t>Vörösvértestek bizonyos körülmények között rendellenes sarlószerű alakot vesznek fel</a:t>
            </a:r>
          </a:p>
          <a:p>
            <a:r>
              <a:rPr lang="hu-HU" dirty="0">
                <a:effectLst/>
              </a:rPr>
              <a:t>Számos egészségügyi probléma alakulhat ki, mint például fájdalomrohamok az ízületekben, vérszegénység , kéz- és lábduzzanat, bakteriális</a:t>
            </a:r>
            <a:r>
              <a:rPr lang="hu-HU" dirty="0">
                <a:effectLst/>
                <a:hlinkClick r:id="rId3" tooltip="Bacterial infection"/>
              </a:rPr>
              <a:t> </a:t>
            </a:r>
            <a:r>
              <a:rPr lang="hu-HU" dirty="0">
                <a:effectLst/>
              </a:rPr>
              <a:t>fertőzések , szédülés és szélütés</a:t>
            </a:r>
            <a:endParaRPr lang="hu-HU" dirty="0"/>
          </a:p>
        </p:txBody>
      </p:sp>
      <p:pic>
        <p:nvPicPr>
          <p:cNvPr id="6" name="Kép 5" descr="A képen szöveg, képernyőkép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7558CF1-5AE7-EC9F-FF3C-5ACB7C046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9"/>
          <a:stretch/>
        </p:blipFill>
        <p:spPr>
          <a:xfrm>
            <a:off x="5720818" y="1486719"/>
            <a:ext cx="6283612" cy="41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293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A5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3B74A-6BB5-0045-26C4-61617631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D34980-65A0-75C3-E0C7-78A0032A8E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Wikipédia</a:t>
            </a:r>
          </a:p>
          <a:p>
            <a:r>
              <a:rPr lang="hu-HU" dirty="0"/>
              <a:t>Webbeteg</a:t>
            </a:r>
          </a:p>
          <a:p>
            <a:r>
              <a:rPr lang="hu-HU" dirty="0" err="1"/>
              <a:t>Shutterstock</a:t>
            </a:r>
            <a:endParaRPr lang="hu-HU" dirty="0"/>
          </a:p>
          <a:p>
            <a:r>
              <a:rPr lang="hu-HU" dirty="0" err="1"/>
              <a:t>Chcrr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14" name="Kép 13" descr="A képen Betűtípus, szöveg, képernyőkép, Grafi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8DA7740-AE73-6B0A-3DE8-53C73A559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78" y="4428179"/>
            <a:ext cx="4782284" cy="1602312"/>
          </a:xfrm>
          <a:prstGeom prst="rect">
            <a:avLst/>
          </a:prstGeom>
        </p:spPr>
      </p:pic>
      <p:pic>
        <p:nvPicPr>
          <p:cNvPr id="16" name="Kép 15" descr="A képen Betűtípus, Grafika, piros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6BC1F9C-4034-EEAB-B6D4-EF90DF28F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80" y="4430291"/>
            <a:ext cx="2857500" cy="1600200"/>
          </a:xfrm>
          <a:prstGeom prst="rect">
            <a:avLst/>
          </a:prstGeom>
        </p:spPr>
      </p:pic>
      <p:pic>
        <p:nvPicPr>
          <p:cNvPr id="18" name="Kép 17" descr="A képen Betűtípus, Grafika, embléma, Grafikus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CEDAE86-3239-061B-3529-43168C00F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578" y="2154558"/>
            <a:ext cx="5067300" cy="904875"/>
          </a:xfrm>
          <a:prstGeom prst="rect">
            <a:avLst/>
          </a:prstGeom>
        </p:spPr>
      </p:pic>
      <p:pic>
        <p:nvPicPr>
          <p:cNvPr id="20" name="Kép 19" descr="A képen labda, kirakós játék, puzzle, szöve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7E1AD65-7D1C-1142-83C8-D1162C9D7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80" y="1690688"/>
            <a:ext cx="22383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3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3427">
        <p:push dir="u"/>
      </p:transition>
    </mc:Choice>
    <mc:Fallback>
      <p:transition advTm="3427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78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D723BD-1886-C55F-53ED-52C0D23A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325563"/>
          </a:xfrm>
        </p:spPr>
        <p:txBody>
          <a:bodyPr>
            <a:normAutofit/>
          </a:bodyPr>
          <a:lstStyle/>
          <a:p>
            <a:r>
              <a:rPr lang="hu-HU" b="1" dirty="0"/>
              <a:t>Vérérzékenyég hemofília</a:t>
            </a:r>
            <a:endParaRPr lang="hu-HU" sz="54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79CC94-97B9-2590-4CE1-1B4B7757AE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vér alvadása erősen lelassul</a:t>
            </a:r>
          </a:p>
          <a:p>
            <a:r>
              <a:rPr lang="hu-HU" dirty="0"/>
              <a:t>Bármilyen seb erős vérzést okoz, spontán belső vérzések</a:t>
            </a:r>
          </a:p>
          <a:p>
            <a:r>
              <a:rPr lang="hu-HU" dirty="0"/>
              <a:t>Az esetek 2/3-a az X </a:t>
            </a:r>
            <a:r>
              <a:rPr lang="hu-HU" dirty="0" err="1"/>
              <a:t>kr.-ban</a:t>
            </a:r>
            <a:r>
              <a:rPr lang="hu-HU" dirty="0"/>
              <a:t> recesszív módon öröklődik, a többi spontán mutáció</a:t>
            </a:r>
            <a:endParaRPr lang="hu-HU" sz="4000" dirty="0"/>
          </a:p>
        </p:txBody>
      </p:sp>
      <p:pic>
        <p:nvPicPr>
          <p:cNvPr id="8" name="Kép 7" descr="A képen szöveg, képernyőkép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E79D895-06F5-8A1A-A004-2582F6BF9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70" b="13144"/>
          <a:stretch/>
        </p:blipFill>
        <p:spPr>
          <a:xfrm>
            <a:off x="6019800" y="2298700"/>
            <a:ext cx="5336389" cy="3878263"/>
          </a:xfrm>
          <a:prstGeom prst="rect">
            <a:avLst/>
          </a:prstGeom>
        </p:spPr>
      </p:pic>
      <p:pic>
        <p:nvPicPr>
          <p:cNvPr id="10" name="Kép 9" descr="A képen piros, szöveg, Grafikus tervezés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A3908BE-4773-483C-8DCA-650DD094A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4" t="27702" r="19806" b="25676"/>
          <a:stretch/>
        </p:blipFill>
        <p:spPr>
          <a:xfrm>
            <a:off x="7858829" y="336550"/>
            <a:ext cx="39878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547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B7D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406A52-1B95-A663-C800-423A1D9E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Huntington-kór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1515C2-5CFD-1453-C0E8-1EC483C2BB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Neurodegeneratív</a:t>
            </a:r>
            <a:r>
              <a:rPr lang="hu-HU" dirty="0"/>
              <a:t> betegség. </a:t>
            </a:r>
          </a:p>
          <a:p>
            <a:r>
              <a:rPr lang="hu-HU" dirty="0"/>
              <a:t>A betegség tünetei 30-50 éves kor között jelennek meg. Ekkor sokan már továbbörökítették a hibás gént.</a:t>
            </a:r>
          </a:p>
          <a:p>
            <a:r>
              <a:rPr lang="hu-HU" dirty="0"/>
              <a:t>Az egyik szülő érintettsége esetén is 50 százalékos valószínűséggel </a:t>
            </a:r>
            <a:r>
              <a:rPr lang="hu-HU" dirty="0" err="1"/>
              <a:t>továbbadódik</a:t>
            </a:r>
            <a:r>
              <a:rPr lang="hu-HU" dirty="0"/>
              <a:t>. </a:t>
            </a:r>
          </a:p>
        </p:txBody>
      </p:sp>
      <p:pic>
        <p:nvPicPr>
          <p:cNvPr id="8" name="Kép 7" descr="A képen szöveg, Agy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7072594-A01A-3382-8C7E-744C5DE52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0"/>
          <a:stretch/>
        </p:blipFill>
        <p:spPr>
          <a:xfrm>
            <a:off x="6019800" y="3177185"/>
            <a:ext cx="5499100" cy="3315690"/>
          </a:xfrm>
          <a:prstGeom prst="rect">
            <a:avLst/>
          </a:prstGeom>
        </p:spPr>
      </p:pic>
      <p:pic>
        <p:nvPicPr>
          <p:cNvPr id="10" name="Kép 9" descr="A képen szöveg, Grafika, Grafikus tervezés, művésze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2AB1F00-FF68-6111-8918-E942381F0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1" y="102198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328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82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szöveg, képernyőkép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588346B-BBED-D62F-61B6-A77643F90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0" y="2304000"/>
            <a:ext cx="8136000" cy="280072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FCEEBCB-9B4C-6DA4-4BCC-11DEE8B4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Duchenne</a:t>
            </a:r>
            <a:r>
              <a:rPr lang="hu-HU" b="1" dirty="0"/>
              <a:t>-féle </a:t>
            </a:r>
            <a:r>
              <a:rPr lang="hu-HU" b="1" dirty="0" err="1"/>
              <a:t>izomdisztrófia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AA595A-640E-B656-8B63-03AC18AEA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6694"/>
            <a:ext cx="7950200" cy="4190206"/>
          </a:xfrm>
        </p:spPr>
        <p:txBody>
          <a:bodyPr>
            <a:noAutofit/>
          </a:bodyPr>
          <a:lstStyle/>
          <a:p>
            <a:r>
              <a:rPr lang="hu-HU" dirty="0" err="1"/>
              <a:t>D</a:t>
            </a:r>
            <a:r>
              <a:rPr lang="hu-HU" dirty="0" err="1">
                <a:effectLst/>
              </a:rPr>
              <a:t>isztrofin</a:t>
            </a:r>
            <a:r>
              <a:rPr lang="hu-HU" dirty="0">
                <a:effectLst/>
              </a:rPr>
              <a:t> fehérjét kódoló 79 </a:t>
            </a:r>
            <a:r>
              <a:rPr lang="hu-HU" dirty="0" err="1">
                <a:effectLst/>
              </a:rPr>
              <a:t>exon</a:t>
            </a:r>
            <a:r>
              <a:rPr lang="hu-HU" dirty="0"/>
              <a:t>* </a:t>
            </a:r>
            <a:r>
              <a:rPr lang="hu-HU" dirty="0">
                <a:effectLst/>
              </a:rPr>
              <a:t>bármelyikében bekövetkező mutációk okozzák</a:t>
            </a:r>
          </a:p>
          <a:p>
            <a:r>
              <a:rPr lang="hu-HU" dirty="0"/>
              <a:t>I</a:t>
            </a:r>
            <a:r>
              <a:rPr lang="hu-HU" dirty="0">
                <a:effectLst/>
              </a:rPr>
              <a:t>zomvesztést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okoz ami járás,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légzés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képtelenséghez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vezet és halálhoz</a:t>
            </a:r>
          </a:p>
          <a:p>
            <a:r>
              <a:rPr lang="hu-HU" dirty="0">
                <a:effectLst/>
              </a:rPr>
              <a:t>X-</a:t>
            </a:r>
            <a:r>
              <a:rPr lang="hu-HU" dirty="0" err="1">
                <a:effectLst/>
              </a:rPr>
              <a:t>hez</a:t>
            </a:r>
            <a:r>
              <a:rPr lang="hu-HU" dirty="0">
                <a:effectLst/>
              </a:rPr>
              <a:t> kötött és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recesszív,</a:t>
            </a:r>
            <a:br>
              <a:rPr lang="hu-HU" dirty="0">
                <a:effectLst/>
              </a:rPr>
            </a:br>
            <a:r>
              <a:rPr lang="hu-HU" dirty="0">
                <a:effectLst/>
              </a:rPr>
              <a:t>az esetek 2/3 az anyától öröklődik</a:t>
            </a:r>
          </a:p>
          <a:p>
            <a:pPr marL="0" indent="0">
              <a:buNone/>
            </a:pPr>
            <a:endParaRPr lang="hu-HU" dirty="0">
              <a:effectLst/>
            </a:endParaRP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288B951-5F63-5D72-3E79-B4EFD43AE006}"/>
              </a:ext>
            </a:extLst>
          </p:cNvPr>
          <p:cNvSpPr txBox="1"/>
          <p:nvPr/>
        </p:nvSpPr>
        <p:spPr>
          <a:xfrm>
            <a:off x="76200" y="64680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 *gén által termeltetett fehérje részegységeit kódolják</a:t>
            </a:r>
          </a:p>
        </p:txBody>
      </p:sp>
    </p:spTree>
    <p:extLst>
      <p:ext uri="{BB962C8B-B14F-4D97-AF65-F5344CB8AC3E}">
        <p14:creationId xmlns:p14="http://schemas.microsoft.com/office/powerpoint/2010/main" val="11240941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87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3A2E63-EB32-7FD1-4750-B4F2BE4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Thallaszémia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50E2C-E5D3-FFA9-D7FD-2A5B1F26CB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A szervezet nem képes normális hemoglobin előállítására ezért vérszegénységet okoz</a:t>
            </a:r>
          </a:p>
          <a:p>
            <a:r>
              <a:rPr lang="hu-HU" dirty="0"/>
              <a:t>V</a:t>
            </a:r>
            <a:r>
              <a:rPr lang="hu-HU" dirty="0">
                <a:effectLst/>
              </a:rPr>
              <a:t>ilágszerte 358 millió embernél fordul elő</a:t>
            </a:r>
          </a:p>
          <a:p>
            <a:r>
              <a:rPr lang="hu-HU" dirty="0">
                <a:effectLst/>
              </a:rPr>
              <a:t>Az alfa-thallaszémia enyhe formájáról kimutatták, hogy védelmet nyújt a malária ellen</a:t>
            </a:r>
            <a:endParaRPr lang="hu-HU" dirty="0"/>
          </a:p>
          <a:p>
            <a:endParaRPr lang="hu-HU" dirty="0"/>
          </a:p>
        </p:txBody>
      </p:sp>
      <p:pic>
        <p:nvPicPr>
          <p:cNvPr id="6" name="Kép 5" descr="A képen szöveg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0E0BBF5-FB06-A845-768A-D80EAAE70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903" y="248154"/>
            <a:ext cx="4732411" cy="3154941"/>
          </a:xfrm>
          <a:prstGeom prst="rect">
            <a:avLst/>
          </a:prstGeom>
        </p:spPr>
      </p:pic>
      <p:pic>
        <p:nvPicPr>
          <p:cNvPr id="8" name="Kép 7" descr="A képen szöveg, képernyőkép, Grafikus tervezés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642BAB5-365F-0674-8A2C-B066EC049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181147"/>
            <a:ext cx="4732411" cy="331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1820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A8C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A6B28-E0D9-AD80-3F72-B06F96FF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Turner-szindróma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75A0A4-D103-7AF5-6F14-CF622D52B5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3000" dirty="0"/>
              <a:t>A szokásos két női nemi kromoszóma közül az egyik részlegesen vagy teljesen hiányzik</a:t>
            </a:r>
          </a:p>
          <a:p>
            <a:r>
              <a:rPr lang="hu-HU" sz="3000" dirty="0"/>
              <a:t>Az embriók zöme a korai magzati életben meghal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3000" dirty="0"/>
              <a:t>Jellemzői:</a:t>
            </a:r>
          </a:p>
          <a:p>
            <a:pPr lvl="1"/>
            <a:r>
              <a:rPr lang="hu-HU" sz="2600" dirty="0"/>
              <a:t>átlagnál alacsonyabb és vékonyabb termet, nyakon két oldalt bőrredő , tarkón mélyen lehúzódó haj, széles mellkas, a karok enyhén kifelé fordulnak könyöktől, rövid ujjak, kövér kezek és lábak</a:t>
            </a:r>
          </a:p>
        </p:txBody>
      </p:sp>
      <p:pic>
        <p:nvPicPr>
          <p:cNvPr id="6" name="Kép 5" descr="A képen szöve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D03D420-CC5F-CDD6-85A5-87917EDFA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1690688"/>
            <a:ext cx="5438775" cy="40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727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91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B48127-5E59-35CA-8575-BD7B96F6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Törékeny X-szindróma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2FBB322-8C0A-7611-BAE4-B31D691A64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3000" dirty="0"/>
              <a:t>az egyik leggyakoribb örökletes, értelmi elmaradást okozó genetikai betegség</a:t>
            </a:r>
          </a:p>
          <a:p>
            <a:r>
              <a:rPr lang="hu-HU" sz="3000" dirty="0"/>
              <a:t>X-kromoszómához kapcsolódó génben elváltozás történik. Ez  annormál agyműködést okoz.</a:t>
            </a:r>
          </a:p>
          <a:p>
            <a:r>
              <a:rPr lang="hu-HU" sz="3000" dirty="0"/>
              <a:t>Tünetei:</a:t>
            </a:r>
          </a:p>
          <a:p>
            <a:pPr lvl="1"/>
            <a:r>
              <a:rPr lang="hu-HU" sz="2600" dirty="0"/>
              <a:t>nagy fejkerület, elálló fülek, lassabb fejlődési ütem megkésett beszédfejlődés tanulási nehézségek, autisztikus tünetek</a:t>
            </a:r>
          </a:p>
          <a:p>
            <a:endParaRPr lang="hu-HU" dirty="0"/>
          </a:p>
        </p:txBody>
      </p:sp>
      <p:pic>
        <p:nvPicPr>
          <p:cNvPr id="6" name="Kép 5" descr="A képen szöveg, képernyőkép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1876F29-EAD4-3907-1B7C-55DC32C6A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9" r="5180"/>
          <a:stretch/>
        </p:blipFill>
        <p:spPr>
          <a:xfrm>
            <a:off x="6657975" y="214714"/>
            <a:ext cx="2333625" cy="6428571"/>
          </a:xfrm>
          <a:prstGeom prst="rect">
            <a:avLst/>
          </a:prstGeom>
        </p:spPr>
      </p:pic>
      <p:pic>
        <p:nvPicPr>
          <p:cNvPr id="8" name="Kép 7" descr="A képen személy, Emberi arc, ruházat, totyogó látható">
            <a:extLst>
              <a:ext uri="{FF2B5EF4-FFF2-40B4-BE49-F238E27FC236}">
                <a16:creationId xmlns:a16="http://schemas.microsoft.com/office/drawing/2014/main" id="{36822FED-6254-D25F-E97C-D0BDAFCB5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000" y="365125"/>
            <a:ext cx="2692799" cy="2692799"/>
          </a:xfrm>
          <a:prstGeom prst="rect">
            <a:avLst/>
          </a:prstGeom>
        </p:spPr>
      </p:pic>
      <p:pic>
        <p:nvPicPr>
          <p:cNvPr id="10" name="Kép 9" descr="A képen Emberi arc, személy, mosoly, ruháza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C2B2B48-8866-A91F-AC04-3A8906350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" r="21796"/>
          <a:stretch/>
        </p:blipFill>
        <p:spPr>
          <a:xfrm>
            <a:off x="8661000" y="3329763"/>
            <a:ext cx="2692799" cy="26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0648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96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F79775-A6EA-24C4-1976-EB9B9622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Marfan-szindróma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25FDE7-8BF6-5C49-ACAC-BF035031A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Autoszomális</a:t>
            </a:r>
            <a:br>
              <a:rPr lang="hu-HU" dirty="0"/>
            </a:br>
            <a:r>
              <a:rPr lang="hu-HU" dirty="0"/>
              <a:t>domináns</a:t>
            </a:r>
            <a:br>
              <a:rPr lang="hu-HU" dirty="0"/>
            </a:br>
            <a:r>
              <a:rPr lang="hu-HU" dirty="0" err="1"/>
              <a:t>öröklődésű</a:t>
            </a:r>
            <a:br>
              <a:rPr lang="hu-HU" dirty="0"/>
            </a:br>
            <a:r>
              <a:rPr lang="hu-HU" dirty="0"/>
              <a:t>betegség</a:t>
            </a:r>
          </a:p>
          <a:p>
            <a:r>
              <a:rPr lang="hu-HU" dirty="0"/>
              <a:t>Súlyos szív- és</a:t>
            </a:r>
            <a:br>
              <a:rPr lang="hu-HU" dirty="0"/>
            </a:br>
            <a:r>
              <a:rPr lang="hu-HU" dirty="0"/>
              <a:t>érrendszeri</a:t>
            </a:r>
            <a:br>
              <a:rPr lang="hu-HU" dirty="0"/>
            </a:br>
            <a:r>
              <a:rPr lang="hu-HU" dirty="0"/>
              <a:t>elváltozások</a:t>
            </a:r>
          </a:p>
          <a:p>
            <a:r>
              <a:rPr lang="hu-HU" dirty="0"/>
              <a:t>Magyarországon ma hozzávetőlegesen 1000-2000 ember érintett</a:t>
            </a:r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21174D96-BF58-5EC1-3CF0-9AA36890700F}"/>
              </a:ext>
            </a:extLst>
          </p:cNvPr>
          <p:cNvGrpSpPr/>
          <p:nvPr/>
        </p:nvGrpSpPr>
        <p:grpSpPr>
          <a:xfrm>
            <a:off x="8924926" y="1155545"/>
            <a:ext cx="2648738" cy="5169055"/>
            <a:chOff x="9728054" y="299245"/>
            <a:chExt cx="2228850" cy="4176473"/>
          </a:xfrm>
        </p:grpSpPr>
        <p:pic>
          <p:nvPicPr>
            <p:cNvPr id="6" name="Kép 5" descr="A képen fekete, sötétség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EBE19756-FBE4-52F8-27CB-107E7EE05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1568" y="299245"/>
              <a:ext cx="2065801" cy="4157424"/>
            </a:xfrm>
            <a:prstGeom prst="rect">
              <a:avLst/>
            </a:prstGeom>
            <a:gradFill>
              <a:gsLst>
                <a:gs pos="0">
                  <a:srgbClr val="B4D0B4"/>
                </a:gs>
                <a:gs pos="100000">
                  <a:srgbClr val="C8B4B4"/>
                </a:gs>
              </a:gsLst>
              <a:lin ang="5400000" scaled="1"/>
            </a:gradFill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605FC23B-4141-ECF3-13AA-7AB357EAC1EE}"/>
                </a:ext>
              </a:extLst>
            </p:cNvPr>
            <p:cNvSpPr txBox="1"/>
            <p:nvPr/>
          </p:nvSpPr>
          <p:spPr>
            <a:xfrm>
              <a:off x="9728054" y="4106386"/>
              <a:ext cx="2228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Marfan-szindrómás</a:t>
              </a: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3C425E44-3A23-3C2A-DAC2-205808EBBCE8}"/>
                </a:ext>
              </a:extLst>
            </p:cNvPr>
            <p:cNvSpPr txBox="1"/>
            <p:nvPr/>
          </p:nvSpPr>
          <p:spPr>
            <a:xfrm>
              <a:off x="10080479" y="2008625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egészséges</a:t>
              </a:r>
            </a:p>
          </p:txBody>
        </p:sp>
      </p:grpSp>
      <p:pic>
        <p:nvPicPr>
          <p:cNvPr id="10" name="Kép 9" descr="A képen szöveg, rajzfilm, clipart, raj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30DBC56-9A27-44BC-37F5-FE61C1624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6" t="15555" r="5832" b="9931"/>
          <a:stretch/>
        </p:blipFill>
        <p:spPr>
          <a:xfrm>
            <a:off x="3495675" y="1825625"/>
            <a:ext cx="5110712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0067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99B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83C5F7-A700-7166-EEBB-F0DA40A9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Williams-szindróma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93E8EB-2DA2-1F1E-2E97-EAB91F4155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20000 emberből 1 beteg</a:t>
            </a:r>
          </a:p>
          <a:p>
            <a:r>
              <a:rPr lang="hu-HU" dirty="0"/>
              <a:t>Jellegzetes manószerű arc</a:t>
            </a:r>
          </a:p>
          <a:p>
            <a:r>
              <a:rPr lang="hu-HU" dirty="0"/>
              <a:t>Szív és érrendszeri problémák</a:t>
            </a:r>
          </a:p>
          <a:p>
            <a:r>
              <a:rPr lang="hu-HU" dirty="0" err="1"/>
              <a:t>Hiperkalcémia</a:t>
            </a:r>
            <a:r>
              <a:rPr lang="hu-HU" dirty="0"/>
              <a:t> (emelkedett vérkalciumszint)</a:t>
            </a:r>
          </a:p>
          <a:p>
            <a:r>
              <a:rPr lang="hu-HU" dirty="0"/>
              <a:t>Alacsony születési</a:t>
            </a:r>
            <a:br>
              <a:rPr lang="hu-HU" dirty="0"/>
            </a:br>
            <a:r>
              <a:rPr lang="hu-HU" dirty="0"/>
              <a:t>súly / lassú</a:t>
            </a:r>
            <a:br>
              <a:rPr lang="hu-HU" dirty="0"/>
            </a:br>
            <a:r>
              <a:rPr lang="hu-HU" dirty="0"/>
              <a:t>súlygyarapodás</a:t>
            </a:r>
          </a:p>
          <a:p>
            <a:r>
              <a:rPr lang="hu-HU" dirty="0"/>
              <a:t>Etetési problémák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0BF4BD2-E7EA-6D0C-037C-5C2A08D5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/>
          <a:stretch/>
        </p:blipFill>
        <p:spPr>
          <a:xfrm>
            <a:off x="4271596" y="4001294"/>
            <a:ext cx="7239000" cy="2154848"/>
          </a:xfrm>
          <a:prstGeom prst="rect">
            <a:avLst/>
          </a:prstGeom>
        </p:spPr>
      </p:pic>
      <p:pic>
        <p:nvPicPr>
          <p:cNvPr id="8" name="Kép 7" descr="A képen szöveg, rajzfilm, fiú, ruháza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ACC5546-DD75-5654-B5C2-ECB936212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775" y="853750"/>
            <a:ext cx="4614496" cy="30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061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338</Words>
  <Application>Microsoft Office PowerPoint</Application>
  <PresentationFormat>Szélesvásznú</PresentationFormat>
  <Paragraphs>55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Office-téma</vt:lpstr>
      <vt:lpstr>Genetikai betegségek</vt:lpstr>
      <vt:lpstr>Vérérzékenyég hemofília</vt:lpstr>
      <vt:lpstr>Huntington-kór</vt:lpstr>
      <vt:lpstr>Duchenne-féle izomdisztrófia</vt:lpstr>
      <vt:lpstr>Thallaszémia</vt:lpstr>
      <vt:lpstr>Turner-szindróma</vt:lpstr>
      <vt:lpstr>Törékeny X-szindróma</vt:lpstr>
      <vt:lpstr>Marfan-szindróma</vt:lpstr>
      <vt:lpstr>Williams-szindróma</vt:lpstr>
      <vt:lpstr>Sarlósejtes anémia</vt:lpstr>
      <vt:lpstr>Források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30</cp:revision>
  <dcterms:created xsi:type="dcterms:W3CDTF">2025-03-08T15:47:32Z</dcterms:created>
  <dcterms:modified xsi:type="dcterms:W3CDTF">2025-03-09T09:59:14Z</dcterms:modified>
</cp:coreProperties>
</file>