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54" r:id="rId2"/>
    <p:sldId id="556" r:id="rId3"/>
    <p:sldId id="557" r:id="rId4"/>
    <p:sldId id="558" r:id="rId5"/>
    <p:sldId id="5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84E"/>
    <a:srgbClr val="03A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69ED6-32B5-4BB9-BDD6-7764E8698B2F}" v="12" dt="2019-09-17T17:43:55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3537" autoAdjust="0"/>
  </p:normalViewPr>
  <p:slideViewPr>
    <p:cSldViewPr snapToGrid="0">
      <p:cViewPr varScale="1">
        <p:scale>
          <a:sx n="86" d="100"/>
          <a:sy n="86" d="100"/>
        </p:scale>
        <p:origin x="131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 Wirth" userId="698cb496-7a07-47fd-9361-23098f263ff4" providerId="ADAL" clId="{04DA492B-B169-495D-9DAA-CE9F0B84C59F}"/>
    <pc:docChg chg="custSel addSld delSld modSld sldOrd">
      <pc:chgData name="Glen Wirth" userId="698cb496-7a07-47fd-9361-23098f263ff4" providerId="ADAL" clId="{04DA492B-B169-495D-9DAA-CE9F0B84C59F}" dt="2019-09-17T17:44:09.018" v="97" actId="20577"/>
      <pc:docMkLst>
        <pc:docMk/>
      </pc:docMkLst>
      <pc:sldChg chg="del">
        <pc:chgData name="Glen Wirth" userId="698cb496-7a07-47fd-9361-23098f263ff4" providerId="ADAL" clId="{04DA492B-B169-495D-9DAA-CE9F0B84C59F}" dt="2019-09-17T17:41:32.068" v="45" actId="47"/>
        <pc:sldMkLst>
          <pc:docMk/>
          <pc:sldMk cId="1458727194" sldId="307"/>
        </pc:sldMkLst>
      </pc:sldChg>
      <pc:sldChg chg="del">
        <pc:chgData name="Glen Wirth" userId="698cb496-7a07-47fd-9361-23098f263ff4" providerId="ADAL" clId="{04DA492B-B169-495D-9DAA-CE9F0B84C59F}" dt="2019-09-17T17:41:51.143" v="51" actId="47"/>
        <pc:sldMkLst>
          <pc:docMk/>
          <pc:sldMk cId="2852888282" sldId="416"/>
        </pc:sldMkLst>
      </pc:sldChg>
      <pc:sldChg chg="del">
        <pc:chgData name="Glen Wirth" userId="698cb496-7a07-47fd-9361-23098f263ff4" providerId="ADAL" clId="{04DA492B-B169-495D-9DAA-CE9F0B84C59F}" dt="2019-09-17T17:41:45.757" v="48" actId="47"/>
        <pc:sldMkLst>
          <pc:docMk/>
          <pc:sldMk cId="247867157" sldId="432"/>
        </pc:sldMkLst>
      </pc:sldChg>
      <pc:sldChg chg="del">
        <pc:chgData name="Glen Wirth" userId="698cb496-7a07-47fd-9361-23098f263ff4" providerId="ADAL" clId="{04DA492B-B169-495D-9DAA-CE9F0B84C59F}" dt="2019-09-17T17:41:47.238" v="49" actId="47"/>
        <pc:sldMkLst>
          <pc:docMk/>
          <pc:sldMk cId="2484065843" sldId="551"/>
        </pc:sldMkLst>
      </pc:sldChg>
      <pc:sldChg chg="del">
        <pc:chgData name="Glen Wirth" userId="698cb496-7a07-47fd-9361-23098f263ff4" providerId="ADAL" clId="{04DA492B-B169-495D-9DAA-CE9F0B84C59F}" dt="2019-09-17T17:41:50.308" v="50" actId="47"/>
        <pc:sldMkLst>
          <pc:docMk/>
          <pc:sldMk cId="2611561958" sldId="552"/>
        </pc:sldMkLst>
      </pc:sldChg>
      <pc:sldChg chg="ord">
        <pc:chgData name="Glen Wirth" userId="698cb496-7a07-47fd-9361-23098f263ff4" providerId="ADAL" clId="{04DA492B-B169-495D-9DAA-CE9F0B84C59F}" dt="2019-09-17T17:41:37.008" v="46"/>
        <pc:sldMkLst>
          <pc:docMk/>
          <pc:sldMk cId="1303514771" sldId="554"/>
        </pc:sldMkLst>
      </pc:sldChg>
      <pc:sldChg chg="del">
        <pc:chgData name="Glen Wirth" userId="698cb496-7a07-47fd-9361-23098f263ff4" providerId="ADAL" clId="{04DA492B-B169-495D-9DAA-CE9F0B84C59F}" dt="2019-09-17T17:41:43.557" v="47" actId="47"/>
        <pc:sldMkLst>
          <pc:docMk/>
          <pc:sldMk cId="1583034363" sldId="555"/>
        </pc:sldMkLst>
      </pc:sldChg>
      <pc:sldChg chg="delSp modSp">
        <pc:chgData name="Glen Wirth" userId="698cb496-7a07-47fd-9361-23098f263ff4" providerId="ADAL" clId="{04DA492B-B169-495D-9DAA-CE9F0B84C59F}" dt="2019-09-17T17:42:53.168" v="72" actId="27636"/>
        <pc:sldMkLst>
          <pc:docMk/>
          <pc:sldMk cId="1002331645" sldId="556"/>
        </pc:sldMkLst>
        <pc:spChg chg="mod">
          <ac:chgData name="Glen Wirth" userId="698cb496-7a07-47fd-9361-23098f263ff4" providerId="ADAL" clId="{04DA492B-B169-495D-9DAA-CE9F0B84C59F}" dt="2019-09-17T17:42:53.168" v="72" actId="27636"/>
          <ac:spMkLst>
            <pc:docMk/>
            <pc:sldMk cId="1002331645" sldId="556"/>
            <ac:spMk id="2" creationId="{E3D71BB3-B7F7-4BE5-B58A-590C9F4CCFC1}"/>
          </ac:spMkLst>
        </pc:spChg>
        <pc:spChg chg="mod">
          <ac:chgData name="Glen Wirth" userId="698cb496-7a07-47fd-9361-23098f263ff4" providerId="ADAL" clId="{04DA492B-B169-495D-9DAA-CE9F0B84C59F}" dt="2019-09-17T17:42:48.658" v="70" actId="27636"/>
          <ac:spMkLst>
            <pc:docMk/>
            <pc:sldMk cId="1002331645" sldId="556"/>
            <ac:spMk id="5" creationId="{7F897F33-EAE7-4F28-B4FD-9B646908AD46}"/>
          </ac:spMkLst>
        </pc:spChg>
        <pc:grpChg chg="del">
          <ac:chgData name="Glen Wirth" userId="698cb496-7a07-47fd-9361-23098f263ff4" providerId="ADAL" clId="{04DA492B-B169-495D-9DAA-CE9F0B84C59F}" dt="2019-09-17T17:41:07.918" v="5" actId="478"/>
          <ac:grpSpMkLst>
            <pc:docMk/>
            <pc:sldMk cId="1002331645" sldId="556"/>
            <ac:grpSpMk id="18" creationId="{4A7BFBD9-CA63-4C2C-B44D-773A22C8AAB9}"/>
          </ac:grpSpMkLst>
        </pc:grpChg>
      </pc:sldChg>
      <pc:sldChg chg="modSp add">
        <pc:chgData name="Glen Wirth" userId="698cb496-7a07-47fd-9361-23098f263ff4" providerId="ADAL" clId="{04DA492B-B169-495D-9DAA-CE9F0B84C59F}" dt="2019-09-17T17:42:41.268" v="68" actId="27636"/>
        <pc:sldMkLst>
          <pc:docMk/>
          <pc:sldMk cId="1335538498" sldId="557"/>
        </pc:sldMkLst>
        <pc:spChg chg="mod">
          <ac:chgData name="Glen Wirth" userId="698cb496-7a07-47fd-9361-23098f263ff4" providerId="ADAL" clId="{04DA492B-B169-495D-9DAA-CE9F0B84C59F}" dt="2019-09-17T17:42:41.268" v="68" actId="27636"/>
          <ac:spMkLst>
            <pc:docMk/>
            <pc:sldMk cId="1335538498" sldId="557"/>
            <ac:spMk id="2" creationId="{E3D71BB3-B7F7-4BE5-B58A-590C9F4CCFC1}"/>
          </ac:spMkLst>
        </pc:spChg>
        <pc:spChg chg="mod">
          <ac:chgData name="Glen Wirth" userId="698cb496-7a07-47fd-9361-23098f263ff4" providerId="ADAL" clId="{04DA492B-B169-495D-9DAA-CE9F0B84C59F}" dt="2019-09-17T17:42:22.059" v="58" actId="1076"/>
          <ac:spMkLst>
            <pc:docMk/>
            <pc:sldMk cId="1335538498" sldId="557"/>
            <ac:spMk id="5" creationId="{7F897F33-EAE7-4F28-B4FD-9B646908AD46}"/>
          </ac:spMkLst>
        </pc:spChg>
      </pc:sldChg>
      <pc:sldChg chg="modSp add">
        <pc:chgData name="Glen Wirth" userId="698cb496-7a07-47fd-9361-23098f263ff4" providerId="ADAL" clId="{04DA492B-B169-495D-9DAA-CE9F0B84C59F}" dt="2019-09-17T17:43:36.882" v="84" actId="1076"/>
        <pc:sldMkLst>
          <pc:docMk/>
          <pc:sldMk cId="1855168469" sldId="558"/>
        </pc:sldMkLst>
        <pc:spChg chg="mod">
          <ac:chgData name="Glen Wirth" userId="698cb496-7a07-47fd-9361-23098f263ff4" providerId="ADAL" clId="{04DA492B-B169-495D-9DAA-CE9F0B84C59F}" dt="2019-09-17T17:43:36.882" v="84" actId="1076"/>
          <ac:spMkLst>
            <pc:docMk/>
            <pc:sldMk cId="1855168469" sldId="558"/>
            <ac:spMk id="2" creationId="{E3D71BB3-B7F7-4BE5-B58A-590C9F4CCFC1}"/>
          </ac:spMkLst>
        </pc:spChg>
        <pc:spChg chg="mod">
          <ac:chgData name="Glen Wirth" userId="698cb496-7a07-47fd-9361-23098f263ff4" providerId="ADAL" clId="{04DA492B-B169-495D-9DAA-CE9F0B84C59F}" dt="2019-09-17T17:43:24.778" v="79" actId="1076"/>
          <ac:spMkLst>
            <pc:docMk/>
            <pc:sldMk cId="1855168469" sldId="558"/>
            <ac:spMk id="5" creationId="{7F897F33-EAE7-4F28-B4FD-9B646908AD46}"/>
          </ac:spMkLst>
        </pc:spChg>
      </pc:sldChg>
      <pc:sldChg chg="modSp add">
        <pc:chgData name="Glen Wirth" userId="698cb496-7a07-47fd-9361-23098f263ff4" providerId="ADAL" clId="{04DA492B-B169-495D-9DAA-CE9F0B84C59F}" dt="2019-09-17T17:44:09.018" v="97" actId="20577"/>
        <pc:sldMkLst>
          <pc:docMk/>
          <pc:sldMk cId="1477584996" sldId="559"/>
        </pc:sldMkLst>
        <pc:spChg chg="mod">
          <ac:chgData name="Glen Wirth" userId="698cb496-7a07-47fd-9361-23098f263ff4" providerId="ADAL" clId="{04DA492B-B169-495D-9DAA-CE9F0B84C59F}" dt="2019-09-17T17:44:09.018" v="97" actId="20577"/>
          <ac:spMkLst>
            <pc:docMk/>
            <pc:sldMk cId="1477584996" sldId="559"/>
            <ac:spMk id="2" creationId="{E3D71BB3-B7F7-4BE5-B58A-590C9F4CCFC1}"/>
          </ac:spMkLst>
        </pc:spChg>
        <pc:spChg chg="mod">
          <ac:chgData name="Glen Wirth" userId="698cb496-7a07-47fd-9361-23098f263ff4" providerId="ADAL" clId="{04DA492B-B169-495D-9DAA-CE9F0B84C59F}" dt="2019-09-17T17:43:59.898" v="90" actId="6549"/>
          <ac:spMkLst>
            <pc:docMk/>
            <pc:sldMk cId="1477584996" sldId="559"/>
            <ac:spMk id="5" creationId="{7F897F33-EAE7-4F28-B4FD-9B646908AD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B8D55-98B0-4B27-9803-6CE61CEF2DE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F5487-5BD4-4E3A-9D78-6D50B9CA8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88531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4DB4-7AAE-4099-974A-5949ADF78F32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48031"/>
            <a:ext cx="1971675" cy="53289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48031"/>
            <a:ext cx="5800725" cy="53289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0A5-8AED-40EF-B71C-B63A2CDF3D3B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F9CF-AAA8-48D3-A04D-80175A831689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42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2B67-043D-4982-B26F-02A61CA5AE5D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086D-483A-42AD-AB89-1B7E6AAFAA72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2010-2015 Simio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9567-D164-4EC2-AA3B-149759B724FB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2010-2015 Simio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82FF-049A-495D-9499-7EE3B8FDE455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7374-4387-44FD-92E7-5E789A9B811F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926B-8596-4ACD-9C5B-9ECEAB17D513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687B-3C26-428D-8694-EC90507A5A6D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 Simio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62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F9CF-AAA8-48D3-A04D-80175A831689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96CF-46BA-4D12-9520-CC1EE2661C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1907" y="-4763"/>
            <a:ext cx="9165431" cy="177007"/>
          </a:xfrm>
          <a:prstGeom prst="rect">
            <a:avLst/>
          </a:prstGeom>
          <a:solidFill>
            <a:srgbClr val="03A9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42" y="174625"/>
            <a:ext cx="1829257" cy="5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3A95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3A952"/>
        </a:buClr>
        <a:buFont typeface="Wingdings 3" panose="05040102010807070707" pitchFamily="18" charset="2"/>
        <a:buChar char="u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 3" panose="05040102010807070707" pitchFamily="18" charset="2"/>
        <a:buChar char="u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 3" panose="05040102010807070707" pitchFamily="18" charset="2"/>
        <a:buChar char="u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ommons.wikimedia.org/wiki/File:Factory_icon.sv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microsoft.com/office/2007/relationships/hdphoto" Target="../media/hdphoto1.wdp"/><Relationship Id="rId2" Type="http://schemas.openxmlformats.org/officeDocument/2006/relationships/image" Target="../media/image2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59" y="123479"/>
            <a:ext cx="6517031" cy="811026"/>
          </a:xfrm>
        </p:spPr>
        <p:txBody>
          <a:bodyPr>
            <a:normAutofit/>
          </a:bodyPr>
          <a:lstStyle/>
          <a:p>
            <a:r>
              <a:rPr lang="en-US" sz="3600" dirty="0"/>
              <a:t>Simio Interoperability</a:t>
            </a:r>
          </a:p>
        </p:txBody>
      </p:sp>
      <p:sp>
        <p:nvSpPr>
          <p:cNvPr id="4380" name="Content Placeholder 2"/>
          <p:cNvSpPr>
            <a:spLocks noGrp="1"/>
          </p:cNvSpPr>
          <p:nvPr>
            <p:ph idx="1"/>
          </p:nvPr>
        </p:nvSpPr>
        <p:spPr>
          <a:xfrm>
            <a:off x="643075" y="1021025"/>
            <a:ext cx="7356389" cy="53052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Manual data entry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Excel and CSV table binding (Excel)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Database table binding (SQL/Oracle, etc.)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XML transformation (ERP/SAP/Oracle, etc.)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Connecting to Wonderware MES (or others) using the standard API.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E9B56A-DBD4-4831-9E37-CE71E22B6BE7}"/>
              </a:ext>
            </a:extLst>
          </p:cNvPr>
          <p:cNvGrpSpPr/>
          <p:nvPr/>
        </p:nvGrpSpPr>
        <p:grpSpPr>
          <a:xfrm>
            <a:off x="6383640" y="5084876"/>
            <a:ext cx="1984132" cy="1266457"/>
            <a:chOff x="6343516" y="5042505"/>
            <a:chExt cx="1984132" cy="12664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58DB25-14B2-4F72-925B-EF1C27B4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516" y="5194132"/>
              <a:ext cx="1984132" cy="111483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05756" y="5042505"/>
              <a:ext cx="402852" cy="23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MES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80" y="4064385"/>
            <a:ext cx="606666" cy="308148"/>
          </a:xfrm>
          <a:prstGeom prst="rect">
            <a:avLst/>
          </a:prstGeom>
        </p:spPr>
      </p:pic>
      <p:sp>
        <p:nvSpPr>
          <p:cNvPr id="14" name="Up-Down Arrow 13"/>
          <p:cNvSpPr/>
          <p:nvPr/>
        </p:nvSpPr>
        <p:spPr>
          <a:xfrm>
            <a:off x="4318311" y="4560021"/>
            <a:ext cx="196024" cy="674948"/>
          </a:xfrm>
          <a:prstGeom prst="upDownArrow">
            <a:avLst/>
          </a:prstGeom>
          <a:solidFill>
            <a:srgbClr val="03A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 rot="17985030">
            <a:off x="3216115" y="4286244"/>
            <a:ext cx="204116" cy="1304605"/>
          </a:xfrm>
          <a:prstGeom prst="upDownArrow">
            <a:avLst/>
          </a:prstGeom>
          <a:solidFill>
            <a:srgbClr val="03A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 rot="15626689">
            <a:off x="3055855" y="5141393"/>
            <a:ext cx="204116" cy="1327255"/>
          </a:xfrm>
          <a:prstGeom prst="upDownArrow">
            <a:avLst/>
          </a:prstGeom>
          <a:solidFill>
            <a:srgbClr val="03A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 rot="14593324">
            <a:off x="5357820" y="4350399"/>
            <a:ext cx="204116" cy="1274394"/>
          </a:xfrm>
          <a:prstGeom prst="upDownArrow">
            <a:avLst/>
          </a:prstGeom>
          <a:solidFill>
            <a:srgbClr val="03A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 rot="16760631">
            <a:off x="5554127" y="5179323"/>
            <a:ext cx="204116" cy="1332838"/>
          </a:xfrm>
          <a:prstGeom prst="upDownArrow">
            <a:avLst/>
          </a:prstGeom>
          <a:solidFill>
            <a:srgbClr val="03A9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3" y="3837876"/>
            <a:ext cx="2123256" cy="921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03" y="3661044"/>
            <a:ext cx="1114830" cy="11148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3578F4B-85BE-4596-956A-96C59786FAB3}"/>
              </a:ext>
            </a:extLst>
          </p:cNvPr>
          <p:cNvGrpSpPr/>
          <p:nvPr/>
        </p:nvGrpSpPr>
        <p:grpSpPr>
          <a:xfrm>
            <a:off x="3975254" y="5324986"/>
            <a:ext cx="944545" cy="1014121"/>
            <a:chOff x="3975254" y="5324986"/>
            <a:chExt cx="944545" cy="101412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002" y="6082624"/>
              <a:ext cx="776288" cy="25648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9E9915-22AB-4512-BE9F-3F1C0DA6C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254" y="5324986"/>
              <a:ext cx="944545" cy="773156"/>
            </a:xfrm>
            <a:prstGeom prst="rect">
              <a:avLst/>
            </a:prstGeom>
          </p:spPr>
        </p:pic>
        <p:pic>
          <p:nvPicPr>
            <p:cNvPr id="29" name="Imagen 16">
              <a:extLst>
                <a:ext uri="{FF2B5EF4-FFF2-40B4-BE49-F238E27FC236}">
                  <a16:creationId xmlns:a16="http://schemas.microsoft.com/office/drawing/2014/main" id="{FC0E5A1E-EA9C-4EEB-9754-FD9AE3132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2674" y="5359660"/>
              <a:ext cx="688858" cy="37144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18F1859-D054-4D42-BAE0-7A18789F1F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75" y="5321463"/>
            <a:ext cx="887188" cy="8676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DB424A-D198-46EB-A405-0DDC0F5EC5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736" y="3399356"/>
            <a:ext cx="1577681" cy="830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168B2-1BDF-464A-BFA9-A605E1E83F91}"/>
              </a:ext>
            </a:extLst>
          </p:cNvPr>
          <p:cNvSpPr txBox="1"/>
          <p:nvPr/>
        </p:nvSpPr>
        <p:spPr>
          <a:xfrm>
            <a:off x="6465071" y="6248891"/>
            <a:ext cx="2121093" cy="261610"/>
          </a:xfrm>
          <a:prstGeom prst="rect">
            <a:avLst/>
          </a:prstGeom>
          <a:noFill/>
          <a:ln>
            <a:solidFill>
              <a:srgbClr val="01A84E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Manufacturing Execution Systems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0A5A1-0E52-4E51-87F4-78268871D512}"/>
              </a:ext>
            </a:extLst>
          </p:cNvPr>
          <p:cNvSpPr txBox="1"/>
          <p:nvPr/>
        </p:nvSpPr>
        <p:spPr>
          <a:xfrm>
            <a:off x="6472952" y="4724640"/>
            <a:ext cx="888385" cy="253916"/>
          </a:xfrm>
          <a:prstGeom prst="rect">
            <a:avLst/>
          </a:prstGeom>
          <a:noFill/>
          <a:ln>
            <a:solidFill>
              <a:srgbClr val="01A84E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ERP 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5D487-9E4E-4926-9877-442C9AF39AB6}"/>
              </a:ext>
            </a:extLst>
          </p:cNvPr>
          <p:cNvSpPr txBox="1"/>
          <p:nvPr/>
        </p:nvSpPr>
        <p:spPr>
          <a:xfrm>
            <a:off x="919199" y="4772436"/>
            <a:ext cx="1197764" cy="253916"/>
          </a:xfrm>
          <a:prstGeom prst="rect">
            <a:avLst/>
          </a:prstGeom>
          <a:noFill/>
          <a:ln>
            <a:solidFill>
              <a:srgbClr val="01A84E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Database Systems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802072-2B98-4322-B254-C80A4DFDB770}"/>
              </a:ext>
            </a:extLst>
          </p:cNvPr>
          <p:cNvSpPr txBox="1"/>
          <p:nvPr/>
        </p:nvSpPr>
        <p:spPr>
          <a:xfrm>
            <a:off x="1234957" y="6252118"/>
            <a:ext cx="933269" cy="253916"/>
          </a:xfrm>
          <a:prstGeom prst="rect">
            <a:avLst/>
          </a:prstGeom>
          <a:noFill/>
          <a:ln>
            <a:solidFill>
              <a:srgbClr val="01A84E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User Systems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0D5DA1-4D52-4ACB-BD3B-38E25FC28BE2}"/>
              </a:ext>
            </a:extLst>
          </p:cNvPr>
          <p:cNvSpPr txBox="1"/>
          <p:nvPr/>
        </p:nvSpPr>
        <p:spPr>
          <a:xfrm>
            <a:off x="3816834" y="4246916"/>
            <a:ext cx="1181734" cy="253916"/>
          </a:xfrm>
          <a:prstGeom prst="rect">
            <a:avLst/>
          </a:prstGeom>
          <a:noFill/>
          <a:ln>
            <a:solidFill>
              <a:srgbClr val="01A84E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Simio Data Tables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C1BD8C-7719-4248-8A0E-6ACA27867F9A}"/>
              </a:ext>
            </a:extLst>
          </p:cNvPr>
          <p:cNvGrpSpPr/>
          <p:nvPr/>
        </p:nvGrpSpPr>
        <p:grpSpPr>
          <a:xfrm>
            <a:off x="5222156" y="280070"/>
            <a:ext cx="2039815" cy="1073068"/>
            <a:chOff x="4647508" y="389029"/>
            <a:chExt cx="2163820" cy="12174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FFF43D-E0D7-480C-AF89-3AD86B6475EE}"/>
                </a:ext>
              </a:extLst>
            </p:cNvPr>
            <p:cNvGrpSpPr/>
            <p:nvPr/>
          </p:nvGrpSpPr>
          <p:grpSpPr>
            <a:xfrm>
              <a:off x="4647508" y="389029"/>
              <a:ext cx="2163820" cy="1217409"/>
              <a:chOff x="1317510" y="1831763"/>
              <a:chExt cx="2163820" cy="121740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4C6FC3-441F-4430-8063-EF49ABC53A74}"/>
                  </a:ext>
                </a:extLst>
              </p:cNvPr>
              <p:cNvSpPr/>
              <p:nvPr/>
            </p:nvSpPr>
            <p:spPr>
              <a:xfrm>
                <a:off x="1317510" y="1844233"/>
                <a:ext cx="1081910" cy="120493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431FD04-B6B6-4E32-88AD-48EC635FEDE2}"/>
                  </a:ext>
                </a:extLst>
              </p:cNvPr>
              <p:cNvSpPr/>
              <p:nvPr/>
            </p:nvSpPr>
            <p:spPr>
              <a:xfrm>
                <a:off x="2399420" y="1844233"/>
                <a:ext cx="1081910" cy="12049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7BCE048-C768-4DCA-87FA-936D6E515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Blur radius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1623759" y="2142444"/>
                <a:ext cx="541914" cy="500243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2CC62F-70E2-4CB8-AA36-5A7EAC65F7D9}"/>
                  </a:ext>
                </a:extLst>
              </p:cNvPr>
              <p:cNvSpPr txBox="1"/>
              <p:nvPr/>
            </p:nvSpPr>
            <p:spPr>
              <a:xfrm>
                <a:off x="1473830" y="1831763"/>
                <a:ext cx="589217" cy="23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Factory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284FD3-1520-4C8E-850C-2A92FC12E512}"/>
                  </a:ext>
                </a:extLst>
              </p:cNvPr>
              <p:cNvSpPr txBox="1"/>
              <p:nvPr/>
            </p:nvSpPr>
            <p:spPr>
              <a:xfrm>
                <a:off x="2371577" y="1831763"/>
                <a:ext cx="846690" cy="23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Digital Twin</a:t>
                </a:r>
              </a:p>
            </p:txBody>
          </p:sp>
          <p:sp>
            <p:nvSpPr>
              <p:cNvPr id="43" name="Arrow: Left-Right 42">
                <a:extLst>
                  <a:ext uri="{FF2B5EF4-FFF2-40B4-BE49-F238E27FC236}">
                    <a16:creationId xmlns:a16="http://schemas.microsoft.com/office/drawing/2014/main" id="{518D8C77-4D51-4A3F-B52E-22DD92969402}"/>
                  </a:ext>
                </a:extLst>
              </p:cNvPr>
              <p:cNvSpPr/>
              <p:nvPr/>
            </p:nvSpPr>
            <p:spPr>
              <a:xfrm>
                <a:off x="2213682" y="2370822"/>
                <a:ext cx="365629" cy="193827"/>
              </a:xfrm>
              <a:prstGeom prst="left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7CC4887-C2F7-4AA7-BA9F-08627D6A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Blur radiu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984016" y="685854"/>
              <a:ext cx="523331" cy="528667"/>
            </a:xfrm>
            <a:prstGeom prst="rect">
              <a:avLst/>
            </a:prstGeom>
          </p:spPr>
        </p:pic>
      </p:grpSp>
      <p:sp>
        <p:nvSpPr>
          <p:cNvPr id="44" name="Footer Placeholder 2">
            <a:extLst>
              <a:ext uri="{FF2B5EF4-FFF2-40B4-BE49-F238E27FC236}">
                <a16:creationId xmlns:a16="http://schemas.microsoft.com/office/drawing/2014/main" id="{D903A506-6408-492B-AFAD-256101D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DDA28-C37E-43C5-BF6D-B4AA4FADD2C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5035">
            <a:off x="4917424" y="4669092"/>
            <a:ext cx="888543" cy="2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1" grpId="0" animBg="1"/>
      <p:bldP spid="32" grpId="0" animBg="1"/>
      <p:bldP spid="33" grpId="0" animBg="1"/>
      <p:bldP spid="3" grpId="0" animBg="1"/>
      <p:bldP spid="25" grpId="0" animBg="1"/>
      <p:bldP spid="27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71BB3-B7F7-4BE5-B58A-590C9F4C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56" y="1225119"/>
            <a:ext cx="7842568" cy="52094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Necessity to tie together multiple sources of data (ERP, MES,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Starting point / Endpoint for integration brokers (</a:t>
            </a:r>
            <a:r>
              <a:rPr lang="en-US" dirty="0" err="1"/>
              <a:t>Altova</a:t>
            </a:r>
            <a:r>
              <a:rPr lang="en-US" dirty="0"/>
              <a:t>, BizTalk, PI, IBM Message Broker) to enable data transformation/mapping (flattening a hierarchical IDOC)</a:t>
            </a:r>
          </a:p>
          <a:p>
            <a:pPr lvl="1"/>
            <a:r>
              <a:rPr lang="en-US" dirty="0"/>
              <a:t>Allows the easily cleaning of data using views and stored procedures.</a:t>
            </a:r>
          </a:p>
          <a:p>
            <a:pPr lvl="1"/>
            <a:r>
              <a:rPr lang="en-US" dirty="0"/>
              <a:t>Also allows for preserving scheduling dates across runs for exports.</a:t>
            </a:r>
          </a:p>
          <a:p>
            <a:pPr lvl="1"/>
            <a:r>
              <a:rPr lang="en-US" dirty="0"/>
              <a:t>Provides an intermediary because nobody wants us to plug directly into their ERP system</a:t>
            </a:r>
          </a:p>
          <a:p>
            <a:pPr lvl="1"/>
            <a:r>
              <a:rPr lang="en-US" dirty="0"/>
              <a:t>Make moving data from one model to any another very easy (Export \ Import Model Add-In example).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AC57-7F06-4AB2-81F5-70F2DB7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97F33-EAE7-4F28-B4FD-9B64690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40" y="179254"/>
            <a:ext cx="6662738" cy="9009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Why do we need a database to begin with?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A911C3A-E915-49EA-9AA5-E2D94F77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</p:spTree>
    <p:extLst>
      <p:ext uri="{BB962C8B-B14F-4D97-AF65-F5344CB8AC3E}">
        <p14:creationId xmlns:p14="http://schemas.microsoft.com/office/powerpoint/2010/main" val="10023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71BB3-B7F7-4BE5-B58A-590C9F4C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512014"/>
            <a:ext cx="7842568" cy="411199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At a minimum, we have a production and a test/development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Before any changes can be made in a production environment they have to be tested first.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personal that deploy from dev to test to production will have little knowledge of </a:t>
            </a:r>
            <a:r>
              <a:rPr lang="en-US" dirty="0" err="1"/>
              <a:t>Simio</a:t>
            </a:r>
            <a:r>
              <a:rPr lang="en-US" dirty="0"/>
              <a:t>.  They want to change the database connection setting using an external configuration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AC57-7F06-4AB2-81F5-70F2DB7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97F33-EAE7-4F28-B4FD-9B64690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6" y="272470"/>
            <a:ext cx="6662738" cy="9009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Why are multiple databases needed by Corporate IT??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A911C3A-E915-49EA-9AA5-E2D94F77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</p:spTree>
    <p:extLst>
      <p:ext uri="{BB962C8B-B14F-4D97-AF65-F5344CB8AC3E}">
        <p14:creationId xmlns:p14="http://schemas.microsoft.com/office/powerpoint/2010/main" val="13355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71BB3-B7F7-4BE5-B58A-590C9F4C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951458"/>
            <a:ext cx="7842568" cy="411199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Open Template and save as a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Modify tables based on the customer needs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Exporting Table Structure To Database.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Default Values</a:t>
            </a:r>
          </a:p>
          <a:p>
            <a:pPr lvl="2"/>
            <a:r>
              <a:rPr lang="en-US" dirty="0"/>
              <a:t>Transaction Types (need for speed).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Saving Data To Database on Model Save.  This can also be trigged using Publish.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AC57-7F06-4AB2-81F5-70F2DB7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97F33-EAE7-4F28-B4FD-9B64690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18" y="578749"/>
            <a:ext cx="6662738" cy="9009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the model development workflow that </a:t>
            </a:r>
            <a:r>
              <a:rPr lang="en-US" sz="4000" dirty="0" err="1"/>
              <a:t>DirectConnect</a:t>
            </a:r>
            <a:r>
              <a:rPr lang="en-US" sz="4000" dirty="0"/>
              <a:t> enables??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A911C3A-E915-49EA-9AA5-E2D94F77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</p:spTree>
    <p:extLst>
      <p:ext uri="{BB962C8B-B14F-4D97-AF65-F5344CB8AC3E}">
        <p14:creationId xmlns:p14="http://schemas.microsoft.com/office/powerpoint/2010/main" val="1855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71BB3-B7F7-4BE5-B58A-590C9F4C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951458"/>
            <a:ext cx="7842568" cy="411199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Run Import Data Binder / Export Data Binders via API.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</a:t>
            </a:r>
            <a:r>
              <a:rPr lang="en-US" dirty="0" err="1"/>
              <a:t>Simio</a:t>
            </a:r>
            <a:r>
              <a:rPr lang="en-US" dirty="0"/>
              <a:t> Tables to </a:t>
            </a:r>
            <a:r>
              <a:rPr lang="en-US" dirty="0" err="1"/>
              <a:t>DataSet</a:t>
            </a:r>
            <a:r>
              <a:rPr lang="en-US" dirty="0"/>
              <a:t> / </a:t>
            </a:r>
            <a:r>
              <a:rPr lang="en-US" dirty="0" err="1"/>
              <a:t>DataSet</a:t>
            </a:r>
            <a:r>
              <a:rPr lang="en-US" dirty="0"/>
              <a:t> to </a:t>
            </a:r>
            <a:r>
              <a:rPr lang="en-US" dirty="0" err="1"/>
              <a:t>Simio</a:t>
            </a:r>
            <a:r>
              <a:rPr lang="en-US" dirty="0"/>
              <a:t> 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Import if IDOCs / XML is still currently processing.</a:t>
            </a:r>
          </a:p>
          <a:p>
            <a:pPr lvl="1"/>
            <a:endParaRPr lang="en-US" dirty="0"/>
          </a:p>
          <a:p>
            <a:pPr lvl="1"/>
            <a:r>
              <a:rPr lang="en-US"/>
              <a:t>Send BAPI </a:t>
            </a:r>
            <a:r>
              <a:rPr lang="en-US" dirty="0"/>
              <a:t>Web Service 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AC57-7F06-4AB2-81F5-70F2DB7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96CF-46BA-4D12-9520-CC1EE2661C1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97F33-EAE7-4F28-B4FD-9B64690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18" y="578749"/>
            <a:ext cx="6662738" cy="9009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API Needs ( custom code that was need for this project)?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CA911C3A-E915-49EA-9AA5-E2D94F77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2018 Simio LLC</a:t>
            </a:r>
          </a:p>
        </p:txBody>
      </p:sp>
    </p:spTree>
    <p:extLst>
      <p:ext uri="{BB962C8B-B14F-4D97-AF65-F5344CB8AC3E}">
        <p14:creationId xmlns:p14="http://schemas.microsoft.com/office/powerpoint/2010/main" val="147758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EC8C7DD693E4CA7113F9EE8AFF738" ma:contentTypeVersion="9" ma:contentTypeDescription="Create a new document." ma:contentTypeScope="" ma:versionID="08e81920aeff4a4803966ceed8545e3a">
  <xsd:schema xmlns:xsd="http://www.w3.org/2001/XMLSchema" xmlns:xs="http://www.w3.org/2001/XMLSchema" xmlns:p="http://schemas.microsoft.com/office/2006/metadata/properties" xmlns:ns2="6b8bbd80-b075-413e-bfe0-b47f7e5f79f5" xmlns:ns3="d289aabd-6832-413e-bc1d-af3ab2f0a264" targetNamespace="http://schemas.microsoft.com/office/2006/metadata/properties" ma:root="true" ma:fieldsID="ca657d399585db5125efb5d78d043e34" ns2:_="" ns3:_="">
    <xsd:import namespace="6b8bbd80-b075-413e-bfe0-b47f7e5f79f5"/>
    <xsd:import namespace="d289aabd-6832-413e-bc1d-af3ab2f0a2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bd80-b075-413e-bfe0-b47f7e5f79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9aabd-6832-413e-bc1d-af3ab2f0a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1884C-E65D-48EF-8B18-5B8558E7D052}"/>
</file>

<file path=customXml/itemProps2.xml><?xml version="1.0" encoding="utf-8"?>
<ds:datastoreItem xmlns:ds="http://schemas.openxmlformats.org/officeDocument/2006/customXml" ds:itemID="{FAA86F1C-A031-4ED4-9B98-E0F795BD9AE4}"/>
</file>

<file path=customXml/itemProps3.xml><?xml version="1.0" encoding="utf-8"?>
<ds:datastoreItem xmlns:ds="http://schemas.openxmlformats.org/officeDocument/2006/customXml" ds:itemID="{99C86491-D12B-405D-83C9-A7832DC2ABAA}"/>
</file>

<file path=docProps/app.xml><?xml version="1.0" encoding="utf-8"?>
<Properties xmlns="http://schemas.openxmlformats.org/officeDocument/2006/extended-properties" xmlns:vt="http://schemas.openxmlformats.org/officeDocument/2006/docPropsVTypes">
  <TotalTime>10254</TotalTime>
  <Words>356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 3</vt:lpstr>
      <vt:lpstr>Office Theme</vt:lpstr>
      <vt:lpstr>Simio Interoperability</vt:lpstr>
      <vt:lpstr>Why do we need a database to begin with?</vt:lpstr>
      <vt:lpstr>Why are multiple databases needed by Corporate IT??</vt:lpstr>
      <vt:lpstr>What is the model development workflow that DirectConnect enables??</vt:lpstr>
      <vt:lpstr>API Needs ( custom code that was need for this project)?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Dennis Pegden</dc:creator>
  <cp:lastModifiedBy>Glen Wirth</cp:lastModifiedBy>
  <cp:revision>103</cp:revision>
  <dcterms:created xsi:type="dcterms:W3CDTF">2018-11-09T14:30:01Z</dcterms:created>
  <dcterms:modified xsi:type="dcterms:W3CDTF">2019-09-17T17:44:10Z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0x010100C4AEC8C7DD693E4CA7113F9EE8AFF738</vt:lpwstr>
  </property>
</Properties>
</file>