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4"/>
  </p:sldMasterIdLst>
  <p:notesMasterIdLst>
    <p:notesMasterId r:id="rId16"/>
  </p:notesMasterIdLst>
  <p:handoutMasterIdLst>
    <p:handoutMasterId r:id="rId17"/>
  </p:handoutMasterIdLst>
  <p:sldIdLst>
    <p:sldId id="344" r:id="rId5"/>
    <p:sldId id="553" r:id="rId6"/>
    <p:sldId id="555" r:id="rId7"/>
    <p:sldId id="545" r:id="rId8"/>
    <p:sldId id="558" r:id="rId9"/>
    <p:sldId id="563" r:id="rId10"/>
    <p:sldId id="564" r:id="rId11"/>
    <p:sldId id="565" r:id="rId12"/>
    <p:sldId id="544" r:id="rId13"/>
    <p:sldId id="554" r:id="rId14"/>
    <p:sldId id="561" r:id="rId15"/>
  </p:sldIdLst>
  <p:sldSz cx="9144000" cy="6858000" type="screen4x3"/>
  <p:notesSz cx="7315200" cy="9601200"/>
  <p:custShowLst>
    <p:custShow name="WSC Talk" id="0">
      <p:sldLst>
        <p:sld r:id="rId5"/>
      </p:sldLst>
    </p:custShow>
    <p:custShow name="Practitioners Course" id="1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11DF16"/>
    <a:srgbClr val="3333CC"/>
    <a:srgbClr val="808080"/>
    <a:srgbClr val="FF99FF"/>
    <a:srgbClr val="00CC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7" autoAdjust="0"/>
    <p:restoredTop sz="65676" autoAdjust="0"/>
  </p:normalViewPr>
  <p:slideViewPr>
    <p:cSldViewPr>
      <p:cViewPr varScale="1">
        <p:scale>
          <a:sx n="61" d="100"/>
          <a:sy n="61" d="100"/>
        </p:scale>
        <p:origin x="15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870" y="-6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/>
          <a:lstStyle>
            <a:lvl1pPr algn="l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/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 anchor="b"/>
          <a:lstStyle>
            <a:lvl1pPr algn="l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57" tIns="48330" rIns="96657" bIns="48330" rtlCol="0" anchor="b"/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A90A29D0-820D-43B0-9C93-DDE5C5D47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189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30" rIns="96657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18B4FF-7674-47EF-AA9D-CF0BE8D21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76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4AA15-3FE7-4BCA-89F5-AC36DFA56F5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Developers know where we are going</a:t>
            </a:r>
          </a:p>
          <a:p>
            <a:r>
              <a:rPr lang="en-US" dirty="0"/>
              <a:t>Sales/Marketing need to know what can be done</a:t>
            </a:r>
          </a:p>
          <a:p>
            <a:endParaRPr lang="en-US" dirty="0"/>
          </a:p>
          <a:p>
            <a:r>
              <a:rPr lang="en-US" dirty="0"/>
              <a:t>Try to stay focused on portal, but it interacts with everything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8B4FF-7674-47EF-AA9D-CF0BE8D21B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4C61A2-C532-4F6A-9C6E-FEE5D7746F18}" type="slidenum">
              <a:rPr lang="en-US">
                <a:latin typeface="Arial" panose="020B0604020202020204" pitchFamily="34" charset="0"/>
              </a:rPr>
              <a:pPr eaLnBrk="1" hangingPunct="1"/>
              <a:t>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</a:rPr>
              <a:t>Project Repository includes hierarchical database-driven storage of Scenarios, Plans, Experiments, and Published results.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Users have Groups, Roles, and Traits to closely refine access to data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The Portal provides a better platform for Production Integration.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Users have tailored abilities to Edit, Upload, Run, and Publish. Dashboards and Gantts can be seen across the Enterprise.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6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Condensing fact from the vapor of a nuance.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8B4FF-7674-47EF-AA9D-CF0BE8D21B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7313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4C61A2-C532-4F6A-9C6E-FEE5D7746F18}" type="slidenum">
              <a:rPr lang="en-US">
                <a:latin typeface="Arial" panose="020B0604020202020204" pitchFamily="34" charset="0"/>
              </a:rPr>
              <a:pPr eaLnBrk="1" hangingPunct="1"/>
              <a:t>9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</a:rPr>
              <a:t>Allows Simio to coordinates across the enterprise. Models can be used, shared, and visualized among all corporate employees. An important (the most important?) component of Factory 4.0.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Web based; deploys to IIS, either on dedicated server or VM, either in the Cloud or on-prem. Supports top browsers: Chrome, Firefox, Edge, etc.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Can use the same engines because of Simo’s continuing move to .NET Core, which is allow Simio to support more platforms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For Cloud, it is currently Azure, but Simio’s roadmap includes investigating multi-cloud initiatives, such as CloudFoundry.org</a:t>
            </a: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8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Platforms. Currently Windows / Azure. Extend to Linux, AWS, 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8B4FF-7674-47EF-AA9D-CF0BE8D21B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1355" y="848031"/>
            <a:ext cx="1971675" cy="53289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754" y="848031"/>
            <a:ext cx="6714309" cy="53289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1133856"/>
            <a:ext cx="8831390" cy="5358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0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1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9" y="1133856"/>
            <a:ext cx="4359402" cy="5358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133856"/>
            <a:ext cx="4358097" cy="5358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75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9" y="1133856"/>
            <a:ext cx="4342734" cy="764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9" y="2045089"/>
            <a:ext cx="4342734" cy="4453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3856"/>
            <a:ext cx="4384221" cy="764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45089"/>
            <a:ext cx="4357688" cy="4453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/>
        </p:nvSpPr>
        <p:spPr>
          <a:xfrm>
            <a:off x="0" y="6585438"/>
            <a:ext cx="2057400" cy="272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9B82FF-049A-495D-9499-7EE3B8FDE455}" type="datetime1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3028950" y="6585438"/>
            <a:ext cx="3086100" cy="27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2016 Simio LLC</a:t>
            </a:r>
            <a:endParaRPr lang="en-US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7086600" y="6585438"/>
            <a:ext cx="2057400" cy="272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496CF-46BA-4D12-9520-CC1EE266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2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457200"/>
            <a:ext cx="3413556" cy="10023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5099448" cy="5504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463" y="1459523"/>
            <a:ext cx="3413556" cy="5032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4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457200"/>
            <a:ext cx="3422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0" y="987425"/>
            <a:ext cx="5102352" cy="55046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54" y="2057399"/>
            <a:ext cx="3422265" cy="4434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73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754" y="235134"/>
            <a:ext cx="7101165" cy="74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4" y="1134208"/>
            <a:ext cx="8839200" cy="535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1907" y="0"/>
            <a:ext cx="9165431" cy="182880"/>
          </a:xfrm>
          <a:prstGeom prst="rect">
            <a:avLst/>
          </a:prstGeom>
          <a:solidFill>
            <a:srgbClr val="0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10" y="204677"/>
            <a:ext cx="1829257" cy="575469"/>
          </a:xfrm>
          <a:prstGeom prst="rect">
            <a:avLst/>
          </a:prstGeom>
        </p:spPr>
      </p:pic>
      <p:sp>
        <p:nvSpPr>
          <p:cNvPr id="12" name="Date Placeholder 2"/>
          <p:cNvSpPr txBox="1">
            <a:spLocks/>
          </p:cNvSpPr>
          <p:nvPr/>
        </p:nvSpPr>
        <p:spPr>
          <a:xfrm>
            <a:off x="0" y="6585438"/>
            <a:ext cx="2057400" cy="272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9B82FF-049A-495D-9499-7EE3B8FDE455}" type="datetime1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3028950" y="6585438"/>
            <a:ext cx="3086100" cy="27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2018 Simio LLC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7086600" y="6585438"/>
            <a:ext cx="2057400" cy="272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496CF-46BA-4D12-9520-CC1EE266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3A95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3A952"/>
        </a:buClr>
        <a:buFont typeface="Wingdings 3" panose="05040102010807070707" pitchFamily="18" charset="2"/>
        <a:buChar char="u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SzPct val="7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SzPct val="125000"/>
        <a:buFont typeface="Arial" panose="020B0604020202020204" pitchFamily="34" charset="0"/>
        <a:buChar char="▫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981200"/>
            <a:ext cx="8534400" cy="41148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808080"/>
                    </a:gs>
                    <a:gs pos="50000">
                      <a:srgbClr val="B9B9B9"/>
                    </a:gs>
                    <a:gs pos="100000">
                      <a:srgbClr val="DDDDDD"/>
                    </a:gs>
                  </a:gsLst>
                  <a:lin ang="5400000"/>
                </a:gra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</a:pPr>
            <a:r>
              <a:rPr lang="en-US" b="1" i="1" dirty="0"/>
              <a:t>Simio Portal </a:t>
            </a:r>
            <a:br>
              <a:rPr lang="en-US" b="1" i="1" dirty="0"/>
            </a:br>
            <a:r>
              <a:rPr lang="en-US" sz="4800" b="1" i="1" dirty="0"/>
              <a:t>MVP Plan 2020-2021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endParaRPr lang="en-US" sz="27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134CF2-300F-485A-A1D1-9E5C0DFC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Performance / Scalability</a:t>
            </a:r>
          </a:p>
          <a:p>
            <a:r>
              <a:rPr lang="en-US" dirty="0"/>
              <a:t>UI</a:t>
            </a:r>
          </a:p>
          <a:p>
            <a:r>
              <a:rPr lang="en-US" dirty="0"/>
              <a:t>Modeling Features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Interfacing (Data In/Out)</a:t>
            </a:r>
          </a:p>
          <a:p>
            <a:r>
              <a:rPr lang="en-US" dirty="0"/>
              <a:t>Setup cost (model construction, …)</a:t>
            </a:r>
          </a:p>
          <a:p>
            <a:r>
              <a:rPr lang="en-US" dirty="0"/>
              <a:t>Release Cadence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F8B176-CF6D-4567-B5BC-CEE00C5D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Opportunities /Gaps</a:t>
            </a:r>
          </a:p>
        </p:txBody>
      </p:sp>
    </p:spTree>
    <p:extLst>
      <p:ext uri="{BB962C8B-B14F-4D97-AF65-F5344CB8AC3E}">
        <p14:creationId xmlns:p14="http://schemas.microsoft.com/office/powerpoint/2010/main" val="259973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D7B1-238E-4632-A146-1C65899E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8BE87-9F49-409F-BC4E-7F95FB51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318160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454A3-D1AE-40B0-A03E-90F82A7B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pieces for MVP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Setup (model maintenance and distribution)</a:t>
            </a:r>
          </a:p>
          <a:p>
            <a:pPr lvl="1"/>
            <a:r>
              <a:rPr lang="en-US" dirty="0"/>
              <a:t>Runtime (operator)</a:t>
            </a:r>
          </a:p>
          <a:p>
            <a:r>
              <a:rPr lang="en-US" dirty="0"/>
              <a:t>Timeframe</a:t>
            </a:r>
          </a:p>
          <a:p>
            <a:pPr lvl="1"/>
            <a:r>
              <a:rPr lang="en-US" dirty="0"/>
              <a:t>ABB is out front</a:t>
            </a:r>
          </a:p>
          <a:p>
            <a:pPr lvl="1"/>
            <a:r>
              <a:rPr lang="en-US" dirty="0"/>
              <a:t>What does Sales and Marketing require?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D00E5F-1A69-44CD-AAE5-39425BCD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Purpose</a:t>
            </a:r>
          </a:p>
        </p:txBody>
      </p:sp>
    </p:spTree>
    <p:extLst>
      <p:ext uri="{BB962C8B-B14F-4D97-AF65-F5344CB8AC3E}">
        <p14:creationId xmlns:p14="http://schemas.microsoft.com/office/powerpoint/2010/main" val="156992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5D189-BD13-4DB7-899B-BAF754C1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  <a:p>
            <a:r>
              <a:rPr lang="en-US" dirty="0"/>
              <a:t>Support (Liz) 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Functional Leads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431B8-6C40-4153-AD29-DB1B4EAF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740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/>
          </a:bodyPr>
          <a:lstStyle/>
          <a:p>
            <a:pPr marL="577850" indent="-577850">
              <a:defRPr/>
            </a:pPr>
            <a:r>
              <a:rPr lang="en-US" sz="3600" dirty="0"/>
              <a:t>How</a:t>
            </a:r>
          </a:p>
          <a:p>
            <a:pPr marL="577850" indent="-577850">
              <a:defRPr/>
            </a:pPr>
            <a:endParaRPr lang="en-US" sz="3600" dirty="0"/>
          </a:p>
          <a:p>
            <a:pPr marL="577850" indent="-577850">
              <a:defRPr/>
            </a:pPr>
            <a:r>
              <a:rPr lang="en-US" sz="3600" dirty="0"/>
              <a:t>Distribution of Results</a:t>
            </a:r>
          </a:p>
          <a:p>
            <a:pPr marL="577850" indent="-577850">
              <a:defRPr/>
            </a:pPr>
            <a:r>
              <a:rPr lang="en-US" sz="3600" dirty="0"/>
              <a:t>Distributed Experiment Runner</a:t>
            </a:r>
          </a:p>
          <a:p>
            <a:pPr marL="577850" indent="-577850">
              <a:defRPr/>
            </a:pPr>
            <a:endParaRPr lang="en-US" sz="3600" dirty="0"/>
          </a:p>
          <a:p>
            <a:pPr marL="0" indent="0" eaLnBrk="1" hangingPunct="1">
              <a:buNone/>
              <a:defRPr/>
            </a:pPr>
            <a:endParaRPr lang="en-US" sz="360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88728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06D520-BA9C-4653-B7CA-FD3CD2B8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Existing Resources</a:t>
            </a:r>
          </a:p>
          <a:p>
            <a:pPr lvl="1"/>
            <a:r>
              <a:rPr lang="en-US" dirty="0"/>
              <a:t>Website Help</a:t>
            </a:r>
          </a:p>
          <a:p>
            <a:r>
              <a:rPr lang="en-US" dirty="0"/>
              <a:t> Training Videos</a:t>
            </a:r>
          </a:p>
          <a:p>
            <a:r>
              <a:rPr lang="en-US" dirty="0"/>
              <a:t>Help (Caleb/Alex)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A70BD-E51C-4F08-8BA0-72A5E04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9683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E25FCF-3E24-43B1-91CB-C19642B4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Caleb, Sarah</a:t>
            </a:r>
          </a:p>
          <a:p>
            <a:r>
              <a:rPr lang="en-US" dirty="0"/>
              <a:t>Which model(s) are supported?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D95C1-C126-4941-B068-FC74B04E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</p:spTree>
    <p:extLst>
      <p:ext uri="{BB962C8B-B14F-4D97-AF65-F5344CB8AC3E}">
        <p14:creationId xmlns:p14="http://schemas.microsoft.com/office/powerpoint/2010/main" val="33881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2597D-C20E-4F2E-9D51-2D58B39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Coordinator (Caleb)</a:t>
            </a:r>
          </a:p>
          <a:p>
            <a:r>
              <a:rPr lang="en-US" dirty="0"/>
              <a:t>General Training/OLL (Alex)</a:t>
            </a:r>
          </a:p>
          <a:p>
            <a:pPr lvl="1"/>
            <a:r>
              <a:rPr lang="en-US" dirty="0"/>
              <a:t>LMS options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373F4-D0CE-4C7E-9E60-039FB55D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9065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EA180A-27A2-4645-B43B-0FCC3AF8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  <a:p>
            <a:pPr lvl="1"/>
            <a:r>
              <a:rPr lang="en-US" dirty="0"/>
              <a:t>MTE, Demos, Webinars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98D3B-C7C8-472C-8458-44A05E3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Support</a:t>
            </a:r>
          </a:p>
        </p:txBody>
      </p:sp>
    </p:spTree>
    <p:extLst>
      <p:ext uri="{BB962C8B-B14F-4D97-AF65-F5344CB8AC3E}">
        <p14:creationId xmlns:p14="http://schemas.microsoft.com/office/powerpoint/2010/main" val="22495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/>
          </a:bodyPr>
          <a:lstStyle/>
          <a:p>
            <a:pPr marL="577850" indent="-577850" eaLnBrk="1" hangingPunct="1">
              <a:defRPr/>
            </a:pPr>
            <a:r>
              <a:rPr lang="en-US" sz="3600" dirty="0"/>
              <a:t>Extends Simio to Enterprise</a:t>
            </a:r>
          </a:p>
          <a:p>
            <a:pPr marL="577850" indent="-577850" eaLnBrk="1" hangingPunct="1">
              <a:defRPr/>
            </a:pPr>
            <a:r>
              <a:rPr lang="en-US" sz="3600" dirty="0"/>
              <a:t>Industry 4.0 Production Integration</a:t>
            </a:r>
          </a:p>
          <a:p>
            <a:pPr marL="577850" indent="-577850" eaLnBrk="1" hangingPunct="1">
              <a:defRPr/>
            </a:pPr>
            <a:r>
              <a:rPr lang="en-US" sz="3600" dirty="0"/>
              <a:t>Web based, multiple Browsers</a:t>
            </a:r>
          </a:p>
          <a:p>
            <a:pPr marL="577850" indent="-577850" eaLnBrk="1" hangingPunct="1">
              <a:defRPr/>
            </a:pPr>
            <a:r>
              <a:rPr lang="en-US" sz="3600" dirty="0"/>
              <a:t>Same Simio Engines as Desktop</a:t>
            </a:r>
          </a:p>
          <a:p>
            <a:pPr marL="577850" indent="-577850" eaLnBrk="1" hangingPunct="1">
              <a:defRPr/>
            </a:pPr>
            <a:r>
              <a:rPr lang="en-US" sz="3600" dirty="0"/>
              <a:t>Public / Private (hybrid) Cloud</a:t>
            </a:r>
          </a:p>
          <a:p>
            <a:pPr marL="577850" indent="-577850" eaLnBrk="1" hangingPunct="1">
              <a:defRPr/>
            </a:pPr>
            <a:r>
              <a:rPr lang="en-US" sz="3600" dirty="0"/>
              <a:t>Integrates with Simio Desktop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Portal Features</a:t>
            </a:r>
          </a:p>
        </p:txBody>
      </p:sp>
    </p:spTree>
    <p:extLst>
      <p:ext uri="{BB962C8B-B14F-4D97-AF65-F5344CB8AC3E}">
        <p14:creationId xmlns:p14="http://schemas.microsoft.com/office/powerpoint/2010/main" val="4057725945"/>
      </p:ext>
    </p:extLst>
  </p:cSld>
  <p:clrMapOvr>
    <a:masterClrMapping/>
  </p:clrMapOvr>
</p:sld>
</file>

<file path=ppt/theme/theme1.xml><?xml version="1.0" encoding="utf-8"?>
<a:theme xmlns:a="http://schemas.openxmlformats.org/drawingml/2006/main" name="Sim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io" id="{45DE1EB2-3EF1-4950-B594-896AF4310BE4}" vid="{DB9FF89A-AD66-48E0-B719-1EE0AE31BB1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9129F191060408A1B249012F839E4" ma:contentTypeVersion="6" ma:contentTypeDescription="Create a new document." ma:contentTypeScope="" ma:versionID="582a3918259429d025b53dc1c1e7c953">
  <xsd:schema xmlns:xsd="http://www.w3.org/2001/XMLSchema" xmlns:xs="http://www.w3.org/2001/XMLSchema" xmlns:p="http://schemas.microsoft.com/office/2006/metadata/properties" xmlns:ns2="3f7e8456-6898-4c64-80f4-88f7251a4e66" xmlns:ns3="6234698a-4480-4941-8cd8-d4090cc2ed4e" targetNamespace="http://schemas.microsoft.com/office/2006/metadata/properties" ma:root="true" ma:fieldsID="529f4da33fdeb86b82c869fc787b4758" ns2:_="" ns3:_="">
    <xsd:import namespace="3f7e8456-6898-4c64-80f4-88f7251a4e66"/>
    <xsd:import namespace="6234698a-4480-4941-8cd8-d4090cc2ed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e8456-6898-4c64-80f4-88f7251a4e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4698a-4480-4941-8cd8-d4090cc2ed4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2342A8-C97A-4BBF-AD05-B03D384854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7e8456-6898-4c64-80f4-88f7251a4e66"/>
    <ds:schemaRef ds:uri="6234698a-4480-4941-8cd8-d4090cc2e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0DC654-F8DA-4D4A-93D8-6449A4DF1F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9EC14-E4CE-402A-B2DD-87F44C419F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f7e8456-6898-4c64-80f4-88f7251a4e66"/>
    <ds:schemaRef ds:uri="6234698a-4480-4941-8cd8-d4090cc2ed4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Simio</Template>
  <TotalTime>26578</TotalTime>
  <Words>413</Words>
  <Application>Microsoft Office PowerPoint</Application>
  <PresentationFormat>On-screen Show (4:3)</PresentationFormat>
  <Paragraphs>87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2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Wingdings 3</vt:lpstr>
      <vt:lpstr>Simio</vt:lpstr>
      <vt:lpstr>Simio Portal  MVP Plan 2020-2021   </vt:lpstr>
      <vt:lpstr>Meeting Purpose</vt:lpstr>
      <vt:lpstr>Components</vt:lpstr>
      <vt:lpstr>Support</vt:lpstr>
      <vt:lpstr>Documentation</vt:lpstr>
      <vt:lpstr>Licensing</vt:lpstr>
      <vt:lpstr> Training</vt:lpstr>
      <vt:lpstr>Sales Support</vt:lpstr>
      <vt:lpstr>Some Portal Features</vt:lpstr>
      <vt:lpstr>Planning Opportunities /Gaps</vt:lpstr>
      <vt:lpstr>What Next?</vt:lpstr>
      <vt:lpstr>WSC Talk</vt:lpstr>
      <vt:lpstr>Practitioners Course</vt:lpstr>
    </vt:vector>
  </TitlesOfParts>
  <Company>Simio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Simio</dc:title>
  <dc:subject>My First Project</dc:subject>
  <dc:creator>Simio LLC</dc:creator>
  <cp:keywords>Simio, Simulation Software, Training</cp:keywords>
  <cp:lastModifiedBy>Daniel Houck</cp:lastModifiedBy>
  <cp:revision>672</cp:revision>
  <cp:lastPrinted>2012-05-01T16:05:07Z</cp:lastPrinted>
  <dcterms:created xsi:type="dcterms:W3CDTF">2005-10-03T13:55:19Z</dcterms:created>
  <dcterms:modified xsi:type="dcterms:W3CDTF">2020-10-26T16:01:54Z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0x0101001FA9129F191060408A1B249012F839E4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</Properties>
</file>