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5" r:id="rId1"/>
  </p:sldMasterIdLst>
  <p:notesMasterIdLst>
    <p:notesMasterId r:id="rId7"/>
  </p:notesMasterIdLst>
  <p:sldIdLst>
    <p:sldId id="1356" r:id="rId2"/>
    <p:sldId id="1357" r:id="rId3"/>
    <p:sldId id="1359" r:id="rId4"/>
    <p:sldId id="1358" r:id="rId5"/>
    <p:sldId id="296" r:id="rId6"/>
  </p:sldIdLst>
  <p:sldSz cx="12192000" cy="6858000"/>
  <p:notesSz cx="7315200" cy="12344400"/>
  <p:embeddedFontLst>
    <p:embeddedFont>
      <p:font typeface="Georgia" panose="02040502050405020303" pitchFamily="18" charset="0"/>
      <p:regular r:id="rId8"/>
      <p:bold r:id="rId9"/>
      <p:italic r:id="rId10"/>
      <p:boldItalic r:id="rId11"/>
    </p:embeddedFont>
  </p:embeddedFontLst>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A72406"/>
    <a:srgbClr val="D93954"/>
    <a:srgbClr val="731626"/>
    <a:srgbClr val="FFF0CC"/>
    <a:srgbClr val="E0301E"/>
    <a:srgbClr val="F0B0BB"/>
    <a:srgbClr val="D78F00"/>
    <a:srgbClr val="373737"/>
    <a:srgbClr val="FD8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E88834-0825-4750-8F21-16E985D1667A}">
  <a:tblStyle styleId="{EBE88834-0825-4750-8F21-16E985D1667A}"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3496" autoAdjust="0"/>
  </p:normalViewPr>
  <p:slideViewPr>
    <p:cSldViewPr snapToGrid="0">
      <p:cViewPr varScale="1">
        <p:scale>
          <a:sx n="65" d="100"/>
          <a:sy n="65"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169920" cy="619364"/>
          </a:xfrm>
          <a:prstGeom prst="rect">
            <a:avLst/>
          </a:prstGeom>
          <a:noFill/>
          <a:ln>
            <a:noFill/>
          </a:ln>
        </p:spPr>
        <p:txBody>
          <a:bodyPr spcFirstLastPara="1" wrap="square" lIns="112279" tIns="56125" rIns="112279" bIns="56125" anchor="t" anchorCtr="0">
            <a:noAutofit/>
          </a:bodyPr>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4" name="Google Shape;4;n"/>
          <p:cNvSpPr txBox="1">
            <a:spLocks noGrp="1"/>
          </p:cNvSpPr>
          <p:nvPr>
            <p:ph type="dt" idx="10"/>
          </p:nvPr>
        </p:nvSpPr>
        <p:spPr>
          <a:xfrm>
            <a:off x="4143591" y="0"/>
            <a:ext cx="3169920" cy="619364"/>
          </a:xfrm>
          <a:prstGeom prst="rect">
            <a:avLst/>
          </a:prstGeom>
          <a:noFill/>
          <a:ln>
            <a:noFill/>
          </a:ln>
        </p:spPr>
        <p:txBody>
          <a:bodyPr spcFirstLastPara="1" wrap="square" lIns="112279" tIns="56125" rIns="112279" bIns="56125" anchor="t" anchorCtr="0">
            <a:noAutofit/>
          </a:bodyPr>
          <a:lstStyle>
            <a:lvl1pPr marR="0" lvl="0" algn="r"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5" name="Google Shape;5;n"/>
          <p:cNvSpPr>
            <a:spLocks noGrp="1" noRot="1" noChangeAspect="1"/>
          </p:cNvSpPr>
          <p:nvPr>
            <p:ph type="sldImg" idx="3"/>
          </p:nvPr>
        </p:nvSpPr>
        <p:spPr>
          <a:xfrm>
            <a:off x="-44450" y="1543050"/>
            <a:ext cx="7405688" cy="41671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1" y="5940742"/>
            <a:ext cx="5852160" cy="4860608"/>
          </a:xfrm>
          <a:prstGeom prst="rect">
            <a:avLst/>
          </a:prstGeom>
          <a:noFill/>
          <a:ln>
            <a:noFill/>
          </a:ln>
        </p:spPr>
        <p:txBody>
          <a:bodyPr spcFirstLastPara="1" wrap="square" lIns="112279" tIns="56125" rIns="112279" bIns="561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lang="ro-RO" dirty="0"/>
          </a:p>
        </p:txBody>
      </p:sp>
      <p:sp>
        <p:nvSpPr>
          <p:cNvPr id="7" name="Google Shape;7;n"/>
          <p:cNvSpPr txBox="1">
            <a:spLocks noGrp="1"/>
          </p:cNvSpPr>
          <p:nvPr>
            <p:ph type="ftr" idx="11"/>
          </p:nvPr>
        </p:nvSpPr>
        <p:spPr>
          <a:xfrm>
            <a:off x="1" y="11725041"/>
            <a:ext cx="3169920" cy="619363"/>
          </a:xfrm>
          <a:prstGeom prst="rect">
            <a:avLst/>
          </a:prstGeom>
          <a:noFill/>
          <a:ln>
            <a:noFill/>
          </a:ln>
        </p:spPr>
        <p:txBody>
          <a:bodyPr spcFirstLastPara="1" wrap="square" lIns="112279" tIns="56125" rIns="112279" bIns="56125" anchor="b" anchorCtr="0">
            <a:noAutofit/>
          </a:bodyPr>
          <a:lstStyle>
            <a:lvl1pPr marR="0" lvl="0" algn="l" rtl="0">
              <a:spcBef>
                <a:spcPts val="0"/>
              </a:spcBef>
              <a:spcAft>
                <a:spcPts val="0"/>
              </a:spcAft>
              <a:buSzPts val="1400"/>
              <a:buNone/>
              <a:defRPr sz="15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ro-RO" dirty="0"/>
          </a:p>
        </p:txBody>
      </p:sp>
      <p:sp>
        <p:nvSpPr>
          <p:cNvPr id="8" name="Google Shape;8;n"/>
          <p:cNvSpPr txBox="1">
            <a:spLocks noGrp="1"/>
          </p:cNvSpPr>
          <p:nvPr>
            <p:ph type="sldNum" idx="12"/>
          </p:nvPr>
        </p:nvSpPr>
        <p:spPr>
          <a:xfrm>
            <a:off x="4143591" y="11725041"/>
            <a:ext cx="3169920" cy="619363"/>
          </a:xfrm>
          <a:prstGeom prst="rect">
            <a:avLst/>
          </a:prstGeom>
          <a:noFill/>
          <a:ln>
            <a:noFill/>
          </a:ln>
        </p:spPr>
        <p:txBody>
          <a:bodyPr spcFirstLastPara="1" wrap="square" lIns="112279" tIns="56125" rIns="112279" bIns="56125" anchor="b" anchorCtr="0">
            <a:noAutofit/>
          </a:bodyPr>
          <a:lstStyle/>
          <a:p>
            <a:pPr algn="r"/>
            <a:fld id="{00000000-1234-1234-1234-123412341234}" type="slidenum">
              <a:rPr lang="ro-RO" sz="1500" smtClean="0">
                <a:solidFill>
                  <a:schemeClr val="dk1"/>
                </a:solidFill>
              </a:rPr>
              <a:pPr algn="r"/>
              <a:t>‹#›</a:t>
            </a:fld>
            <a:endParaRPr lang="ro-RO" sz="1500" dirty="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8:notes"/>
          <p:cNvSpPr txBox="1">
            <a:spLocks noGrp="1"/>
          </p:cNvSpPr>
          <p:nvPr>
            <p:ph type="body" idx="1"/>
          </p:nvPr>
        </p:nvSpPr>
        <p:spPr>
          <a:xfrm>
            <a:off x="731521" y="5940742"/>
            <a:ext cx="5852160" cy="4860608"/>
          </a:xfrm>
          <a:prstGeom prst="rect">
            <a:avLst/>
          </a:prstGeom>
        </p:spPr>
        <p:txBody>
          <a:bodyPr spcFirstLastPara="1" wrap="square" lIns="112279" tIns="56125" rIns="112279" bIns="56125" anchor="t" anchorCtr="0">
            <a:noAutofit/>
          </a:bodyPr>
          <a:lstStyle/>
          <a:p>
            <a:pPr marL="0" indent="0"/>
            <a:endParaRPr lang="ro-RO" dirty="0"/>
          </a:p>
        </p:txBody>
      </p:sp>
      <p:sp>
        <p:nvSpPr>
          <p:cNvPr id="411" name="Google Shape;411;p8:notes"/>
          <p:cNvSpPr>
            <a:spLocks noGrp="1" noRot="1" noChangeAspect="1"/>
          </p:cNvSpPr>
          <p:nvPr>
            <p:ph type="sldImg" idx="2"/>
          </p:nvPr>
        </p:nvSpPr>
        <p:spPr>
          <a:xfrm>
            <a:off x="-44450" y="1543050"/>
            <a:ext cx="7405688" cy="41671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87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p:cNvGrpSpPr/>
        <p:nvPr/>
      </p:nvGrpSpPr>
      <p:grpSpPr>
        <a:xfrm>
          <a:off x="0" y="0"/>
          <a:ext cx="0" cy="0"/>
          <a:chOff x="0" y="0"/>
          <a:chExt cx="0" cy="0"/>
        </a:xfrm>
      </p:grpSpPr>
      <p:sp>
        <p:nvSpPr>
          <p:cNvPr id="3220" name="Google Shape;3220;p46:notes"/>
          <p:cNvSpPr>
            <a:spLocks noGrp="1" noRot="1" noChangeAspect="1"/>
          </p:cNvSpPr>
          <p:nvPr>
            <p:ph type="sldImg" idx="2"/>
          </p:nvPr>
        </p:nvSpPr>
        <p:spPr>
          <a:xfrm>
            <a:off x="-450850" y="939800"/>
            <a:ext cx="8355013" cy="47005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1" name="Google Shape;3221;p46:notes"/>
          <p:cNvSpPr txBox="1">
            <a:spLocks noGrp="1"/>
          </p:cNvSpPr>
          <p:nvPr>
            <p:ph type="body" idx="1"/>
          </p:nvPr>
        </p:nvSpPr>
        <p:spPr>
          <a:xfrm>
            <a:off x="745068" y="5953601"/>
            <a:ext cx="5960640" cy="5638410"/>
          </a:xfrm>
          <a:prstGeom prst="rect">
            <a:avLst/>
          </a:prstGeom>
          <a:noFill/>
          <a:ln>
            <a:noFill/>
          </a:ln>
        </p:spPr>
        <p:txBody>
          <a:bodyPr spcFirstLastPara="1" wrap="square" lIns="112279" tIns="112279" rIns="112279" bIns="112279" anchor="t" anchorCtr="0">
            <a:noAutofit/>
          </a:bodyPr>
          <a:lstStyle/>
          <a:p>
            <a:pPr marL="0" indent="0"/>
            <a:endParaRPr lang="ro-RO" dirty="0"/>
          </a:p>
        </p:txBody>
      </p:sp>
      <p:sp>
        <p:nvSpPr>
          <p:cNvPr id="3222" name="Google Shape;3222;p46:notes"/>
          <p:cNvSpPr txBox="1">
            <a:spLocks noGrp="1"/>
          </p:cNvSpPr>
          <p:nvPr>
            <p:ph type="sldNum" idx="12"/>
          </p:nvPr>
        </p:nvSpPr>
        <p:spPr>
          <a:xfrm>
            <a:off x="4219790" y="11905061"/>
            <a:ext cx="3229120" cy="625725"/>
          </a:xfrm>
          <a:prstGeom prst="rect">
            <a:avLst/>
          </a:prstGeom>
          <a:noFill/>
          <a:ln>
            <a:noFill/>
          </a:ln>
        </p:spPr>
        <p:txBody>
          <a:bodyPr spcFirstLastPara="1" wrap="square" lIns="112279" tIns="56125" rIns="112279" bIns="56125" anchor="b" anchorCtr="0">
            <a:noAutofit/>
          </a:bodyPr>
          <a:lstStyle/>
          <a:p>
            <a:pPr algn="r">
              <a:buSzPts val="1400"/>
            </a:pPr>
            <a:fld id="{00000000-1234-1234-1234-123412341234}" type="slidenum">
              <a:rPr lang="ro-RO" smtClean="0"/>
              <a:pPr algn="r">
                <a:buSzPts val="1400"/>
              </a:pPr>
              <a:t>5</a:t>
            </a:fld>
            <a:endParaRPr lang="ro-RO"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485"/>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156B5F3-29D9-4354-B1B9-90E4FB9B3DCC}"/>
              </a:ext>
            </a:extLst>
          </p:cNvPr>
          <p:cNvGraphicFramePr>
            <a:graphicFrameLocks noChangeAspect="1"/>
          </p:cNvGraphicFramePr>
          <p:nvPr userDrawn="1">
            <p:custDataLst>
              <p:tags r:id="rId2"/>
            </p:custDataLst>
            <p:extLst>
              <p:ext uri="{D42A27DB-BD31-4B8C-83A1-F6EECF244321}">
                <p14:modId xmlns:p14="http://schemas.microsoft.com/office/powerpoint/2010/main" val="1050751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562"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86" name="Google Shape;1486;p284"/>
          <p:cNvSpPr txBox="1">
            <a:spLocks noGrp="1"/>
          </p:cNvSpPr>
          <p:nvPr>
            <p:ph type="body" idx="1"/>
          </p:nvPr>
        </p:nvSpPr>
        <p:spPr>
          <a:xfrm>
            <a:off x="0" y="1143000"/>
            <a:ext cx="4876870" cy="4572000"/>
          </a:xfrm>
          <a:prstGeom prst="rect">
            <a:avLst/>
          </a:prstGeom>
          <a:solidFill>
            <a:srgbClr val="E0301E"/>
          </a:solidFill>
          <a:ln>
            <a:noFill/>
          </a:ln>
        </p:spPr>
        <p:txBody>
          <a:bodyPr spcFirstLastPara="1" wrap="square" lIns="508000" tIns="1371575" rIns="254000" bIns="254000" anchor="t" anchorCtr="0">
            <a:noAutofit/>
          </a:bodyPr>
          <a:lstStyle>
            <a:lvl1pPr marL="457200" marR="0" lvl="0" indent="-228600" algn="l" rtl="0">
              <a:lnSpc>
                <a:spcPct val="90000"/>
              </a:lnSpc>
              <a:spcBef>
                <a:spcPts val="0"/>
              </a:spcBef>
              <a:spcAft>
                <a:spcPts val="0"/>
              </a:spcAft>
              <a:buClr>
                <a:schemeClr val="lt1"/>
              </a:buClr>
              <a:buSzPts val="2700"/>
              <a:buFont typeface="Arial"/>
              <a:buNone/>
              <a:defRPr sz="2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lang="ro-RO" dirty="0"/>
          </a:p>
        </p:txBody>
      </p:sp>
      <p:sp>
        <p:nvSpPr>
          <p:cNvPr id="1487" name="Google Shape;1487;p284"/>
          <p:cNvSpPr txBox="1">
            <a:spLocks noGrp="1"/>
          </p:cNvSpPr>
          <p:nvPr>
            <p:ph type="sldNum" idx="12"/>
          </p:nvPr>
        </p:nvSpPr>
        <p:spPr>
          <a:xfrm>
            <a:off x="8168301" y="6492240"/>
            <a:ext cx="3414289"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fld id="{00000000-1234-1234-1234-123412341234}" type="slidenum">
              <a:rPr lang="ro-RO" smtClean="0"/>
              <a:pPr/>
              <a:t>‹#›</a:t>
            </a:fld>
            <a:endParaRPr lang="ro-RO" dirty="0"/>
          </a:p>
        </p:txBody>
      </p:sp>
      <p:sp>
        <p:nvSpPr>
          <p:cNvPr id="1488" name="Google Shape;1488;p284"/>
          <p:cNvSpPr/>
          <p:nvPr/>
        </p:nvSpPr>
        <p:spPr>
          <a:xfrm>
            <a:off x="609607" y="1533146"/>
            <a:ext cx="975369" cy="570294"/>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947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155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5D20919-96CC-49E6-BC78-1E91ADA38D5F}"/>
              </a:ext>
            </a:extLst>
          </p:cNvPr>
          <p:cNvGraphicFramePr>
            <a:graphicFrameLocks noChangeAspect="1"/>
          </p:cNvGraphicFramePr>
          <p:nvPr userDrawn="1">
            <p:custDataLst>
              <p:tags r:id="rId2"/>
            </p:custDataLst>
            <p:extLst>
              <p:ext uri="{D42A27DB-BD31-4B8C-83A1-F6EECF244321}">
                <p14:modId xmlns:p14="http://schemas.microsoft.com/office/powerpoint/2010/main" val="71742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874"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555" name="Google Shape;1555;p298"/>
          <p:cNvGrpSpPr/>
          <p:nvPr/>
        </p:nvGrpSpPr>
        <p:grpSpPr>
          <a:xfrm>
            <a:off x="0" y="1905"/>
            <a:ext cx="12192127" cy="6857992"/>
            <a:chOff x="0" y="0"/>
            <a:chExt cx="9144000" cy="6857992"/>
          </a:xfrm>
        </p:grpSpPr>
        <p:sp>
          <p:nvSpPr>
            <p:cNvPr id="1556" name="Google Shape;1556;p298"/>
            <p:cNvSpPr/>
            <p:nvPr/>
          </p:nvSpPr>
          <p:spPr>
            <a:xfrm>
              <a:off x="1" y="3615583"/>
              <a:ext cx="6781802" cy="78000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sp>
          <p:nvSpPr>
            <p:cNvPr id="1557" name="Google Shape;1557;p298"/>
            <p:cNvSpPr/>
            <p:nvPr/>
          </p:nvSpPr>
          <p:spPr>
            <a:xfrm>
              <a:off x="0" y="0"/>
              <a:ext cx="9144000" cy="6857992"/>
            </a:xfrm>
            <a:custGeom>
              <a:avLst/>
              <a:gdLst/>
              <a:ahLst/>
              <a:cxnLst/>
              <a:rect l="l" t="t" r="r" b="b"/>
              <a:pathLst>
                <a:path w="19200" h="14399" extrusionOk="0">
                  <a:moveTo>
                    <a:pt x="14239" y="0"/>
                  </a:moveTo>
                  <a:lnTo>
                    <a:pt x="14239" y="0"/>
                  </a:lnTo>
                  <a:lnTo>
                    <a:pt x="14239" y="6948"/>
                  </a:lnTo>
                  <a:lnTo>
                    <a:pt x="0" y="6948"/>
                  </a:lnTo>
                  <a:lnTo>
                    <a:pt x="0" y="7591"/>
                  </a:lnTo>
                  <a:lnTo>
                    <a:pt x="14239" y="7591"/>
                  </a:lnTo>
                  <a:lnTo>
                    <a:pt x="14239" y="9227"/>
                  </a:lnTo>
                  <a:lnTo>
                    <a:pt x="0" y="9227"/>
                  </a:lnTo>
                  <a:lnTo>
                    <a:pt x="0" y="9869"/>
                  </a:lnTo>
                  <a:lnTo>
                    <a:pt x="14239" y="9869"/>
                  </a:lnTo>
                  <a:lnTo>
                    <a:pt x="14239" y="14399"/>
                  </a:lnTo>
                  <a:lnTo>
                    <a:pt x="14881" y="14399"/>
                  </a:lnTo>
                  <a:lnTo>
                    <a:pt x="14881" y="9869"/>
                  </a:lnTo>
                  <a:lnTo>
                    <a:pt x="19200" y="9869"/>
                  </a:lnTo>
                  <a:lnTo>
                    <a:pt x="19200" y="9227"/>
                  </a:lnTo>
                  <a:lnTo>
                    <a:pt x="14881" y="9227"/>
                  </a:lnTo>
                  <a:lnTo>
                    <a:pt x="14881" y="7591"/>
                  </a:lnTo>
                  <a:lnTo>
                    <a:pt x="19200" y="7591"/>
                  </a:lnTo>
                  <a:lnTo>
                    <a:pt x="19200" y="6948"/>
                  </a:lnTo>
                  <a:lnTo>
                    <a:pt x="14881" y="6948"/>
                  </a:lnTo>
                  <a:lnTo>
                    <a:pt x="14881" y="0"/>
                  </a:lnTo>
                  <a:lnTo>
                    <a:pt x="14239" y="0"/>
                  </a:lnTo>
                  <a:close/>
                </a:path>
              </a:pathLst>
            </a:custGeom>
            <a:solidFill>
              <a:srgbClr val="FFFFFF"/>
            </a:solidFill>
            <a:ln>
              <a:noFill/>
            </a:ln>
          </p:spPr>
          <p:txBody>
            <a:bodyPr spcFirstLastPara="1" wrap="square" lIns="101575" tIns="50775" rIns="101575" bIns="5077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ro-RO" sz="2000" b="0" i="0" u="none" strike="noStrike" cap="none" dirty="0">
                <a:solidFill>
                  <a:schemeClr val="dk1"/>
                </a:solidFill>
                <a:latin typeface="Arial"/>
                <a:ea typeface="Arial"/>
                <a:cs typeface="Arial"/>
                <a:sym typeface="Arial"/>
              </a:endParaRPr>
            </a:p>
          </p:txBody>
        </p:sp>
      </p:grpSp>
      <p:sp>
        <p:nvSpPr>
          <p:cNvPr id="1559" name="Google Shape;1559;p298"/>
          <p:cNvSpPr txBox="1">
            <a:spLocks noGrp="1"/>
          </p:cNvSpPr>
          <p:nvPr>
            <p:ph type="ctrTitle"/>
          </p:nvPr>
        </p:nvSpPr>
        <p:spPr>
          <a:xfrm>
            <a:off x="609606" y="457200"/>
            <a:ext cx="7192573" cy="16461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000"/>
              <a:buFont typeface="Georgia"/>
              <a:buNone/>
              <a:defRPr sz="4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600"/>
              <a:buNone/>
              <a:defRPr sz="2000"/>
            </a:lvl2pPr>
            <a:lvl3pPr lvl="2" algn="l" rtl="0">
              <a:lnSpc>
                <a:spcPct val="100000"/>
              </a:lnSpc>
              <a:spcBef>
                <a:spcPts val="0"/>
              </a:spcBef>
              <a:spcAft>
                <a:spcPts val="0"/>
              </a:spcAft>
              <a:buSzPts val="1600"/>
              <a:buNone/>
              <a:defRPr sz="2000"/>
            </a:lvl3pPr>
            <a:lvl4pPr lvl="3" algn="l" rtl="0">
              <a:lnSpc>
                <a:spcPct val="100000"/>
              </a:lnSpc>
              <a:spcBef>
                <a:spcPts val="0"/>
              </a:spcBef>
              <a:spcAft>
                <a:spcPts val="0"/>
              </a:spcAft>
              <a:buSzPts val="1600"/>
              <a:buNone/>
              <a:defRPr sz="2000"/>
            </a:lvl4pPr>
            <a:lvl5pPr lvl="4" algn="l" rtl="0">
              <a:lnSpc>
                <a:spcPct val="100000"/>
              </a:lnSpc>
              <a:spcBef>
                <a:spcPts val="0"/>
              </a:spcBef>
              <a:spcAft>
                <a:spcPts val="0"/>
              </a:spcAft>
              <a:buSzPts val="1600"/>
              <a:buNone/>
              <a:defRPr sz="2000"/>
            </a:lvl5pPr>
            <a:lvl6pPr lvl="5" algn="l" rtl="0">
              <a:lnSpc>
                <a:spcPct val="100000"/>
              </a:lnSpc>
              <a:spcBef>
                <a:spcPts val="0"/>
              </a:spcBef>
              <a:spcAft>
                <a:spcPts val="0"/>
              </a:spcAft>
              <a:buSzPts val="1600"/>
              <a:buNone/>
              <a:defRPr sz="2000"/>
            </a:lvl6pPr>
            <a:lvl7pPr lvl="6" algn="l" rtl="0">
              <a:lnSpc>
                <a:spcPct val="100000"/>
              </a:lnSpc>
              <a:spcBef>
                <a:spcPts val="0"/>
              </a:spcBef>
              <a:spcAft>
                <a:spcPts val="0"/>
              </a:spcAft>
              <a:buSzPts val="1600"/>
              <a:buNone/>
              <a:defRPr sz="2000"/>
            </a:lvl7pPr>
            <a:lvl8pPr lvl="7" algn="l" rtl="0">
              <a:lnSpc>
                <a:spcPct val="100000"/>
              </a:lnSpc>
              <a:spcBef>
                <a:spcPts val="0"/>
              </a:spcBef>
              <a:spcAft>
                <a:spcPts val="0"/>
              </a:spcAft>
              <a:buSzPts val="1600"/>
              <a:buNone/>
              <a:defRPr sz="2000"/>
            </a:lvl8pPr>
            <a:lvl9pPr lvl="8" algn="l" rtl="0">
              <a:lnSpc>
                <a:spcPct val="100000"/>
              </a:lnSpc>
              <a:spcBef>
                <a:spcPts val="0"/>
              </a:spcBef>
              <a:spcAft>
                <a:spcPts val="0"/>
              </a:spcAft>
              <a:buSzPts val="1600"/>
              <a:buNone/>
              <a:defRPr sz="2000"/>
            </a:lvl9pPr>
          </a:lstStyle>
          <a:p>
            <a:endParaRPr lang="ro-RO" dirty="0"/>
          </a:p>
        </p:txBody>
      </p:sp>
      <p:sp>
        <p:nvSpPr>
          <p:cNvPr id="1560" name="Google Shape;1560;p298"/>
          <p:cNvSpPr txBox="1">
            <a:spLocks noGrp="1"/>
          </p:cNvSpPr>
          <p:nvPr>
            <p:ph type="subTitle" idx="1"/>
          </p:nvPr>
        </p:nvSpPr>
        <p:spPr>
          <a:xfrm>
            <a:off x="609606" y="3710833"/>
            <a:ext cx="5306882" cy="5943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lang="ro-RO" dirty="0"/>
          </a:p>
        </p:txBody>
      </p:sp>
    </p:spTree>
    <p:extLst>
      <p:ext uri="{BB962C8B-B14F-4D97-AF65-F5344CB8AC3E}">
        <p14:creationId xmlns:p14="http://schemas.microsoft.com/office/powerpoint/2010/main" val="298520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Agend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sp>
        <p:nvSpPr>
          <p:cNvPr id="2" name="Title 1"/>
          <p:cNvSpPr>
            <a:spLocks noGrp="1"/>
          </p:cNvSpPr>
          <p:nvPr>
            <p:ph type="title" hasCustomPrompt="1"/>
          </p:nvPr>
        </p:nvSpPr>
        <p:spPr>
          <a:xfrm>
            <a:off x="442913" y="432000"/>
            <a:ext cx="11306175" cy="1387275"/>
          </a:xfrm>
        </p:spPr>
        <p:txBody>
          <a:bodyPr/>
          <a:lstStyle>
            <a:lvl1pPr>
              <a:defRPr/>
            </a:lvl1pPr>
          </a:lstStyle>
          <a:p>
            <a:r>
              <a:rPr lang="en-US" dirty="0"/>
              <a:t>[Slide title]</a:t>
            </a:r>
            <a:endParaRPr lang="en-GB" dirty="0"/>
          </a:p>
        </p:txBody>
      </p:sp>
      <p:sp>
        <p:nvSpPr>
          <p:cNvPr id="6" name="Slide Number Placeholder 5">
            <a:extLst>
              <a:ext uri="{FF2B5EF4-FFF2-40B4-BE49-F238E27FC236}">
                <a16:creationId xmlns:a16="http://schemas.microsoft.com/office/drawing/2014/main" id="{7092926E-C7A2-1946-B74B-5EC49D3EAE3C}"/>
              </a:ext>
            </a:extLst>
          </p:cNvPr>
          <p:cNvSpPr>
            <a:spLocks noGrp="1"/>
          </p:cNvSpPr>
          <p:nvPr>
            <p:ph type="sldNum" sz="quarter" idx="11"/>
          </p:nvPr>
        </p:nvSpPr>
        <p:spPr/>
        <p:txBody>
          <a:bodyPr/>
          <a:lstStyle/>
          <a:p>
            <a:fld id="{7870704B-CE94-48CC-AF30-84932A1262A7}" type="slidenum">
              <a:rPr lang="en-GB" smtClean="0"/>
              <a:pPr/>
              <a:t>‹#›</a:t>
            </a:fld>
            <a:endParaRPr lang="en-GB" dirty="0"/>
          </a:p>
        </p:txBody>
      </p:sp>
      <p:sp>
        <p:nvSpPr>
          <p:cNvPr id="4" name="Date Placeholder 3">
            <a:extLst>
              <a:ext uri="{FF2B5EF4-FFF2-40B4-BE49-F238E27FC236}">
                <a16:creationId xmlns:a16="http://schemas.microsoft.com/office/drawing/2014/main" id="{2A29A14A-827E-1247-9162-E763C985ACD0}"/>
              </a:ext>
            </a:extLst>
          </p:cNvPr>
          <p:cNvSpPr>
            <a:spLocks noGrp="1"/>
          </p:cNvSpPr>
          <p:nvPr>
            <p:ph type="dt" sz="half" idx="12"/>
          </p:nvPr>
        </p:nvSpPr>
        <p:spPr/>
        <p:txBody>
          <a:bodyPr/>
          <a:lstStyle/>
          <a:p>
            <a:r>
              <a:rPr lang="en-US"/>
              <a:t>Date</a:t>
            </a:r>
            <a:endParaRPr lang="en-US" dirty="0"/>
          </a:p>
        </p:txBody>
      </p:sp>
      <p:sp>
        <p:nvSpPr>
          <p:cNvPr id="5" name="Footer Placeholder 4">
            <a:extLst>
              <a:ext uri="{FF2B5EF4-FFF2-40B4-BE49-F238E27FC236}">
                <a16:creationId xmlns:a16="http://schemas.microsoft.com/office/drawing/2014/main" id="{B0AE826D-197B-B84E-8B9B-E0610700761D}"/>
              </a:ext>
            </a:extLst>
          </p:cNvPr>
          <p:cNvSpPr>
            <a:spLocks noGrp="1"/>
          </p:cNvSpPr>
          <p:nvPr>
            <p:ph type="ftr" sz="quarter" idx="13"/>
          </p:nvPr>
        </p:nvSpPr>
        <p:spPr/>
        <p:txBody>
          <a:bodyPr/>
          <a:lstStyle/>
          <a:p>
            <a:pPr algn="l"/>
            <a:r>
              <a:rPr lang="en-US"/>
              <a:t>Presentation Title</a:t>
            </a:r>
            <a:endParaRPr lang="en-US" dirty="0"/>
          </a:p>
        </p:txBody>
      </p:sp>
    </p:spTree>
    <p:extLst>
      <p:ext uri="{BB962C8B-B14F-4D97-AF65-F5344CB8AC3E}">
        <p14:creationId xmlns:p14="http://schemas.microsoft.com/office/powerpoint/2010/main" val="152266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9"/>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CFF2A5F-F832-406D-ACF2-AB3003E339AF}"/>
              </a:ext>
            </a:extLst>
          </p:cNvPr>
          <p:cNvGraphicFramePr>
            <a:graphicFrameLocks noChangeAspect="1"/>
          </p:cNvGraphicFramePr>
          <p:nvPr userDrawn="1">
            <p:custDataLst>
              <p:tags r:id="rId6"/>
            </p:custDataLst>
            <p:extLst>
              <p:ext uri="{D42A27DB-BD31-4B8C-83A1-F6EECF244321}">
                <p14:modId xmlns:p14="http://schemas.microsoft.com/office/powerpoint/2010/main" val="265125907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071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ECFF2A5F-F832-406D-ACF2-AB3003E339AF}"/>
                          </a:ext>
                        </a:extLst>
                      </p:cNvPr>
                      <p:cNvPicPr/>
                      <p:nvPr/>
                    </p:nvPicPr>
                    <p:blipFill>
                      <a:blip r:embed="rId8"/>
                      <a:stretch>
                        <a:fillRect/>
                      </a:stretch>
                    </p:blipFill>
                    <p:spPr>
                      <a:xfrm>
                        <a:off x="1589" y="1588"/>
                        <a:ext cx="1588" cy="1588"/>
                      </a:xfrm>
                      <a:prstGeom prst="rect">
                        <a:avLst/>
                      </a:prstGeom>
                    </p:spPr>
                  </p:pic>
                </p:oleObj>
              </mc:Fallback>
            </mc:AlternateContent>
          </a:graphicData>
        </a:graphic>
      </p:graphicFrame>
      <p:sp>
        <p:nvSpPr>
          <p:cNvPr id="1450" name="Google Shape;1450;p274"/>
          <p:cNvSpPr txBox="1">
            <a:spLocks noGrp="1"/>
          </p:cNvSpPr>
          <p:nvPr>
            <p:ph type="title"/>
          </p:nvPr>
        </p:nvSpPr>
        <p:spPr>
          <a:xfrm>
            <a:off x="609606" y="457200"/>
            <a:ext cx="10972958" cy="13716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100"/>
              <a:buFont typeface="Georgia"/>
              <a:buNone/>
              <a:defRPr sz="31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2000" b="0" i="0" u="none" strike="noStrike" cap="none">
                <a:solidFill>
                  <a:srgbClr val="000000"/>
                </a:solidFill>
                <a:latin typeface="Arial"/>
                <a:ea typeface="Arial"/>
                <a:cs typeface="Arial"/>
                <a:sym typeface="Arial"/>
              </a:defRPr>
            </a:lvl9pPr>
          </a:lstStyle>
          <a:p>
            <a:endParaRPr lang="ro-RO" dirty="0"/>
          </a:p>
        </p:txBody>
      </p:sp>
      <p:sp>
        <p:nvSpPr>
          <p:cNvPr id="1451" name="Google Shape;1451;p274"/>
          <p:cNvSpPr txBox="1">
            <a:spLocks noGrp="1"/>
          </p:cNvSpPr>
          <p:nvPr>
            <p:ph type="body" idx="1"/>
          </p:nvPr>
        </p:nvSpPr>
        <p:spPr>
          <a:xfrm>
            <a:off x="609606" y="2103120"/>
            <a:ext cx="10972958" cy="4069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7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700"/>
              </a:spcBef>
              <a:spcAft>
                <a:spcPts val="7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lang="ro-RO" dirty="0"/>
          </a:p>
        </p:txBody>
      </p:sp>
      <p:sp>
        <p:nvSpPr>
          <p:cNvPr id="1452" name="Google Shape;1452;p274"/>
          <p:cNvSpPr txBox="1">
            <a:spLocks noGrp="1"/>
          </p:cNvSpPr>
          <p:nvPr>
            <p:ph type="sldNum" idx="12"/>
          </p:nvPr>
        </p:nvSpPr>
        <p:spPr>
          <a:xfrm>
            <a:off x="8334671" y="6492240"/>
            <a:ext cx="3414289"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fld id="{00000000-1234-1234-1234-123412341234}" type="slidenum">
              <a:rPr lang="ro-RO" smtClean="0"/>
              <a:pPr/>
              <a:t>‹#›</a:t>
            </a:fld>
            <a:endParaRPr lang="ro-RO" dirty="0"/>
          </a:p>
        </p:txBody>
      </p:sp>
    </p:spTree>
    <p:extLst>
      <p:ext uri="{BB962C8B-B14F-4D97-AF65-F5344CB8AC3E}">
        <p14:creationId xmlns:p14="http://schemas.microsoft.com/office/powerpoint/2010/main" val="2020934904"/>
      </p:ext>
    </p:extLst>
  </p:cSld>
  <p:clrMap bg1="lt1" tx1="dk1" bg2="dk2" tx2="lt2" accent1="accent1" accent2="accent2" accent3="accent3" accent4="accent4" accent5="accent5" accent6="accent6" hlink="hlink" folHlink="folHlink"/>
  <p:sldLayoutIdLst>
    <p:sldLayoutId id="2147483735" r:id="rId1"/>
    <p:sldLayoutId id="2147483749" r:id="rId2"/>
    <p:sldLayoutId id="214748390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pos="3952">
          <p15:clr>
            <a:srgbClr val="F26B43"/>
          </p15:clr>
        </p15:guide>
        <p15:guide id="3" pos="3726">
          <p15:clr>
            <a:srgbClr val="F26B43"/>
          </p15:clr>
        </p15:guide>
        <p15:guide id="4" orient="horz" pos="3888">
          <p15:clr>
            <a:srgbClr val="F26B43"/>
          </p15:clr>
        </p15:guide>
        <p15:guide id="5" pos="2765">
          <p15:clr>
            <a:srgbClr val="F26B43"/>
          </p15:clr>
        </p15:guide>
        <p15:guide id="6" pos="2534">
          <p15:clr>
            <a:srgbClr val="F26B43"/>
          </p15:clr>
        </p15:guide>
        <p15:guide id="7" pos="4913">
          <p15:clr>
            <a:srgbClr val="F26B43"/>
          </p15:clr>
        </p15:guide>
        <p15:guide id="8" pos="5144">
          <p15:clr>
            <a:srgbClr val="F26B43"/>
          </p15:clr>
        </p15:guide>
        <p15:guide id="9" orient="horz" pos="2160">
          <p15:clr>
            <a:srgbClr val="F26B43"/>
          </p15:clr>
        </p15:guide>
        <p15:guide id="10" orient="horz" pos="1325">
          <p15:clr>
            <a:srgbClr val="F26B43"/>
          </p15:clr>
        </p15:guide>
        <p15:guide id="11" orient="horz" pos="1152">
          <p15:clr>
            <a:srgbClr val="F26B43"/>
          </p15:clr>
        </p15:guide>
        <p15:guide id="12" orient="horz" pos="2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simion1874@gmail.com" TargetMode="External"/><Relationship Id="rId3" Type="http://schemas.openxmlformats.org/officeDocument/2006/relationships/slideLayout" Target="../slideLayouts/slideLayout2.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www.linkedin.com/in/simiongabriel/" TargetMode="External"/><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10" Type="http://schemas.openxmlformats.org/officeDocument/2006/relationships/hyperlink" Target="mailto:simion1874@gmail.com" TargetMode="External"/><Relationship Id="rId4" Type="http://schemas.openxmlformats.org/officeDocument/2006/relationships/notesSlide" Target="../notesSlides/notesSlide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grpSp>
        <p:nvGrpSpPr>
          <p:cNvPr id="7" name="Group 6">
            <a:extLst>
              <a:ext uri="{FF2B5EF4-FFF2-40B4-BE49-F238E27FC236}">
                <a16:creationId xmlns:a16="http://schemas.microsoft.com/office/drawing/2014/main" id="{92B667AA-C8D3-4BBA-82CF-86B153C148F5}"/>
              </a:ext>
            </a:extLst>
          </p:cNvPr>
          <p:cNvGrpSpPr/>
          <p:nvPr/>
        </p:nvGrpSpPr>
        <p:grpSpPr>
          <a:xfrm>
            <a:off x="0" y="-1"/>
            <a:ext cx="12261574" cy="6858001"/>
            <a:chOff x="0" y="-1"/>
            <a:chExt cx="12261574" cy="6858001"/>
          </a:xfrm>
        </p:grpSpPr>
        <p:pic>
          <p:nvPicPr>
            <p:cNvPr id="5" name="Picture 4">
              <a:extLst>
                <a:ext uri="{FF2B5EF4-FFF2-40B4-BE49-F238E27FC236}">
                  <a16:creationId xmlns:a16="http://schemas.microsoft.com/office/drawing/2014/main" id="{585956CE-7981-455C-BBD6-8D3FA97BCDDD}"/>
                </a:ext>
              </a:extLst>
            </p:cNvPr>
            <p:cNvPicPr>
              <a:picLocks noChangeAspect="1"/>
            </p:cNvPicPr>
            <p:nvPr/>
          </p:nvPicPr>
          <p:blipFill rotWithShape="1">
            <a:blip r:embed="rId5"/>
            <a:srcRect b="16268"/>
            <a:stretch/>
          </p:blipFill>
          <p:spPr>
            <a:xfrm>
              <a:off x="0" y="-1"/>
              <a:ext cx="12261574" cy="6858001"/>
            </a:xfrm>
            <a:prstGeom prst="rect">
              <a:avLst/>
            </a:prstGeom>
          </p:spPr>
        </p:pic>
        <p:sp>
          <p:nvSpPr>
            <p:cNvPr id="6" name="Oval 5">
              <a:extLst>
                <a:ext uri="{FF2B5EF4-FFF2-40B4-BE49-F238E27FC236}">
                  <a16:creationId xmlns:a16="http://schemas.microsoft.com/office/drawing/2014/main" id="{8C80394E-3A78-404B-BF80-B043A5100594}"/>
                </a:ext>
              </a:extLst>
            </p:cNvPr>
            <p:cNvSpPr/>
            <p:nvPr/>
          </p:nvSpPr>
          <p:spPr>
            <a:xfrm>
              <a:off x="5575852" y="230587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Oval 11">
              <a:extLst>
                <a:ext uri="{FF2B5EF4-FFF2-40B4-BE49-F238E27FC236}">
                  <a16:creationId xmlns:a16="http://schemas.microsoft.com/office/drawing/2014/main" id="{7E295EA8-332F-4EBA-A456-C9C23CB1564B}"/>
                </a:ext>
              </a:extLst>
            </p:cNvPr>
            <p:cNvSpPr/>
            <p:nvPr/>
          </p:nvSpPr>
          <p:spPr>
            <a:xfrm>
              <a:off x="5648256" y="230587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3" name="Oval 12">
              <a:extLst>
                <a:ext uri="{FF2B5EF4-FFF2-40B4-BE49-F238E27FC236}">
                  <a16:creationId xmlns:a16="http://schemas.microsoft.com/office/drawing/2014/main" id="{B64258B1-B62E-40EE-9538-049ECE7DBA75}"/>
                </a:ext>
              </a:extLst>
            </p:cNvPr>
            <p:cNvSpPr/>
            <p:nvPr/>
          </p:nvSpPr>
          <p:spPr>
            <a:xfrm>
              <a:off x="5744818" y="2276057"/>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4" name="Oval 13">
              <a:extLst>
                <a:ext uri="{FF2B5EF4-FFF2-40B4-BE49-F238E27FC236}">
                  <a16:creationId xmlns:a16="http://schemas.microsoft.com/office/drawing/2014/main" id="{02A2E863-8624-4917-BD8B-58B4CB8F4BAB}"/>
                </a:ext>
              </a:extLst>
            </p:cNvPr>
            <p:cNvSpPr/>
            <p:nvPr/>
          </p:nvSpPr>
          <p:spPr>
            <a:xfrm>
              <a:off x="5650741" y="2241263"/>
              <a:ext cx="268357" cy="248479"/>
            </a:xfrm>
            <a:prstGeom prst="ellipse">
              <a:avLst/>
            </a:prstGeom>
            <a:gradFill flip="none" rotWithShape="1">
              <a:gsLst>
                <a:gs pos="0">
                  <a:srgbClr val="A72406">
                    <a:shade val="30000"/>
                    <a:satMod val="115000"/>
                  </a:srgbClr>
                </a:gs>
                <a:gs pos="50000">
                  <a:srgbClr val="A72406">
                    <a:shade val="67500"/>
                    <a:satMod val="115000"/>
                  </a:srgbClr>
                </a:gs>
                <a:gs pos="100000">
                  <a:srgbClr val="A7240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graphicFrame>
        <p:nvGraphicFramePr>
          <p:cNvPr id="2" name="Object 1" hidden="1">
            <a:extLst>
              <a:ext uri="{FF2B5EF4-FFF2-40B4-BE49-F238E27FC236}">
                <a16:creationId xmlns:a16="http://schemas.microsoft.com/office/drawing/2014/main" id="{14B3733C-B390-4A32-8E75-587D83C75BE9}"/>
              </a:ext>
            </a:extLst>
          </p:cNvPr>
          <p:cNvGraphicFramePr>
            <a:graphicFrameLocks noChangeAspect="1"/>
          </p:cNvGraphicFramePr>
          <p:nvPr>
            <p:custDataLst>
              <p:tags r:id="rId2"/>
            </p:custDataLst>
            <p:extLst>
              <p:ext uri="{D42A27DB-BD31-4B8C-83A1-F6EECF244321}">
                <p14:modId xmlns:p14="http://schemas.microsoft.com/office/powerpoint/2010/main" val="3375883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026"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14B3733C-B390-4A32-8E75-587D83C75BE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8" name="Google Shape;417;p74">
            <a:extLst>
              <a:ext uri="{FF2B5EF4-FFF2-40B4-BE49-F238E27FC236}">
                <a16:creationId xmlns:a16="http://schemas.microsoft.com/office/drawing/2014/main" id="{3BD59E56-070E-4215-BB06-E62E6509B5E9}"/>
              </a:ext>
            </a:extLst>
          </p:cNvPr>
          <p:cNvSpPr/>
          <p:nvPr/>
        </p:nvSpPr>
        <p:spPr>
          <a:xfrm>
            <a:off x="0" y="0"/>
            <a:ext cx="12192000" cy="6858000"/>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ro-RO" sz="1800" dirty="0">
              <a:solidFill>
                <a:schemeClr val="dk1"/>
              </a:solidFill>
              <a:latin typeface="Arial"/>
              <a:ea typeface="Arial"/>
              <a:cs typeface="Arial"/>
              <a:sym typeface="Arial"/>
            </a:endParaRPr>
          </a:p>
        </p:txBody>
      </p:sp>
      <p:sp>
        <p:nvSpPr>
          <p:cNvPr id="29" name="Google Shape;420;p74">
            <a:extLst>
              <a:ext uri="{FF2B5EF4-FFF2-40B4-BE49-F238E27FC236}">
                <a16:creationId xmlns:a16="http://schemas.microsoft.com/office/drawing/2014/main" id="{D8028EA7-5AAE-44C7-BFC8-34131396FDE3}"/>
              </a:ext>
            </a:extLst>
          </p:cNvPr>
          <p:cNvSpPr txBox="1">
            <a:spLocks noGrp="1"/>
          </p:cNvSpPr>
          <p:nvPr>
            <p:ph type="ctrTitle"/>
          </p:nvPr>
        </p:nvSpPr>
        <p:spPr>
          <a:xfrm>
            <a:off x="442925" y="428624"/>
            <a:ext cx="7965579" cy="2455977"/>
          </a:xfrm>
          <a:prstGeom prst="rect">
            <a:avLst/>
          </a:prstGeom>
          <a:noFill/>
          <a:ln>
            <a:noFill/>
          </a:ln>
        </p:spPr>
        <p:txBody>
          <a:bodyPr spcFirstLastPara="1" wrap="square" lIns="0" tIns="0" rIns="0" bIns="0" anchor="b" anchorCtr="0">
            <a:noAutofit/>
          </a:bodyPr>
          <a:lstStyle/>
          <a:p>
            <a:pPr lvl="0"/>
            <a:r>
              <a:rPr lang="en-US" dirty="0">
                <a:solidFill>
                  <a:schemeClr val="bg1"/>
                </a:solidFill>
              </a:rPr>
              <a:t>Jiu Valley Token</a:t>
            </a:r>
            <a:r>
              <a:rPr lang="ro-RO" dirty="0">
                <a:solidFill>
                  <a:schemeClr val="bg1"/>
                </a:solidFill>
              </a:rPr>
              <a:t/>
            </a:r>
            <a:br>
              <a:rPr lang="ro-RO" dirty="0">
                <a:solidFill>
                  <a:schemeClr val="bg1"/>
                </a:solidFill>
              </a:rPr>
            </a:br>
            <a:r>
              <a:rPr lang="en-US" sz="3600" dirty="0">
                <a:solidFill>
                  <a:schemeClr val="bg1"/>
                </a:solidFill>
              </a:rPr>
              <a:t>A cashback system built on </a:t>
            </a:r>
            <a:br>
              <a:rPr lang="en-US" sz="3600" dirty="0">
                <a:solidFill>
                  <a:schemeClr val="bg1"/>
                </a:solidFill>
              </a:rPr>
            </a:br>
            <a:r>
              <a:rPr lang="en-US" sz="3600" dirty="0">
                <a:solidFill>
                  <a:schemeClr val="bg1"/>
                </a:solidFill>
              </a:rPr>
              <a:t>Hedera Hashgraph</a:t>
            </a:r>
            <a:r>
              <a:rPr lang="ro-RO" sz="2800" dirty="0">
                <a:sym typeface="Arial"/>
              </a:rPr>
              <a:t/>
            </a:r>
            <a:br>
              <a:rPr lang="ro-RO" sz="2800" dirty="0">
                <a:sym typeface="Arial"/>
              </a:rPr>
            </a:br>
            <a:endParaRPr lang="ro-RO" sz="1400" b="1" dirty="0">
              <a:latin typeface="Arial"/>
              <a:ea typeface="Arial"/>
              <a:cs typeface="Arial"/>
              <a:sym typeface="Arial"/>
            </a:endParaRPr>
          </a:p>
        </p:txBody>
      </p:sp>
      <p:sp>
        <p:nvSpPr>
          <p:cNvPr id="30" name="Google Shape;419;p74">
            <a:extLst>
              <a:ext uri="{FF2B5EF4-FFF2-40B4-BE49-F238E27FC236}">
                <a16:creationId xmlns:a16="http://schemas.microsoft.com/office/drawing/2014/main" id="{13AB7393-488B-4FF6-BE29-64F8034B3891}"/>
              </a:ext>
            </a:extLst>
          </p:cNvPr>
          <p:cNvSpPr txBox="1">
            <a:spLocks noGrp="1"/>
          </p:cNvSpPr>
          <p:nvPr>
            <p:ph type="subTitle" idx="1"/>
          </p:nvPr>
        </p:nvSpPr>
        <p:spPr>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SzPts val="1600"/>
              <a:buFont typeface="Arial"/>
              <a:buNone/>
            </a:pPr>
            <a:r>
              <a:rPr lang="en-US" sz="2400" dirty="0">
                <a:latin typeface="Georgia" panose="02040502050405020303" pitchFamily="18" charset="0"/>
              </a:rPr>
              <a:t>January</a:t>
            </a:r>
            <a:r>
              <a:rPr lang="ro-RO" sz="2400" dirty="0">
                <a:latin typeface="Georgia" panose="02040502050405020303" pitchFamily="18" charset="0"/>
              </a:rPr>
              <a:t> 202</a:t>
            </a:r>
            <a:r>
              <a:rPr lang="en-US" sz="2400" dirty="0">
                <a:latin typeface="Georgia" panose="02040502050405020303" pitchFamily="18" charset="0"/>
              </a:rPr>
              <a:t>1</a:t>
            </a:r>
            <a:endParaRPr lang="ro-RO" sz="2400" dirty="0">
              <a:latin typeface="Georgia" panose="02040502050405020303" pitchFamily="18" charset="0"/>
            </a:endParaRPr>
          </a:p>
        </p:txBody>
      </p:sp>
      <p:sp>
        <p:nvSpPr>
          <p:cNvPr id="15" name="Rectangle 14">
            <a:extLst>
              <a:ext uri="{FF2B5EF4-FFF2-40B4-BE49-F238E27FC236}">
                <a16:creationId xmlns:a16="http://schemas.microsoft.com/office/drawing/2014/main" id="{5B2CF17E-C83E-4EFF-8C0F-5434FE8280B5}"/>
              </a:ext>
            </a:extLst>
          </p:cNvPr>
          <p:cNvSpPr/>
          <p:nvPr/>
        </p:nvSpPr>
        <p:spPr>
          <a:xfrm>
            <a:off x="0" y="6147760"/>
            <a:ext cx="3588026" cy="380104"/>
          </a:xfrm>
          <a:prstGeom prst="rect">
            <a:avLst/>
          </a:prstGeom>
          <a:gradFill>
            <a:gsLst>
              <a:gs pos="0">
                <a:srgbClr val="C4C8C9">
                  <a:alpha val="0"/>
                </a:srgbClr>
              </a:gs>
              <a:gs pos="80000">
                <a:srgbClr val="708189">
                  <a:alpha val="53000"/>
                </a:srgbClr>
              </a:gs>
            </a:gsLst>
            <a:lin ang="10800000" scaled="1"/>
          </a:gradFill>
        </p:spPr>
        <p:txBody>
          <a:bodyPr wrap="square">
            <a:spAutoFit/>
          </a:bodyPr>
          <a:lstStyle/>
          <a:p>
            <a:pPr marL="268288" lvl="0">
              <a:lnSpc>
                <a:spcPct val="85000"/>
              </a:lnSpc>
              <a:buSzPts val="1100"/>
            </a:pPr>
            <a:r>
              <a:rPr lang="ro-RO" sz="1100" dirty="0">
                <a:solidFill>
                  <a:schemeClr val="bg1"/>
                </a:solidFill>
              </a:rPr>
              <a:t>Gabriel I. Simion</a:t>
            </a:r>
          </a:p>
          <a:p>
            <a:pPr marL="268288" lvl="0">
              <a:lnSpc>
                <a:spcPct val="85000"/>
              </a:lnSpc>
              <a:buSzPts val="1100"/>
            </a:pPr>
            <a:r>
              <a:rPr lang="en-US" sz="1100" dirty="0">
                <a:solidFill>
                  <a:schemeClr val="bg1"/>
                </a:solidFill>
                <a:hlinkClick r:id="rId8"/>
              </a:rPr>
              <a:t>simion1874@gmail.com</a:t>
            </a:r>
            <a:endParaRPr lang="en-US" sz="1100" dirty="0">
              <a:solidFill>
                <a:schemeClr val="bg1"/>
              </a:solidFill>
            </a:endParaRPr>
          </a:p>
        </p:txBody>
      </p:sp>
    </p:spTree>
    <p:extLst>
      <p:ext uri="{BB962C8B-B14F-4D97-AF65-F5344CB8AC3E}">
        <p14:creationId xmlns:p14="http://schemas.microsoft.com/office/powerpoint/2010/main" val="377003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3"/>
            <a:ext cx="11306175" cy="1387275"/>
          </a:xfrm>
        </p:spPr>
        <p:txBody>
          <a:bodyPr/>
          <a:lstStyle/>
          <a:p>
            <a:r>
              <a:rPr lang="ro-RO" dirty="0" smtClean="0"/>
              <a:t>Overview of the digital ecosystem</a:t>
            </a:r>
            <a:r>
              <a:rPr lang="en-US" dirty="0" smtClean="0"/>
              <a:t> (Retailer side) [1 of 2]</a:t>
            </a:r>
            <a:endParaRPr lang="en-GB" dirty="0"/>
          </a:p>
        </p:txBody>
      </p:sp>
      <p:sp>
        <p:nvSpPr>
          <p:cNvPr id="3" name="TextBox 2"/>
          <p:cNvSpPr txBox="1"/>
          <p:nvPr/>
        </p:nvSpPr>
        <p:spPr>
          <a:xfrm>
            <a:off x="442941" y="1518870"/>
            <a:ext cx="11306147" cy="4832092"/>
          </a:xfrm>
          <a:prstGeom prst="rect">
            <a:avLst/>
          </a:prstGeom>
          <a:noFill/>
        </p:spPr>
        <p:txBody>
          <a:bodyPr wrap="square" rtlCol="0">
            <a:spAutoFit/>
          </a:bodyPr>
          <a:lstStyle/>
          <a:p>
            <a:r>
              <a:rPr lang="ro-RO" b="1" dirty="0" smtClean="0"/>
              <a:t>STEP 1</a:t>
            </a:r>
            <a:r>
              <a:rPr lang="ro-RO" dirty="0" smtClean="0"/>
              <a:t>: Vendor 1 signs up to the digital ecosystem and links a payment method to his Retailer-type account in the Tokenbank web-app</a:t>
            </a:r>
            <a:r>
              <a:rPr lang="en-US" dirty="0" smtClean="0"/>
              <a:t>. When signing up for an account, </a:t>
            </a:r>
            <a:r>
              <a:rPr lang="en-US" dirty="0" err="1" smtClean="0"/>
              <a:t>Tokenbank</a:t>
            </a:r>
            <a:r>
              <a:rPr lang="en-US" dirty="0" smtClean="0"/>
              <a:t> automatically creates a digital wallet only for Vendor 1. Should be discussed what credentials should be Vendor 1’s responsibility and what credentials should </a:t>
            </a:r>
            <a:r>
              <a:rPr lang="en-US" dirty="0" err="1" smtClean="0"/>
              <a:t>Tokenbank</a:t>
            </a:r>
            <a:r>
              <a:rPr lang="en-US" dirty="0" smtClean="0"/>
              <a:t> keep safe. The credentials in discussion are the following: User name and password for </a:t>
            </a:r>
            <a:r>
              <a:rPr lang="en-US" dirty="0" err="1" smtClean="0"/>
              <a:t>Tokenbank</a:t>
            </a:r>
            <a:r>
              <a:rPr lang="en-US" dirty="0" smtClean="0"/>
              <a:t> account; seed phrase for </a:t>
            </a:r>
            <a:r>
              <a:rPr lang="en-US" dirty="0" err="1" smtClean="0"/>
              <a:t>Tokenbank</a:t>
            </a:r>
            <a:r>
              <a:rPr lang="en-US" dirty="0" smtClean="0"/>
              <a:t> app (which will practically be a multi-token wallet with fiat-token exchange), public and private keys for each type of token (initially will be only JVT), account no. for each token.</a:t>
            </a:r>
          </a:p>
          <a:p>
            <a:endParaRPr lang="en-US" dirty="0" smtClean="0"/>
          </a:p>
          <a:p>
            <a:r>
              <a:rPr lang="ro-RO" b="1" dirty="0"/>
              <a:t>STEP 2</a:t>
            </a:r>
            <a:r>
              <a:rPr lang="ro-RO" dirty="0"/>
              <a:t>: Vendor 1 makes a buy request in Tokenbank, with fiat currency (RON, EUR, USD, GBP), for a </a:t>
            </a:r>
            <a:r>
              <a:rPr lang="en-US" dirty="0" smtClean="0"/>
              <a:t>certain</a:t>
            </a:r>
            <a:r>
              <a:rPr lang="ro-RO" dirty="0" smtClean="0"/>
              <a:t> </a:t>
            </a:r>
            <a:r>
              <a:rPr lang="ro-RO" dirty="0"/>
              <a:t>number of Jiu Valley Tokens</a:t>
            </a:r>
            <a:endParaRPr lang="en-US" dirty="0"/>
          </a:p>
          <a:p>
            <a:endParaRPr lang="en-US" dirty="0" smtClean="0"/>
          </a:p>
          <a:p>
            <a:r>
              <a:rPr lang="ro-RO" b="1" dirty="0"/>
              <a:t>STEP 3</a:t>
            </a:r>
            <a:r>
              <a:rPr lang="ro-RO" dirty="0"/>
              <a:t>: Tokenbank creates into existance Jiu Valley Tokens, for the ammount paid by Vendor 1. One Jiu Valley Token is equal to 1 RON</a:t>
            </a:r>
            <a:endParaRPr lang="en-US" dirty="0"/>
          </a:p>
          <a:p>
            <a:endParaRPr lang="en-US" dirty="0" smtClean="0"/>
          </a:p>
          <a:p>
            <a:r>
              <a:rPr lang="ro-RO" b="1" dirty="0"/>
              <a:t>STEP 4</a:t>
            </a:r>
            <a:r>
              <a:rPr lang="ro-RO" dirty="0"/>
              <a:t>: Tokenbank sends instantly the tokens to Vendor 1</a:t>
            </a:r>
            <a:r>
              <a:rPr lang="en-US" dirty="0"/>
              <a:t>’s </a:t>
            </a:r>
            <a:r>
              <a:rPr lang="en-US" dirty="0" smtClean="0"/>
              <a:t>digital wallet.</a:t>
            </a:r>
          </a:p>
          <a:p>
            <a:endParaRPr lang="en-US" dirty="0"/>
          </a:p>
          <a:p>
            <a:r>
              <a:rPr lang="ro-RO" b="1" dirty="0"/>
              <a:t>STEP </a:t>
            </a:r>
            <a:r>
              <a:rPr lang="en-US" b="1" dirty="0" smtClean="0"/>
              <a:t>5</a:t>
            </a:r>
            <a:r>
              <a:rPr lang="ro-RO" dirty="0" smtClean="0"/>
              <a:t>: </a:t>
            </a:r>
            <a:r>
              <a:rPr lang="ro-RO" dirty="0"/>
              <a:t>Vendor 1 makes a sale </a:t>
            </a:r>
            <a:r>
              <a:rPr lang="ro-RO" dirty="0" smtClean="0"/>
              <a:t>of</a:t>
            </a:r>
            <a:r>
              <a:rPr lang="en-US" dirty="0" smtClean="0"/>
              <a:t> goods and/or services (lets say</a:t>
            </a:r>
            <a:r>
              <a:rPr lang="ro-RO" dirty="0" smtClean="0"/>
              <a:t> </a:t>
            </a:r>
            <a:r>
              <a:rPr lang="ro-RO" dirty="0"/>
              <a:t>100 RON </a:t>
            </a:r>
            <a:r>
              <a:rPr lang="en-US" dirty="0" smtClean="0"/>
              <a:t>– </a:t>
            </a:r>
            <a:r>
              <a:rPr lang="ro-RO" dirty="0" smtClean="0"/>
              <a:t>Romanian </a:t>
            </a:r>
            <a:r>
              <a:rPr lang="ro-RO" dirty="0"/>
              <a:t>national currency</a:t>
            </a:r>
            <a:r>
              <a:rPr lang="ro-RO" dirty="0" smtClean="0"/>
              <a:t>)</a:t>
            </a:r>
            <a:endParaRPr lang="en-US" dirty="0" smtClean="0"/>
          </a:p>
          <a:p>
            <a:endParaRPr lang="en-US" dirty="0"/>
          </a:p>
          <a:p>
            <a:r>
              <a:rPr lang="ro-RO" b="1" dirty="0"/>
              <a:t>STEP </a:t>
            </a:r>
            <a:r>
              <a:rPr lang="en-US" b="1" dirty="0" smtClean="0"/>
              <a:t>6</a:t>
            </a:r>
            <a:r>
              <a:rPr lang="ro-RO" dirty="0" smtClean="0"/>
              <a:t>: </a:t>
            </a:r>
            <a:r>
              <a:rPr lang="ro-RO" dirty="0"/>
              <a:t>Vendor 1 asks the client if he/she has a </a:t>
            </a:r>
            <a:r>
              <a:rPr lang="ro-RO" dirty="0" smtClean="0"/>
              <a:t>Tokenbank</a:t>
            </a:r>
            <a:r>
              <a:rPr lang="en-US" dirty="0" smtClean="0"/>
              <a:t>. </a:t>
            </a:r>
            <a:r>
              <a:rPr lang="ro-RO" dirty="0"/>
              <a:t>If client has the app, Vendor </a:t>
            </a:r>
            <a:r>
              <a:rPr lang="ro-RO" dirty="0" smtClean="0"/>
              <a:t>1</a:t>
            </a:r>
            <a:r>
              <a:rPr lang="en-US" dirty="0" smtClean="0"/>
              <a:t> makes a manual direct payment to the client id for 5% of the amount spent. (At the moment, it seems a </a:t>
            </a:r>
            <a:r>
              <a:rPr lang="en-US" dirty="0"/>
              <a:t>robust approach, </a:t>
            </a:r>
            <a:r>
              <a:rPr lang="en-US" dirty="0" smtClean="0"/>
              <a:t>not </a:t>
            </a:r>
            <a:r>
              <a:rPr lang="en-US" dirty="0"/>
              <a:t>prone to </a:t>
            </a:r>
            <a:r>
              <a:rPr lang="en-US" dirty="0" smtClean="0"/>
              <a:t>fraud, because it won’t matter how many JVT one single entity creates into existence, because all of it will be backed by fiat currency).</a:t>
            </a:r>
          </a:p>
          <a:p>
            <a:endParaRPr lang="en-US" dirty="0"/>
          </a:p>
          <a:p>
            <a:r>
              <a:rPr lang="en-US" b="1" dirty="0" smtClean="0"/>
              <a:t>STEP 7</a:t>
            </a:r>
            <a:r>
              <a:rPr lang="en-US" dirty="0" smtClean="0"/>
              <a:t>: A client comes to Vendor 1 and wants to acquire products/services with JVT. The client sends a direct payment to the vendor and the vendor might choose to redeem those tokens for cash or to keep them in order to give discounts in the future.</a:t>
            </a:r>
          </a:p>
          <a:p>
            <a:endParaRPr lang="en-US" dirty="0"/>
          </a:p>
          <a:p>
            <a:r>
              <a:rPr lang="en-US" b="1" dirty="0" smtClean="0"/>
              <a:t>STEP 8</a:t>
            </a:r>
            <a:r>
              <a:rPr lang="en-US" dirty="0" smtClean="0"/>
              <a:t>: </a:t>
            </a:r>
            <a:r>
              <a:rPr lang="en-US" dirty="0" err="1" smtClean="0"/>
              <a:t>Tokenbank’s</a:t>
            </a:r>
            <a:r>
              <a:rPr lang="en-US" dirty="0" smtClean="0"/>
              <a:t> capital and operational costs might be covered by applying a 1% fee on all transactions.</a:t>
            </a:r>
            <a:endParaRPr lang="en-US" dirty="0"/>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110686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3"/>
            <a:ext cx="11306175" cy="1387275"/>
          </a:xfrm>
        </p:spPr>
        <p:txBody>
          <a:bodyPr/>
          <a:lstStyle/>
          <a:p>
            <a:r>
              <a:rPr lang="ro-RO" dirty="0" smtClean="0"/>
              <a:t>Overview of the digital ecosystem</a:t>
            </a:r>
            <a:r>
              <a:rPr lang="en-US" dirty="0" smtClean="0"/>
              <a:t> (Retailer side) [2 of 2]</a:t>
            </a:r>
            <a:endParaRPr lang="en-GB" dirty="0"/>
          </a:p>
        </p:txBody>
      </p:sp>
      <p:sp>
        <p:nvSpPr>
          <p:cNvPr id="3" name="TextBox 2"/>
          <p:cNvSpPr txBox="1"/>
          <p:nvPr/>
        </p:nvSpPr>
        <p:spPr>
          <a:xfrm>
            <a:off x="442941" y="1518870"/>
            <a:ext cx="11306147" cy="2031325"/>
          </a:xfrm>
          <a:prstGeom prst="rect">
            <a:avLst/>
          </a:prstGeom>
          <a:noFill/>
        </p:spPr>
        <p:txBody>
          <a:bodyPr wrap="square" rtlCol="0">
            <a:spAutoFit/>
          </a:bodyPr>
          <a:lstStyle/>
          <a:p>
            <a:r>
              <a:rPr lang="ro-RO" b="1" dirty="0" smtClean="0"/>
              <a:t>STEP </a:t>
            </a:r>
            <a:r>
              <a:rPr lang="en-US" b="1" dirty="0"/>
              <a:t>9</a:t>
            </a:r>
            <a:r>
              <a:rPr lang="ro-RO" dirty="0" smtClean="0"/>
              <a:t>: </a:t>
            </a:r>
            <a:r>
              <a:rPr lang="en-US" dirty="0" smtClean="0"/>
              <a:t>Other functionalities for retailers will be setting up milestones for their own clients. For example, if Vendor 1 is a restaurant owner, he can choose to set the following bonuses: 3 meals in a week – 10 JVT;  5 meals in a week – 20 JVT. These bonuses will be manually paid directly into client’s wallet, at the client request, by showing the history of tokens received (or maybe this can be automated?).</a:t>
            </a:r>
          </a:p>
          <a:p>
            <a:endParaRPr lang="en-US" dirty="0"/>
          </a:p>
          <a:p>
            <a:r>
              <a:rPr lang="en-US" b="1" dirty="0" smtClean="0"/>
              <a:t>Every retailer should gamify their client interaction</a:t>
            </a:r>
            <a:r>
              <a:rPr lang="en-US" dirty="0" smtClean="0"/>
              <a:t>. This is one of the most important aspects of the ecosystem. In a future version of the project, on top of setting milestones, retailers might ask for completion of tasks (such as posting on social media), might reward clients based on the quantity of likes/shares on their posts, might reward clients for referrals etc.</a:t>
            </a:r>
          </a:p>
          <a:p>
            <a:endParaRPr lang="en-US" dirty="0"/>
          </a:p>
          <a:p>
            <a:r>
              <a:rPr lang="en-US" b="1" dirty="0" smtClean="0"/>
              <a:t>Step 10</a:t>
            </a:r>
            <a:r>
              <a:rPr lang="en-US" dirty="0" smtClean="0"/>
              <a:t>: The Municipalities or the local business association might set up an account giving away JVT on various marketing campaigns.</a:t>
            </a:r>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2319904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2913" y="716164"/>
            <a:ext cx="11306175" cy="463708"/>
          </a:xfrm>
        </p:spPr>
        <p:txBody>
          <a:bodyPr/>
          <a:lstStyle/>
          <a:p>
            <a:r>
              <a:rPr lang="ro-RO" dirty="0" smtClean="0"/>
              <a:t>Overview of the digital ecosystem</a:t>
            </a:r>
            <a:r>
              <a:rPr lang="en-US" dirty="0" smtClean="0"/>
              <a:t> (Tourist side)</a:t>
            </a:r>
            <a:endParaRPr lang="en-GB" dirty="0"/>
          </a:p>
        </p:txBody>
      </p:sp>
      <p:sp>
        <p:nvSpPr>
          <p:cNvPr id="3" name="TextBox 2"/>
          <p:cNvSpPr txBox="1"/>
          <p:nvPr/>
        </p:nvSpPr>
        <p:spPr>
          <a:xfrm>
            <a:off x="442941" y="1518870"/>
            <a:ext cx="11306147" cy="2246769"/>
          </a:xfrm>
          <a:prstGeom prst="rect">
            <a:avLst/>
          </a:prstGeom>
          <a:noFill/>
        </p:spPr>
        <p:txBody>
          <a:bodyPr wrap="square" rtlCol="0">
            <a:spAutoFit/>
          </a:bodyPr>
          <a:lstStyle/>
          <a:p>
            <a:r>
              <a:rPr lang="ro-RO" b="1" dirty="0" smtClean="0"/>
              <a:t>STEP 1</a:t>
            </a:r>
            <a:r>
              <a:rPr lang="ro-RO" dirty="0" smtClean="0"/>
              <a:t>: </a:t>
            </a:r>
            <a:r>
              <a:rPr lang="en-US" dirty="0" smtClean="0"/>
              <a:t>Tourist</a:t>
            </a:r>
            <a:r>
              <a:rPr lang="ro-RO" dirty="0" smtClean="0"/>
              <a:t> 1 signs up to the digital ecosystem</a:t>
            </a:r>
            <a:r>
              <a:rPr lang="en-US" dirty="0" smtClean="0"/>
              <a:t>. When signing up for an account, </a:t>
            </a:r>
            <a:r>
              <a:rPr lang="en-US" dirty="0" err="1" smtClean="0"/>
              <a:t>Tokenbank</a:t>
            </a:r>
            <a:r>
              <a:rPr lang="en-US" dirty="0" smtClean="0"/>
              <a:t> automatically creates a digital wallet only for Tourist 1. Should be discussed what credentials should be Tourist 1’s responsibility and what credentials should </a:t>
            </a:r>
            <a:r>
              <a:rPr lang="en-US" dirty="0" err="1" smtClean="0"/>
              <a:t>Tokenbank</a:t>
            </a:r>
            <a:r>
              <a:rPr lang="en-US" dirty="0" smtClean="0"/>
              <a:t> keep safe. The credentials in discussion are the following: User name and password for </a:t>
            </a:r>
            <a:r>
              <a:rPr lang="en-US" dirty="0" err="1" smtClean="0"/>
              <a:t>Tokenbank</a:t>
            </a:r>
            <a:r>
              <a:rPr lang="en-US" dirty="0" smtClean="0"/>
              <a:t> account; seed phrase for </a:t>
            </a:r>
            <a:r>
              <a:rPr lang="en-US" dirty="0" err="1" smtClean="0"/>
              <a:t>Tokenbank</a:t>
            </a:r>
            <a:r>
              <a:rPr lang="en-US" dirty="0" smtClean="0"/>
              <a:t> app (which will practically be a multi-token wallet with fiat-token exchange), public and private keys for each type of token (initially will be only JVT), account no. for each token.</a:t>
            </a:r>
          </a:p>
          <a:p>
            <a:endParaRPr lang="en-US" dirty="0" smtClean="0"/>
          </a:p>
          <a:p>
            <a:r>
              <a:rPr lang="ro-RO" b="1" dirty="0"/>
              <a:t>STEP 2</a:t>
            </a:r>
            <a:r>
              <a:rPr lang="ro-RO" dirty="0"/>
              <a:t>: </a:t>
            </a:r>
            <a:r>
              <a:rPr lang="en-US" dirty="0" smtClean="0"/>
              <a:t>Tourist </a:t>
            </a:r>
            <a:r>
              <a:rPr lang="ro-RO" dirty="0" smtClean="0"/>
              <a:t>1 buy</a:t>
            </a:r>
            <a:r>
              <a:rPr lang="en-US" dirty="0" smtClean="0"/>
              <a:t>s</a:t>
            </a:r>
            <a:r>
              <a:rPr lang="ro-RO" dirty="0" smtClean="0"/>
              <a:t> </a:t>
            </a:r>
            <a:r>
              <a:rPr lang="en-US" dirty="0" smtClean="0"/>
              <a:t>product or services with fiat currency in the Jiu Valley and receives through a manual direct payment from the vendor a 5% cashback </a:t>
            </a:r>
            <a:r>
              <a:rPr lang="ro-RO" dirty="0" smtClean="0"/>
              <a:t>in Tokenbank</a:t>
            </a:r>
            <a:r>
              <a:rPr lang="en-US" dirty="0" smtClean="0"/>
              <a:t>, paid in </a:t>
            </a:r>
            <a:r>
              <a:rPr lang="ro-RO" dirty="0" smtClean="0"/>
              <a:t>Jiu </a:t>
            </a:r>
            <a:r>
              <a:rPr lang="ro-RO" dirty="0"/>
              <a:t>Valley </a:t>
            </a:r>
            <a:r>
              <a:rPr lang="ro-RO" dirty="0" smtClean="0"/>
              <a:t>Tokens</a:t>
            </a:r>
            <a:r>
              <a:rPr lang="en-US" dirty="0" smtClean="0"/>
              <a:t>. </a:t>
            </a:r>
            <a:r>
              <a:rPr lang="ro-RO" dirty="0"/>
              <a:t>One Jiu Valley Token is equal to 1 RON</a:t>
            </a:r>
            <a:endParaRPr lang="en-US" dirty="0"/>
          </a:p>
          <a:p>
            <a:endParaRPr lang="en-US" dirty="0" smtClean="0"/>
          </a:p>
          <a:p>
            <a:r>
              <a:rPr lang="ro-RO" b="1" dirty="0"/>
              <a:t>STEP 3</a:t>
            </a:r>
            <a:r>
              <a:rPr lang="ro-RO" dirty="0" smtClean="0"/>
              <a:t>:</a:t>
            </a:r>
            <a:r>
              <a:rPr lang="en-US" dirty="0" smtClean="0"/>
              <a:t> </a:t>
            </a:r>
            <a:r>
              <a:rPr lang="en-US" dirty="0"/>
              <a:t>Tourist </a:t>
            </a:r>
            <a:r>
              <a:rPr lang="ro-RO" dirty="0"/>
              <a:t>1 </a:t>
            </a:r>
            <a:r>
              <a:rPr lang="en-US" dirty="0" smtClean="0"/>
              <a:t>can now transfer those funds to any participant at the ecosystem, in exchange for other products or services.</a:t>
            </a:r>
          </a:p>
        </p:txBody>
      </p:sp>
      <p:sp>
        <p:nvSpPr>
          <p:cNvPr id="26" name="TextBox 25"/>
          <p:cNvSpPr txBox="1"/>
          <p:nvPr/>
        </p:nvSpPr>
        <p:spPr>
          <a:xfrm>
            <a:off x="442941" y="4281604"/>
            <a:ext cx="6031601" cy="307777"/>
          </a:xfrm>
          <a:prstGeom prst="rect">
            <a:avLst/>
          </a:prstGeom>
          <a:noFill/>
        </p:spPr>
        <p:txBody>
          <a:bodyPr wrap="square" rtlCol="0">
            <a:spAutoFit/>
          </a:bodyPr>
          <a:lstStyle/>
          <a:p>
            <a:r>
              <a:rPr lang="ro-RO" dirty="0" smtClean="0"/>
              <a:t>.</a:t>
            </a:r>
            <a:endParaRPr lang="en-US" dirty="0"/>
          </a:p>
        </p:txBody>
      </p:sp>
    </p:spTree>
    <p:extLst>
      <p:ext uri="{BB962C8B-B14F-4D97-AF65-F5344CB8AC3E}">
        <p14:creationId xmlns:p14="http://schemas.microsoft.com/office/powerpoint/2010/main" val="200338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113BC27-595C-4E3D-9D54-D03209A24753}"/>
              </a:ext>
            </a:extLst>
          </p:cNvPr>
          <p:cNvGraphicFramePr>
            <a:graphicFrameLocks noChangeAspect="1"/>
          </p:cNvGraphicFramePr>
          <p:nvPr>
            <p:custDataLst>
              <p:tags r:id="rId2"/>
            </p:custDataLst>
            <p:extLst>
              <p:ext uri="{D42A27DB-BD31-4B8C-83A1-F6EECF244321}">
                <p14:modId xmlns:p14="http://schemas.microsoft.com/office/powerpoint/2010/main" val="1666827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567"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3224" name="Google Shape;3224;p472"/>
          <p:cNvPicPr preferRelativeResize="0"/>
          <p:nvPr/>
        </p:nvPicPr>
        <p:blipFill rotWithShape="1">
          <a:blip r:embed="rId7">
            <a:alphaModFix/>
          </a:blip>
          <a:srcRect l="15181" t="2930" b="25586"/>
          <a:stretch/>
        </p:blipFill>
        <p:spPr>
          <a:xfrm>
            <a:off x="0" y="1"/>
            <a:ext cx="12190544" cy="6857999"/>
          </a:xfrm>
          <a:prstGeom prst="rect">
            <a:avLst/>
          </a:prstGeom>
          <a:noFill/>
          <a:ln>
            <a:noFill/>
          </a:ln>
        </p:spPr>
      </p:pic>
      <p:sp>
        <p:nvSpPr>
          <p:cNvPr id="12" name="Rectangle 11">
            <a:extLst>
              <a:ext uri="{FF2B5EF4-FFF2-40B4-BE49-F238E27FC236}">
                <a16:creationId xmlns:a16="http://schemas.microsoft.com/office/drawing/2014/main" id="{46BAF5F7-FB09-403E-99F2-44D76EFEE929}"/>
              </a:ext>
            </a:extLst>
          </p:cNvPr>
          <p:cNvSpPr/>
          <p:nvPr/>
        </p:nvSpPr>
        <p:spPr>
          <a:xfrm>
            <a:off x="4525818" y="4953847"/>
            <a:ext cx="7664462"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3" name="Rectangle 12">
            <a:extLst>
              <a:ext uri="{FF2B5EF4-FFF2-40B4-BE49-F238E27FC236}">
                <a16:creationId xmlns:a16="http://schemas.microsoft.com/office/drawing/2014/main" id="{72CB8034-BBB4-4190-A061-8F3BC2385A46}"/>
              </a:ext>
            </a:extLst>
          </p:cNvPr>
          <p:cNvSpPr/>
          <p:nvPr/>
        </p:nvSpPr>
        <p:spPr>
          <a:xfrm>
            <a:off x="0" y="986661"/>
            <a:ext cx="7664462"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4" name="Rectangle 13">
            <a:extLst>
              <a:ext uri="{FF2B5EF4-FFF2-40B4-BE49-F238E27FC236}">
                <a16:creationId xmlns:a16="http://schemas.microsoft.com/office/drawing/2014/main" id="{993331B0-814B-4398-A835-21E0F3953661}"/>
              </a:ext>
            </a:extLst>
          </p:cNvPr>
          <p:cNvSpPr/>
          <p:nvPr/>
        </p:nvSpPr>
        <p:spPr>
          <a:xfrm rot="5400000">
            <a:off x="2952565" y="297025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5" name="Rectangle 14">
            <a:extLst>
              <a:ext uri="{FF2B5EF4-FFF2-40B4-BE49-F238E27FC236}">
                <a16:creationId xmlns:a16="http://schemas.microsoft.com/office/drawing/2014/main" id="{F671C873-CB14-4D43-A416-C9033831C019}"/>
              </a:ext>
            </a:extLst>
          </p:cNvPr>
          <p:cNvSpPr/>
          <p:nvPr/>
        </p:nvSpPr>
        <p:spPr>
          <a:xfrm rot="5400000">
            <a:off x="5680868" y="297025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6" name="Rectangle 15">
            <a:extLst>
              <a:ext uri="{FF2B5EF4-FFF2-40B4-BE49-F238E27FC236}">
                <a16:creationId xmlns:a16="http://schemas.microsoft.com/office/drawing/2014/main" id="{BB56BF1F-7DA7-4A85-8B6D-E29D34F51F8D}"/>
              </a:ext>
            </a:extLst>
          </p:cNvPr>
          <p:cNvSpPr/>
          <p:nvPr/>
        </p:nvSpPr>
        <p:spPr>
          <a:xfrm rot="5400000">
            <a:off x="5680868" y="1762648"/>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7" name="Rectangle 16">
            <a:extLst>
              <a:ext uri="{FF2B5EF4-FFF2-40B4-BE49-F238E27FC236}">
                <a16:creationId xmlns:a16="http://schemas.microsoft.com/office/drawing/2014/main" id="{BD5680B1-D413-4E89-B5A7-A9A86E4BA765}"/>
              </a:ext>
            </a:extLst>
          </p:cNvPr>
          <p:cNvSpPr/>
          <p:nvPr/>
        </p:nvSpPr>
        <p:spPr>
          <a:xfrm rot="5400000">
            <a:off x="2952565" y="4565602"/>
            <a:ext cx="3556847"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19" name="Rectangle 18">
            <a:extLst>
              <a:ext uri="{FF2B5EF4-FFF2-40B4-BE49-F238E27FC236}">
                <a16:creationId xmlns:a16="http://schemas.microsoft.com/office/drawing/2014/main" id="{24B1F32F-7DF5-4E1B-88A2-684684587954}"/>
              </a:ext>
            </a:extLst>
          </p:cNvPr>
          <p:cNvSpPr/>
          <p:nvPr/>
        </p:nvSpPr>
        <p:spPr>
          <a:xfrm>
            <a:off x="7254121" y="0"/>
            <a:ext cx="4936159"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28" name="Picture 27">
            <a:hlinkClick r:id="rId8"/>
            <a:extLst>
              <a:ext uri="{FF2B5EF4-FFF2-40B4-BE49-F238E27FC236}">
                <a16:creationId xmlns:a16="http://schemas.microsoft.com/office/drawing/2014/main" id="{13F62AB6-C931-4576-9FBF-2E8D9E28746F}"/>
              </a:ext>
            </a:extLst>
          </p:cNvPr>
          <p:cNvPicPr>
            <a:picLocks noChangeAspect="1"/>
          </p:cNvPicPr>
          <p:nvPr/>
        </p:nvPicPr>
        <p:blipFill>
          <a:blip r:embed="rId9"/>
          <a:stretch>
            <a:fillRect/>
          </a:stretch>
        </p:blipFill>
        <p:spPr>
          <a:xfrm>
            <a:off x="2207856" y="1454968"/>
            <a:ext cx="385473" cy="385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Rectangle 20">
            <a:extLst>
              <a:ext uri="{FF2B5EF4-FFF2-40B4-BE49-F238E27FC236}">
                <a16:creationId xmlns:a16="http://schemas.microsoft.com/office/drawing/2014/main" id="{285E1C6D-E2DB-47B0-8536-3927EA97FD54}"/>
              </a:ext>
            </a:extLst>
          </p:cNvPr>
          <p:cNvSpPr/>
          <p:nvPr/>
        </p:nvSpPr>
        <p:spPr>
          <a:xfrm>
            <a:off x="0" y="1410334"/>
            <a:ext cx="3588026" cy="563231"/>
          </a:xfrm>
          <a:prstGeom prst="rect">
            <a:avLst/>
          </a:prstGeom>
          <a:gradFill>
            <a:gsLst>
              <a:gs pos="0">
                <a:srgbClr val="C4C8C9">
                  <a:alpha val="0"/>
                </a:srgbClr>
              </a:gs>
              <a:gs pos="80000">
                <a:srgbClr val="708189">
                  <a:alpha val="53000"/>
                </a:srgbClr>
              </a:gs>
            </a:gsLst>
            <a:lin ang="10800000" scaled="1"/>
          </a:gradFill>
        </p:spPr>
        <p:txBody>
          <a:bodyPr wrap="square">
            <a:spAutoFit/>
          </a:bodyPr>
          <a:lstStyle/>
          <a:p>
            <a:pPr marL="268288" lvl="0">
              <a:lnSpc>
                <a:spcPct val="85000"/>
              </a:lnSpc>
              <a:buSzPts val="1100"/>
            </a:pPr>
            <a:r>
              <a:rPr lang="ro-RO" sz="1200" dirty="0">
                <a:solidFill>
                  <a:schemeClr val="bg1"/>
                </a:solidFill>
              </a:rPr>
              <a:t>Gabriel I. Simion</a:t>
            </a:r>
          </a:p>
          <a:p>
            <a:pPr marL="268288" lvl="0">
              <a:lnSpc>
                <a:spcPct val="85000"/>
              </a:lnSpc>
              <a:buSzPts val="1100"/>
            </a:pPr>
            <a:r>
              <a:rPr lang="en-US" sz="1200" dirty="0">
                <a:solidFill>
                  <a:schemeClr val="bg1"/>
                </a:solidFill>
                <a:hlinkClick r:id="rId10"/>
              </a:rPr>
              <a:t>simion1874@gmail.com</a:t>
            </a:r>
            <a:endParaRPr lang="en-US" sz="1200" dirty="0">
              <a:solidFill>
                <a:schemeClr val="bg1"/>
              </a:solidFill>
            </a:endParaRPr>
          </a:p>
          <a:p>
            <a:pPr marL="268288" lvl="0">
              <a:lnSpc>
                <a:spcPct val="85000"/>
              </a:lnSpc>
              <a:buSzPts val="1100"/>
            </a:pPr>
            <a:endParaRPr lang="ro-RO" sz="1200" dirty="0">
              <a:solidFill>
                <a:schemeClr val="bg1"/>
              </a:solidFill>
            </a:endParaRPr>
          </a:p>
        </p:txBody>
      </p:sp>
      <p:sp>
        <p:nvSpPr>
          <p:cNvPr id="18" name="Rectangle 17">
            <a:extLst>
              <a:ext uri="{FF2B5EF4-FFF2-40B4-BE49-F238E27FC236}">
                <a16:creationId xmlns:a16="http://schemas.microsoft.com/office/drawing/2014/main" id="{75EFD1B9-032A-4E92-81F2-DAD79AA88077}"/>
              </a:ext>
            </a:extLst>
          </p:cNvPr>
          <p:cNvSpPr/>
          <p:nvPr/>
        </p:nvSpPr>
        <p:spPr>
          <a:xfrm>
            <a:off x="0" y="6148092"/>
            <a:ext cx="4936159" cy="410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LASTSLIDEVIEWED" val="1356,1,Slide110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7710</TotalTime>
  <Words>778</Words>
  <Application>Microsoft Office PowerPoint</Application>
  <PresentationFormat>Widescreen</PresentationFormat>
  <Paragraphs>38</Paragraphs>
  <Slides>5</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Georgia</vt:lpstr>
      <vt:lpstr>Arial</vt:lpstr>
      <vt:lpstr>2_PwC</vt:lpstr>
      <vt:lpstr>think-cell Slide</vt:lpstr>
      <vt:lpstr>Jiu Valley Token A cashback system built on  Hedera Hashgraph </vt:lpstr>
      <vt:lpstr>Overview of the digital ecosystem (Retailer side) [1 of 2]</vt:lpstr>
      <vt:lpstr>Overview of the digital ecosystem (Retailer side) [2 of 2]</vt:lpstr>
      <vt:lpstr>Overview of the digital ecosystem (Tourist side)</vt:lpstr>
      <vt:lpstr>PowerPoint Presentation</vt:lpstr>
    </vt:vector>
  </TitlesOfParts>
  <Company>PwC Romania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Servicii de înaltă calitate și expertiză în proiecte de consultanță pentru sectorul public și guvernamental</dc:title>
  <dc:creator>Cosmin Mitea</dc:creator>
  <cp:lastModifiedBy>User</cp:lastModifiedBy>
  <cp:revision>420</cp:revision>
  <cp:lastPrinted>2020-06-10T08:01:37Z</cp:lastPrinted>
  <dcterms:modified xsi:type="dcterms:W3CDTF">2021-01-15T11:52:39Z</dcterms:modified>
  <cp:category>Public Sector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1146925</vt:lpwstr>
  </property>
  <property fmtid="{D5CDD505-2E9C-101B-9397-08002B2CF9AE}" pid="3" name="Offisync_ServerID">
    <vt:lpwstr>ae74e162-b6db-4989-85f5-e7c79995e2ac</vt:lpwstr>
  </property>
  <property fmtid="{D5CDD505-2E9C-101B-9397-08002B2CF9AE}" pid="4" name="Jive_LatestUserAccountName">
    <vt:lpwstr>lalbone001</vt:lpwstr>
  </property>
  <property fmtid="{D5CDD505-2E9C-101B-9397-08002B2CF9AE}" pid="5" name="Jive_VersionGuid">
    <vt:lpwstr>67a74b8a-898e-4402-bfae-0ac91ae2854e</vt:lpwstr>
  </property>
  <property fmtid="{D5CDD505-2E9C-101B-9397-08002B2CF9AE}" pid="6" name="Offisync_UpdateToken">
    <vt:lpwstr>3</vt:lpwstr>
  </property>
  <property fmtid="{D5CDD505-2E9C-101B-9397-08002B2CF9AE}" pid="7" name="Offisync_ProviderInitializationData">
    <vt:lpwstr>https://pwc-spark.com</vt:lpwstr>
  </property>
</Properties>
</file>