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2" r:id="rId8"/>
    <p:sldId id="273" r:id="rId9"/>
    <p:sldId id="262" r:id="rId10"/>
    <p:sldId id="267" r:id="rId11"/>
    <p:sldId id="269" r:id="rId12"/>
    <p:sldId id="270" r:id="rId13"/>
    <p:sldId id="271" r:id="rId14"/>
    <p:sldId id="263" r:id="rId15"/>
    <p:sldId id="264" r:id="rId16"/>
    <p:sldId id="265" r:id="rId17"/>
    <p:sldId id="266"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76" autoAdjust="0"/>
  </p:normalViewPr>
  <p:slideViewPr>
    <p:cSldViewPr>
      <p:cViewPr varScale="1">
        <p:scale>
          <a:sx n="106" d="100"/>
          <a:sy n="106"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dirty="0"/>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dirty="0"/>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dirty="0"/>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3" Type="http://schemas.openxmlformats.org/officeDocument/2006/relationships/hyperlink" Target="http://www.google.com/" TargetMode="External" /><Relationship Id="rId2" Type="http://schemas.openxmlformats.org/officeDocument/2006/relationships/hyperlink" Target="http://www.w3schools.com/" TargetMode="External" /><Relationship Id="rId1" Type="http://schemas.openxmlformats.org/officeDocument/2006/relationships/slideLayout" Target="../slideLayouts/slideLayout4.xml" /><Relationship Id="rId5" Type="http://schemas.openxmlformats.org/officeDocument/2006/relationships/hyperlink" Target="http://www.phpmanual.net/" TargetMode="External" /><Relationship Id="rId4" Type="http://schemas.openxmlformats.org/officeDocument/2006/relationships/hyperlink" Target="http://www.tutorialspoint.com/" TargetMode="Externa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0" y="2133600"/>
            <a:ext cx="7467600" cy="567463"/>
          </a:xfrm>
          <a:prstGeom prst="rect">
            <a:avLst/>
          </a:prstGeom>
        </p:spPr>
        <p:txBody>
          <a:bodyPr vert="horz" wrap="square" lIns="0" tIns="13335" rIns="0" bIns="0" rtlCol="0">
            <a:spAutoFit/>
          </a:bodyPr>
          <a:lstStyle/>
          <a:p>
            <a:pPr marL="12700" algn="ctr">
              <a:lnSpc>
                <a:spcPct val="100000"/>
              </a:lnSpc>
              <a:spcBef>
                <a:spcPts val="105"/>
              </a:spcBef>
            </a:pPr>
            <a:r>
              <a:rPr lang="en-IN" sz="3600" b="1" dirty="0">
                <a:solidFill>
                  <a:srgbClr val="1CACE3"/>
                </a:solidFill>
                <a:latin typeface="Arial"/>
                <a:cs typeface="Arial"/>
              </a:rPr>
              <a:t>ONLINE MOVIE TICKET BOOKING</a:t>
            </a:r>
            <a:endParaRPr sz="3600" dirty="0">
              <a:latin typeface="Arial"/>
              <a:cs typeface="Arial"/>
            </a:endParaRPr>
          </a:p>
        </p:txBody>
      </p:sp>
      <p:sp>
        <p:nvSpPr>
          <p:cNvPr id="3" name="object 3"/>
          <p:cNvSpPr txBox="1">
            <a:spLocks noGrp="1"/>
          </p:cNvSpPr>
          <p:nvPr>
            <p:ph type="title"/>
          </p:nvPr>
        </p:nvSpPr>
        <p:spPr>
          <a:prstGeom prst="rect">
            <a:avLst/>
          </a:prstGeom>
        </p:spPr>
        <p:txBody>
          <a:bodyPr vert="horz" wrap="square" lIns="0" tIns="568959" rIns="0" bIns="0" rtlCol="0">
            <a:spAutoFit/>
          </a:bodyPr>
          <a:lstStyle/>
          <a:p>
            <a:pPr marL="3264535">
              <a:lnSpc>
                <a:spcPct val="100000"/>
              </a:lnSpc>
              <a:spcBef>
                <a:spcPts val="130"/>
              </a:spcBef>
            </a:pPr>
            <a:r>
              <a:rPr sz="3200" dirty="0">
                <a:solidFill>
                  <a:srgbClr val="1382AC"/>
                </a:solidFill>
              </a:rPr>
              <a:t>CAPSTONE</a:t>
            </a:r>
            <a:r>
              <a:rPr sz="3200" spc="-204" dirty="0">
                <a:solidFill>
                  <a:srgbClr val="1382AC"/>
                </a:solidFill>
              </a:rPr>
              <a:t> </a:t>
            </a:r>
            <a:r>
              <a:rPr sz="3200" spc="-10" dirty="0">
                <a:solidFill>
                  <a:srgbClr val="1382AC"/>
                </a:solidFill>
              </a:rPr>
              <a:t>PROJECT</a:t>
            </a:r>
            <a:endParaRPr sz="3200" dirty="0"/>
          </a:p>
        </p:txBody>
      </p:sp>
      <p:sp>
        <p:nvSpPr>
          <p:cNvPr id="4" name="object 4"/>
          <p:cNvSpPr txBox="1"/>
          <p:nvPr/>
        </p:nvSpPr>
        <p:spPr>
          <a:xfrm>
            <a:off x="447675" y="3086100"/>
            <a:ext cx="11296650" cy="3385542"/>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lang="en-IN"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marL="2763520" algn="l">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dirty="0">
                <a:solidFill>
                  <a:srgbClr val="1382AC"/>
                </a:solidFill>
                <a:latin typeface="Arial"/>
                <a:cs typeface="Arial"/>
              </a:rPr>
              <a:t>By:</a:t>
            </a:r>
            <a:endParaRPr lang="en-IN" sz="2000" spc="-25" dirty="0">
              <a:latin typeface="Arial"/>
              <a:cs typeface="Arial"/>
            </a:endParaRPr>
          </a:p>
          <a:p>
            <a:pPr marL="2763520" algn="l">
              <a:lnSpc>
                <a:spcPct val="100000"/>
              </a:lnSpc>
            </a:pPr>
            <a:r>
              <a:rPr sz="2000" b="1" dirty="0">
                <a:solidFill>
                  <a:srgbClr val="1382AC"/>
                </a:solidFill>
                <a:latin typeface="Arial"/>
                <a:cs typeface="Arial"/>
              </a:rPr>
              <a:t>1.</a:t>
            </a:r>
            <a:r>
              <a:rPr sz="2000" b="1" spc="140" dirty="0">
                <a:solidFill>
                  <a:srgbClr val="1382AC"/>
                </a:solidFill>
                <a:latin typeface="Arial"/>
                <a:cs typeface="Arial"/>
              </a:rPr>
              <a:t> </a:t>
            </a:r>
            <a:r>
              <a:rPr lang="en-IN" sz="2000" b="1" spc="140" dirty="0">
                <a:solidFill>
                  <a:srgbClr val="1382AC"/>
                </a:solidFill>
                <a:latin typeface="Arial"/>
                <a:cs typeface="Arial"/>
              </a:rPr>
              <a:t>SIMIYA R-</a:t>
            </a:r>
            <a:r>
              <a:rPr lang="en-IN" sz="2000" b="1" spc="-10" dirty="0">
                <a:solidFill>
                  <a:srgbClr val="1382AC"/>
                </a:solidFill>
                <a:latin typeface="Arial"/>
                <a:cs typeface="Arial"/>
              </a:rPr>
              <a:t>Alagappa college of technology,</a:t>
            </a:r>
          </a:p>
          <a:p>
            <a:pPr marL="2763520" algn="l">
              <a:lnSpc>
                <a:spcPct val="100000"/>
              </a:lnSpc>
            </a:pPr>
            <a:r>
              <a:rPr lang="en-IN" sz="2000" b="1" spc="-10" dirty="0">
                <a:solidFill>
                  <a:srgbClr val="1382AC"/>
                </a:solidFill>
                <a:latin typeface="Arial"/>
                <a:cs typeface="Arial"/>
              </a:rPr>
              <a:t>Anna university</a:t>
            </a:r>
            <a:r>
              <a:rPr sz="2000" b="1" dirty="0">
                <a:solidFill>
                  <a:srgbClr val="1382AC"/>
                </a:solidFill>
                <a:latin typeface="Arial"/>
                <a:cs typeface="Arial"/>
              </a:rPr>
              <a:t>-</a:t>
            </a:r>
            <a:r>
              <a:rPr lang="en-IN" sz="2000" b="1" spc="-10" dirty="0">
                <a:solidFill>
                  <a:srgbClr val="1382AC"/>
                </a:solidFill>
                <a:latin typeface="Arial"/>
                <a:cs typeface="Arial"/>
              </a:rPr>
              <a:t>Food technology</a:t>
            </a:r>
          </a:p>
          <a:p>
            <a:pPr marL="2763520">
              <a:lnSpc>
                <a:spcPct val="100000"/>
              </a:lnSpc>
              <a:spcBef>
                <a:spcPts val="5"/>
              </a:spcBef>
            </a:pPr>
            <a:endParaRPr lang="en-IN" sz="2000" b="1" spc="-10" dirty="0">
              <a:solidFill>
                <a:srgbClr val="1382AC"/>
              </a:solidFill>
              <a:latin typeface="Arial"/>
              <a:cs typeface="Arial"/>
            </a:endParaRPr>
          </a:p>
          <a:p>
            <a:pPr marL="2763520">
              <a:lnSpc>
                <a:spcPct val="100000"/>
              </a:lnSpc>
              <a:spcBef>
                <a:spcPts val="5"/>
              </a:spcBef>
            </a:pPr>
            <a:endParaRPr lang="en-IN" sz="2000" dirty="0">
              <a:latin typeface="Arial"/>
              <a:cs typeface="Arial"/>
            </a:endParaRPr>
          </a:p>
          <a:p>
            <a:pPr marL="2763520">
              <a:lnSpc>
                <a:spcPct val="100000"/>
              </a:lnSpc>
              <a:spcBef>
                <a:spcPts val="5"/>
              </a:spcBef>
            </a:pPr>
            <a:endParaRPr lang="en-IN" sz="2000" dirty="0">
              <a:latin typeface="Arial"/>
              <a:cs typeface="Arial"/>
            </a:endParaRPr>
          </a:p>
          <a:p>
            <a:pPr marL="2763520">
              <a:lnSpc>
                <a:spcPct val="100000"/>
              </a:lnSpc>
              <a:spcBef>
                <a:spcPts val="5"/>
              </a:spcBef>
            </a:pPr>
            <a:endParaRPr lang="en-IN" sz="2000" dirty="0">
              <a:latin typeface="Arial"/>
              <a:cs typeface="Arial"/>
            </a:endParaRPr>
          </a:p>
        </p:txBody>
      </p:sp>
      <p:sp>
        <p:nvSpPr>
          <p:cNvPr id="5" name="TextBox 4">
            <a:extLst>
              <a:ext uri="{FF2B5EF4-FFF2-40B4-BE49-F238E27FC236}">
                <a16:creationId xmlns:a16="http://schemas.microsoft.com/office/drawing/2014/main" id="{C07A4810-FB01-0BC0-A8E5-67641054F4CB}"/>
              </a:ext>
            </a:extLst>
          </p:cNvPr>
          <p:cNvSpPr txBox="1"/>
          <p:nvPr/>
        </p:nvSpPr>
        <p:spPr>
          <a:xfrm>
            <a:off x="5182618" y="2514600"/>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31A5-129A-D66D-0BB7-5D743EC3CE9B}"/>
              </a:ext>
            </a:extLst>
          </p:cNvPr>
          <p:cNvSpPr>
            <a:spLocks noGrp="1"/>
          </p:cNvSpPr>
          <p:nvPr>
            <p:ph type="title"/>
          </p:nvPr>
        </p:nvSpPr>
        <p:spPr>
          <a:xfrm>
            <a:off x="614997" y="533400"/>
            <a:ext cx="10962005" cy="607859"/>
          </a:xfrm>
        </p:spPr>
        <p:txBody>
          <a:bodyPr/>
          <a:lstStyle/>
          <a:p>
            <a:r>
              <a:rPr lang="en-IN" dirty="0"/>
              <a:t>RESULT</a:t>
            </a:r>
          </a:p>
        </p:txBody>
      </p:sp>
      <p:pic>
        <p:nvPicPr>
          <p:cNvPr id="4" name="Picture 3">
            <a:extLst>
              <a:ext uri="{FF2B5EF4-FFF2-40B4-BE49-F238E27FC236}">
                <a16:creationId xmlns:a16="http://schemas.microsoft.com/office/drawing/2014/main" id="{721CA73A-286D-5BA2-A6D9-B1CEE3420942}"/>
              </a:ext>
            </a:extLst>
          </p:cNvPr>
          <p:cNvPicPr>
            <a:picLocks noChangeAspect="1"/>
          </p:cNvPicPr>
          <p:nvPr/>
        </p:nvPicPr>
        <p:blipFill>
          <a:blip r:embed="rId2"/>
          <a:stretch>
            <a:fillRect/>
          </a:stretch>
        </p:blipFill>
        <p:spPr>
          <a:xfrm>
            <a:off x="49481" y="1981200"/>
            <a:ext cx="6046519" cy="3581400"/>
          </a:xfrm>
          <a:prstGeom prst="rect">
            <a:avLst/>
          </a:prstGeom>
        </p:spPr>
      </p:pic>
      <p:pic>
        <p:nvPicPr>
          <p:cNvPr id="6" name="Picture 5">
            <a:extLst>
              <a:ext uri="{FF2B5EF4-FFF2-40B4-BE49-F238E27FC236}">
                <a16:creationId xmlns:a16="http://schemas.microsoft.com/office/drawing/2014/main" id="{F9CDC1C2-BC52-FB2B-7394-F0D7CE5A1E01}"/>
              </a:ext>
            </a:extLst>
          </p:cNvPr>
          <p:cNvPicPr>
            <a:picLocks noChangeAspect="1"/>
          </p:cNvPicPr>
          <p:nvPr/>
        </p:nvPicPr>
        <p:blipFill rotWithShape="1">
          <a:blip r:embed="rId3"/>
          <a:srcRect l="12500" t="30000" r="40625" b="13676"/>
          <a:stretch/>
        </p:blipFill>
        <p:spPr>
          <a:xfrm>
            <a:off x="6167340" y="1981200"/>
            <a:ext cx="5975179" cy="4038600"/>
          </a:xfrm>
          <a:prstGeom prst="rect">
            <a:avLst/>
          </a:prstGeom>
        </p:spPr>
      </p:pic>
    </p:spTree>
    <p:extLst>
      <p:ext uri="{BB962C8B-B14F-4D97-AF65-F5344CB8AC3E}">
        <p14:creationId xmlns:p14="http://schemas.microsoft.com/office/powerpoint/2010/main" val="159965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B58E-3BC5-7B4D-0D8C-DCB1645DE47C}"/>
              </a:ext>
            </a:extLst>
          </p:cNvPr>
          <p:cNvSpPr>
            <a:spLocks noGrp="1"/>
          </p:cNvSpPr>
          <p:nvPr>
            <p:ph type="title"/>
          </p:nvPr>
        </p:nvSpPr>
        <p:spPr>
          <a:xfrm>
            <a:off x="614997" y="497205"/>
            <a:ext cx="10962005" cy="607859"/>
          </a:xfrm>
        </p:spPr>
        <p:txBody>
          <a:bodyPr/>
          <a:lstStyle/>
          <a:p>
            <a:r>
              <a:rPr lang="en-IN" dirty="0"/>
              <a:t>RESULT</a:t>
            </a:r>
          </a:p>
        </p:txBody>
      </p:sp>
      <p:pic>
        <p:nvPicPr>
          <p:cNvPr id="6" name="Content Placeholder 5">
            <a:extLst>
              <a:ext uri="{FF2B5EF4-FFF2-40B4-BE49-F238E27FC236}">
                <a16:creationId xmlns:a16="http://schemas.microsoft.com/office/drawing/2014/main" id="{C43D86A3-0566-8CB6-6562-33C82E4BF4C6}"/>
              </a:ext>
            </a:extLst>
          </p:cNvPr>
          <p:cNvPicPr>
            <a:picLocks noGrp="1" noChangeAspect="1"/>
          </p:cNvPicPr>
          <p:nvPr>
            <p:ph sz="half" idx="2"/>
          </p:nvPr>
        </p:nvPicPr>
        <p:blipFill rotWithShape="1">
          <a:blip r:embed="rId2"/>
          <a:srcRect l="12930" t="25975" r="38222" b="10171"/>
          <a:stretch/>
        </p:blipFill>
        <p:spPr>
          <a:xfrm>
            <a:off x="2400299" y="1105064"/>
            <a:ext cx="7391400" cy="5434853"/>
          </a:xfrm>
        </p:spPr>
      </p:pic>
      <p:sp>
        <p:nvSpPr>
          <p:cNvPr id="9" name="TextBox 8">
            <a:extLst>
              <a:ext uri="{FF2B5EF4-FFF2-40B4-BE49-F238E27FC236}">
                <a16:creationId xmlns:a16="http://schemas.microsoft.com/office/drawing/2014/main" id="{8CA763E5-0005-B90D-FBB5-031DD3EA47C9}"/>
              </a:ext>
            </a:extLst>
          </p:cNvPr>
          <p:cNvSpPr txBox="1"/>
          <p:nvPr/>
        </p:nvSpPr>
        <p:spPr>
          <a:xfrm>
            <a:off x="3124200" y="1124114"/>
            <a:ext cx="381000" cy="400110"/>
          </a:xfrm>
          <a:prstGeom prst="rect">
            <a:avLst/>
          </a:prstGeom>
          <a:noFill/>
        </p:spPr>
        <p:txBody>
          <a:bodyPr wrap="square" rtlCol="0">
            <a:spAutoFit/>
          </a:bodyPr>
          <a:lstStyle/>
          <a:p>
            <a:r>
              <a:rPr lang="en-IN" sz="2000" dirty="0">
                <a:solidFill>
                  <a:schemeClr val="tx1">
                    <a:lumMod val="50000"/>
                    <a:lumOff val="50000"/>
                  </a:schemeClr>
                </a:solidFill>
              </a:rPr>
              <a:t>D</a:t>
            </a:r>
            <a:endParaRPr lang="en-IN" sz="2000" dirty="0"/>
          </a:p>
        </p:txBody>
      </p:sp>
    </p:spTree>
    <p:extLst>
      <p:ext uri="{BB962C8B-B14F-4D97-AF65-F5344CB8AC3E}">
        <p14:creationId xmlns:p14="http://schemas.microsoft.com/office/powerpoint/2010/main" val="1757085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3B17-BEA2-9C36-C789-1013713D2861}"/>
              </a:ext>
            </a:extLst>
          </p:cNvPr>
          <p:cNvSpPr>
            <a:spLocks noGrp="1"/>
          </p:cNvSpPr>
          <p:nvPr>
            <p:ph type="title"/>
          </p:nvPr>
        </p:nvSpPr>
        <p:spPr>
          <a:xfrm>
            <a:off x="614997" y="497205"/>
            <a:ext cx="10962005" cy="607859"/>
          </a:xfrm>
        </p:spPr>
        <p:txBody>
          <a:bodyPr/>
          <a:lstStyle/>
          <a:p>
            <a:r>
              <a:rPr lang="en-IN" dirty="0"/>
              <a:t>RESULT</a:t>
            </a:r>
          </a:p>
        </p:txBody>
      </p:sp>
      <p:pic>
        <p:nvPicPr>
          <p:cNvPr id="8" name="Content Placeholder 7">
            <a:extLst>
              <a:ext uri="{FF2B5EF4-FFF2-40B4-BE49-F238E27FC236}">
                <a16:creationId xmlns:a16="http://schemas.microsoft.com/office/drawing/2014/main" id="{EA6814EC-3E69-BE15-7B46-7E028BFEDB14}"/>
              </a:ext>
            </a:extLst>
          </p:cNvPr>
          <p:cNvPicPr>
            <a:picLocks noGrp="1" noChangeAspect="1"/>
          </p:cNvPicPr>
          <p:nvPr>
            <p:ph sz="half" idx="3"/>
          </p:nvPr>
        </p:nvPicPr>
        <p:blipFill rotWithShape="1">
          <a:blip r:embed="rId2"/>
          <a:srcRect l="13798" t="28530" r="37354" b="17834"/>
          <a:stretch/>
        </p:blipFill>
        <p:spPr>
          <a:xfrm>
            <a:off x="2021582" y="1327786"/>
            <a:ext cx="8148836" cy="5033009"/>
          </a:xfrm>
        </p:spPr>
      </p:pic>
    </p:spTree>
    <p:extLst>
      <p:ext uri="{BB962C8B-B14F-4D97-AF65-F5344CB8AC3E}">
        <p14:creationId xmlns:p14="http://schemas.microsoft.com/office/powerpoint/2010/main" val="407549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61F82-5AE5-F1C7-8C62-238960930999}"/>
              </a:ext>
            </a:extLst>
          </p:cNvPr>
          <p:cNvSpPr>
            <a:spLocks noGrp="1"/>
          </p:cNvSpPr>
          <p:nvPr>
            <p:ph type="title"/>
          </p:nvPr>
        </p:nvSpPr>
        <p:spPr>
          <a:xfrm>
            <a:off x="614997" y="497205"/>
            <a:ext cx="10962005" cy="607859"/>
          </a:xfrm>
        </p:spPr>
        <p:txBody>
          <a:bodyPr/>
          <a:lstStyle/>
          <a:p>
            <a:r>
              <a:rPr lang="en-IN" dirty="0"/>
              <a:t>RESULT</a:t>
            </a:r>
          </a:p>
        </p:txBody>
      </p:sp>
      <p:pic>
        <p:nvPicPr>
          <p:cNvPr id="6" name="Content Placeholder 5">
            <a:extLst>
              <a:ext uri="{FF2B5EF4-FFF2-40B4-BE49-F238E27FC236}">
                <a16:creationId xmlns:a16="http://schemas.microsoft.com/office/drawing/2014/main" id="{FFE493FF-B90B-2F83-F3E9-110E5D6BB1BE}"/>
              </a:ext>
            </a:extLst>
          </p:cNvPr>
          <p:cNvPicPr>
            <a:picLocks noGrp="1" noChangeAspect="1"/>
          </p:cNvPicPr>
          <p:nvPr>
            <p:ph sz="half" idx="3"/>
          </p:nvPr>
        </p:nvPicPr>
        <p:blipFill rotWithShape="1">
          <a:blip r:embed="rId2"/>
          <a:srcRect l="13798" t="28529" r="40227" b="12727"/>
          <a:stretch/>
        </p:blipFill>
        <p:spPr>
          <a:xfrm>
            <a:off x="2526195" y="1600200"/>
            <a:ext cx="7139609" cy="5131594"/>
          </a:xfrm>
        </p:spPr>
      </p:pic>
      <p:sp>
        <p:nvSpPr>
          <p:cNvPr id="7" name="TextBox 6">
            <a:extLst>
              <a:ext uri="{FF2B5EF4-FFF2-40B4-BE49-F238E27FC236}">
                <a16:creationId xmlns:a16="http://schemas.microsoft.com/office/drawing/2014/main" id="{CB21CE1E-4A33-ED68-EAD8-CB8AAACC4451}"/>
              </a:ext>
            </a:extLst>
          </p:cNvPr>
          <p:cNvSpPr txBox="1"/>
          <p:nvPr/>
        </p:nvSpPr>
        <p:spPr>
          <a:xfrm>
            <a:off x="614997" y="1200090"/>
            <a:ext cx="2280603" cy="461665"/>
          </a:xfrm>
          <a:prstGeom prst="rect">
            <a:avLst/>
          </a:prstGeom>
          <a:noFill/>
        </p:spPr>
        <p:txBody>
          <a:bodyPr wrap="square" rtlCol="0">
            <a:spAutoFit/>
          </a:bodyPr>
          <a:lstStyle/>
          <a:p>
            <a:r>
              <a:rPr lang="en-IN" sz="2400" b="1" dirty="0">
                <a:latin typeface="Söhne"/>
              </a:rPr>
              <a:t>FOR ADMIN:</a:t>
            </a:r>
          </a:p>
        </p:txBody>
      </p:sp>
    </p:spTree>
    <p:extLst>
      <p:ext uri="{BB962C8B-B14F-4D97-AF65-F5344CB8AC3E}">
        <p14:creationId xmlns:p14="http://schemas.microsoft.com/office/powerpoint/2010/main" val="379637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TextBox 2">
            <a:extLst>
              <a:ext uri="{FF2B5EF4-FFF2-40B4-BE49-F238E27FC236}">
                <a16:creationId xmlns:a16="http://schemas.microsoft.com/office/drawing/2014/main" id="{396D1E83-436E-C63D-236A-DD05B67B2492}"/>
              </a:ext>
            </a:extLst>
          </p:cNvPr>
          <p:cNvSpPr txBox="1"/>
          <p:nvPr/>
        </p:nvSpPr>
        <p:spPr>
          <a:xfrm>
            <a:off x="650398" y="1490008"/>
            <a:ext cx="1089120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Söhne"/>
              </a:rPr>
              <a:t>This project has been developed successfully and the performance of the system has been found satisfactory</a:t>
            </a:r>
          </a:p>
          <a:p>
            <a:pPr marL="285750" indent="-285750">
              <a:buFont typeface="Arial" panose="020B0604020202020204" pitchFamily="34" charset="0"/>
              <a:buChar char="•"/>
            </a:pPr>
            <a:r>
              <a:rPr lang="en-US" sz="2400" dirty="0">
                <a:latin typeface="Söhne"/>
              </a:rPr>
              <a:t>Use of this interface helps customer in having immediate information about running movies and reserve their seat without wasting their precious time</a:t>
            </a:r>
          </a:p>
          <a:p>
            <a:pPr marL="285750" indent="-285750">
              <a:buFont typeface="Arial" panose="020B0604020202020204" pitchFamily="34" charset="0"/>
              <a:buChar char="•"/>
            </a:pPr>
            <a:r>
              <a:rPr lang="en-US" sz="2400" dirty="0">
                <a:latin typeface="Söhne"/>
              </a:rPr>
              <a:t>User friendly Interface also for the admin to add and delete movie information.</a:t>
            </a:r>
            <a:endParaRPr lang="en-IN" sz="2400" dirty="0">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dirty="0"/>
          </a:p>
        </p:txBody>
      </p:sp>
      <p:sp>
        <p:nvSpPr>
          <p:cNvPr id="3" name="TextBox 2">
            <a:extLst>
              <a:ext uri="{FF2B5EF4-FFF2-40B4-BE49-F238E27FC236}">
                <a16:creationId xmlns:a16="http://schemas.microsoft.com/office/drawing/2014/main" id="{D81BE893-E49D-1841-DFB1-742C599102CA}"/>
              </a:ext>
            </a:extLst>
          </p:cNvPr>
          <p:cNvSpPr txBox="1"/>
          <p:nvPr/>
        </p:nvSpPr>
        <p:spPr>
          <a:xfrm>
            <a:off x="614996" y="1567814"/>
            <a:ext cx="10962005" cy="230832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Söhne"/>
              </a:rPr>
              <a:t>More features can be added like</a:t>
            </a:r>
          </a:p>
          <a:p>
            <a:pPr lvl="3"/>
            <a:r>
              <a:rPr lang="en-IN" sz="2400" dirty="0">
                <a:latin typeface="Söhne"/>
              </a:rPr>
              <a:t>       </a:t>
            </a:r>
            <a:r>
              <a:rPr lang="en-IN" sz="2400" dirty="0">
                <a:latin typeface="Söhne"/>
                <a:ea typeface="Calibri" panose="020F0502020204030204" pitchFamily="34" charset="0"/>
                <a:cs typeface="Calibri" panose="020F0502020204030204" pitchFamily="34" charset="0"/>
              </a:rPr>
              <a:t>●</a:t>
            </a:r>
            <a:r>
              <a:rPr lang="en-IN" sz="2400" dirty="0">
                <a:latin typeface="Söhne"/>
              </a:rPr>
              <a:t> Allow customers to comment on movies</a:t>
            </a:r>
          </a:p>
          <a:p>
            <a:pPr lvl="3"/>
            <a:r>
              <a:rPr lang="en-IN" sz="2400" dirty="0">
                <a:latin typeface="Söhne"/>
              </a:rPr>
              <a:t>       </a:t>
            </a:r>
            <a:r>
              <a:rPr lang="en-IN" sz="2400" dirty="0">
                <a:latin typeface="Söhne"/>
                <a:ea typeface="Calibri" panose="020F0502020204030204" pitchFamily="34" charset="0"/>
                <a:cs typeface="Calibri" panose="020F0502020204030204" pitchFamily="34" charset="0"/>
              </a:rPr>
              <a:t>● </a:t>
            </a:r>
            <a:r>
              <a:rPr lang="en-IN" sz="2400" dirty="0">
                <a:latin typeface="Söhne"/>
              </a:rPr>
              <a:t>Provide a list of upcoming movies</a:t>
            </a:r>
          </a:p>
          <a:p>
            <a:pPr lvl="3"/>
            <a:r>
              <a:rPr lang="en-IN" sz="2400" dirty="0">
                <a:latin typeface="Söhne"/>
              </a:rPr>
              <a:t>       </a:t>
            </a:r>
            <a:r>
              <a:rPr lang="en-IN" sz="2400" dirty="0">
                <a:latin typeface="Söhne"/>
                <a:ea typeface="Calibri" panose="020F0502020204030204" pitchFamily="34" charset="0"/>
                <a:cs typeface="Calibri" panose="020F0502020204030204" pitchFamily="34" charset="0"/>
              </a:rPr>
              <a:t>●</a:t>
            </a:r>
            <a:r>
              <a:rPr lang="en-IN" sz="2400" dirty="0">
                <a:latin typeface="Söhne"/>
              </a:rPr>
              <a:t> SMS notification after successful seat reservation.</a:t>
            </a:r>
          </a:p>
          <a:p>
            <a:pPr marL="285750" indent="-285750">
              <a:buFont typeface="Wingdings" panose="05000000000000000000" pitchFamily="2" charset="2"/>
              <a:buChar char="Ø"/>
            </a:pPr>
            <a:r>
              <a:rPr lang="en-IN" sz="2400" dirty="0">
                <a:latin typeface="Söhne"/>
              </a:rPr>
              <a:t>Encrypted Webpage to ensure customer privacy and transaction security.</a:t>
            </a:r>
          </a:p>
          <a:p>
            <a:pPr marL="285750" indent="-285750">
              <a:buFont typeface="Wingdings" panose="05000000000000000000" pitchFamily="2" charset="2"/>
              <a:buChar char="Ø"/>
            </a:pPr>
            <a:r>
              <a:rPr lang="en-IN" sz="2400" dirty="0">
                <a:latin typeface="Söhne"/>
              </a:rPr>
              <a:t>More user friendly interface also in small screen devices.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TextBox 2">
            <a:extLst>
              <a:ext uri="{FF2B5EF4-FFF2-40B4-BE49-F238E27FC236}">
                <a16:creationId xmlns:a16="http://schemas.microsoft.com/office/drawing/2014/main" id="{188C1455-1B1B-F2B9-C470-25C77B8DC1E0}"/>
              </a:ext>
            </a:extLst>
          </p:cNvPr>
          <p:cNvSpPr txBox="1"/>
          <p:nvPr/>
        </p:nvSpPr>
        <p:spPr>
          <a:xfrm>
            <a:off x="685800" y="1676400"/>
            <a:ext cx="10820400" cy="2062103"/>
          </a:xfrm>
          <a:prstGeom prst="rect">
            <a:avLst/>
          </a:prstGeom>
          <a:noFill/>
        </p:spPr>
        <p:txBody>
          <a:bodyPr wrap="square" rtlCol="0">
            <a:spAutoFit/>
          </a:bodyPr>
          <a:lstStyle/>
          <a:p>
            <a:pPr marL="285750" indent="-285750" algn="l">
              <a:buFont typeface="Arial" panose="020B0604020202020204" pitchFamily="34" charset="0"/>
              <a:buChar char="•"/>
            </a:pPr>
            <a:r>
              <a:rPr lang="en-IN" sz="3200" dirty="0">
                <a:hlinkClick r:id="rId2"/>
              </a:rPr>
              <a:t>www.w3schools.com</a:t>
            </a:r>
            <a:endParaRPr lang="en-IN" sz="3200" dirty="0"/>
          </a:p>
          <a:p>
            <a:pPr marL="285750" indent="-285750" algn="l">
              <a:buFont typeface="Arial" panose="020B0604020202020204" pitchFamily="34" charset="0"/>
              <a:buChar char="•"/>
            </a:pPr>
            <a:r>
              <a:rPr lang="en-IN" sz="3200" dirty="0">
                <a:hlinkClick r:id="rId3"/>
              </a:rPr>
              <a:t>www.google.com</a:t>
            </a:r>
            <a:endParaRPr lang="en-IN" sz="3200" dirty="0"/>
          </a:p>
          <a:p>
            <a:pPr marL="285750" indent="-285750" algn="l">
              <a:buFont typeface="Arial" panose="020B0604020202020204" pitchFamily="34" charset="0"/>
              <a:buChar char="•"/>
            </a:pPr>
            <a:r>
              <a:rPr lang="en-IN" sz="3200" dirty="0">
                <a:hlinkClick r:id="rId4"/>
              </a:rPr>
              <a:t>www.tutorialspoint.com</a:t>
            </a:r>
            <a:endParaRPr lang="en-IN" sz="3200" dirty="0"/>
          </a:p>
          <a:p>
            <a:pPr marL="285750" indent="-285750" algn="l">
              <a:buFont typeface="Arial" panose="020B0604020202020204" pitchFamily="34" charset="0"/>
              <a:buChar char="•"/>
            </a:pPr>
            <a:r>
              <a:rPr lang="en-IN" sz="3200" dirty="0">
                <a:hlinkClick r:id="rId5"/>
              </a:rPr>
              <a:t>www.Phpmanual.net</a:t>
            </a:r>
            <a:r>
              <a:rPr lang="en-IN" sz="32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Cambria"/>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Result</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spc="-10" dirty="0">
                <a:solidFill>
                  <a:srgbClr val="404040"/>
                </a:solidFill>
                <a:latin typeface="Arial"/>
                <a:cs typeface="Arial"/>
              </a:rPr>
              <a:t>Conclusion</a:t>
            </a:r>
            <a:endParaRPr sz="2000" dirty="0">
              <a:latin typeface="Arial"/>
              <a:cs typeface="Arial"/>
            </a:endParaRPr>
          </a:p>
          <a:p>
            <a:pPr marL="317500" indent="-304800">
              <a:lnSpc>
                <a:spcPct val="100000"/>
              </a:lnSpc>
              <a:spcBef>
                <a:spcPts val="1355"/>
              </a:spcBef>
              <a:buClr>
                <a:srgbClr val="1CACE3"/>
              </a:buClr>
              <a:buSzPct val="92500"/>
              <a:buFont typeface="Cambria"/>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dirty="0">
              <a:latin typeface="Arial"/>
              <a:cs typeface="Arial"/>
            </a:endParaRPr>
          </a:p>
          <a:p>
            <a:pPr marL="317500" indent="-304800">
              <a:lnSpc>
                <a:spcPct val="100000"/>
              </a:lnSpc>
              <a:spcBef>
                <a:spcPts val="1280"/>
              </a:spcBef>
              <a:buClr>
                <a:srgbClr val="1CACE3"/>
              </a:buClr>
              <a:buSzPct val="92500"/>
              <a:buFont typeface="Cambria"/>
              <a:buChar char="◾"/>
              <a:tabLst>
                <a:tab pos="317500" algn="l"/>
              </a:tabLst>
            </a:pPr>
            <a:r>
              <a:rPr sz="2000" b="1" spc="-1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TextBox 2">
            <a:extLst>
              <a:ext uri="{FF2B5EF4-FFF2-40B4-BE49-F238E27FC236}">
                <a16:creationId xmlns:a16="http://schemas.microsoft.com/office/drawing/2014/main" id="{D29E6609-3499-5EA9-9683-FE09C992FD40}"/>
              </a:ext>
            </a:extLst>
          </p:cNvPr>
          <p:cNvSpPr txBox="1"/>
          <p:nvPr/>
        </p:nvSpPr>
        <p:spPr>
          <a:xfrm>
            <a:off x="614997" y="1567814"/>
            <a:ext cx="10962005" cy="2308324"/>
          </a:xfrm>
          <a:prstGeom prst="rect">
            <a:avLst/>
          </a:prstGeom>
          <a:noFill/>
        </p:spPr>
        <p:txBody>
          <a:bodyPr wrap="square" rtlCol="0">
            <a:spAutoFit/>
          </a:bodyPr>
          <a:lstStyle/>
          <a:p>
            <a:r>
              <a:rPr lang="en-US" sz="2400" b="0" i="0" dirty="0">
                <a:solidFill>
                  <a:schemeClr val="tx1"/>
                </a:solidFill>
                <a:effectLst/>
                <a:latin typeface="Söhne"/>
              </a:rPr>
              <a:t>Develop a web-based platform that allows users to easily browse, select, and book movie tickets online. The platform should provide a user-friendly interface for users to search for movies, view showtimes, select seats, and make secure payments. Additionally, the system should include features for administrators to manage movie listings, theater information, and user bookings. The goal is to create a seamless and efficient online movie ticket booking experience for both users and administrators.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TextBox 2">
            <a:extLst>
              <a:ext uri="{FF2B5EF4-FFF2-40B4-BE49-F238E27FC236}">
                <a16:creationId xmlns:a16="http://schemas.microsoft.com/office/drawing/2014/main" id="{255D46AA-A222-5E33-3B17-3C4D775B3D33}"/>
              </a:ext>
            </a:extLst>
          </p:cNvPr>
          <p:cNvSpPr txBox="1"/>
          <p:nvPr/>
        </p:nvSpPr>
        <p:spPr>
          <a:xfrm>
            <a:off x="614997" y="1676400"/>
            <a:ext cx="10962005" cy="4154984"/>
          </a:xfrm>
          <a:prstGeom prst="rect">
            <a:avLst/>
          </a:prstGeom>
          <a:noFill/>
        </p:spPr>
        <p:txBody>
          <a:bodyPr wrap="square" rtlCol="0">
            <a:spAutoFit/>
          </a:bodyPr>
          <a:lstStyle/>
          <a:p>
            <a:r>
              <a:rPr lang="en-US" sz="2200" b="0" i="0" dirty="0">
                <a:solidFill>
                  <a:srgbClr val="0D0D0D"/>
                </a:solidFill>
                <a:effectLst/>
                <a:highlight>
                  <a:srgbClr val="FFFFFF"/>
                </a:highlight>
                <a:latin typeface="Söhne"/>
              </a:rPr>
              <a:t>The proposed solution for the online movie ticket booking Python project involves building a web application using Django or Flask frameworks. Users will be able to register, log in, and search for movies by title, genre, or location. Showtimes and available seats will be displayed, allowing users to select seats and proceed to payment securely. Payment integration with popular payment gateways like Stripe or PayPal will ensure smooth transactions. Administrators will have access to a backend dashboard to manage movie listings, theaters, and user bookings. The system will incorporate features like email confirmation and ticket generation for users' convenience. Implementation of role-based authentication will ensure security, with users having different privileges based on their roles. The application will be designed with responsiveness in mind, ensuring compatibility across various devices. Finally, thorough testing and continuous improvement will be conducted to enhance user experience and system reliability.</a:t>
            </a:r>
            <a:endParaRPr lang="en-IN" sz="2200" dirty="0">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33400"/>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3" name="TextBox 2">
            <a:extLst>
              <a:ext uri="{FF2B5EF4-FFF2-40B4-BE49-F238E27FC236}">
                <a16:creationId xmlns:a16="http://schemas.microsoft.com/office/drawing/2014/main" id="{288CB479-E64D-D6F5-EBBA-E16FE5778F4D}"/>
              </a:ext>
            </a:extLst>
          </p:cNvPr>
          <p:cNvSpPr txBox="1"/>
          <p:nvPr/>
        </p:nvSpPr>
        <p:spPr>
          <a:xfrm>
            <a:off x="609600" y="1447800"/>
            <a:ext cx="10972800" cy="4370427"/>
          </a:xfrm>
          <a:prstGeom prst="rect">
            <a:avLst/>
          </a:prstGeom>
          <a:noFill/>
        </p:spPr>
        <p:txBody>
          <a:bodyPr wrap="square" rtlCol="0">
            <a:spAutoFit/>
          </a:bodyPr>
          <a:lstStyle/>
          <a:p>
            <a:r>
              <a:rPr lang="en-IN" sz="2800" b="1" dirty="0">
                <a:latin typeface="Söhne"/>
              </a:rPr>
              <a:t>Hardware Requirements:</a:t>
            </a:r>
          </a:p>
          <a:p>
            <a:pPr marL="285750" indent="-285750">
              <a:buFont typeface="Arial" panose="020B0604020202020204" pitchFamily="34" charset="0"/>
              <a:buChar char="•"/>
            </a:pPr>
            <a:r>
              <a:rPr lang="en-IN" sz="2200" dirty="0">
                <a:latin typeface="Söhne"/>
              </a:rPr>
              <a:t>Processor: Pentium 4 or more optimum performance</a:t>
            </a:r>
          </a:p>
          <a:p>
            <a:pPr marL="285750" indent="-285750">
              <a:buFont typeface="Arial" panose="020B0604020202020204" pitchFamily="34" charset="0"/>
              <a:buChar char="•"/>
            </a:pPr>
            <a:r>
              <a:rPr lang="en-IN" sz="2200" dirty="0">
                <a:latin typeface="Söhne"/>
              </a:rPr>
              <a:t>Ram: Recommended 256 MB</a:t>
            </a:r>
          </a:p>
          <a:p>
            <a:pPr marL="285750" indent="-285750">
              <a:buFont typeface="Arial" panose="020B0604020202020204" pitchFamily="34" charset="0"/>
              <a:buChar char="•"/>
            </a:pPr>
            <a:r>
              <a:rPr lang="en-IN" sz="2200" dirty="0">
                <a:latin typeface="Söhne"/>
              </a:rPr>
              <a:t>Hard Disk: Minimum 20 GB</a:t>
            </a:r>
          </a:p>
          <a:p>
            <a:endParaRPr lang="en-IN" sz="2400" dirty="0">
              <a:latin typeface="Söhne"/>
            </a:endParaRPr>
          </a:p>
          <a:p>
            <a:r>
              <a:rPr lang="en-IN" sz="2800" b="1" dirty="0">
                <a:latin typeface="Söhne"/>
              </a:rPr>
              <a:t>Software Requirements:</a:t>
            </a:r>
          </a:p>
          <a:p>
            <a:pPr marL="285750" indent="-285750">
              <a:buFont typeface="Arial" panose="020B0604020202020204" pitchFamily="34" charset="0"/>
              <a:buChar char="•"/>
            </a:pPr>
            <a:r>
              <a:rPr lang="en-IN" sz="2200" dirty="0">
                <a:latin typeface="Söhne"/>
              </a:rPr>
              <a:t>Operating system: windows,linux,unix,mac and other</a:t>
            </a:r>
          </a:p>
          <a:p>
            <a:pPr marL="285750" indent="-285750">
              <a:buFont typeface="Arial" panose="020B0604020202020204" pitchFamily="34" charset="0"/>
              <a:buChar char="•"/>
            </a:pPr>
            <a:r>
              <a:rPr lang="en-IN" sz="2200" dirty="0">
                <a:latin typeface="Söhne"/>
              </a:rPr>
              <a:t>Programming Platform: PHP 5.0</a:t>
            </a:r>
          </a:p>
          <a:p>
            <a:pPr marL="285750" indent="-285750">
              <a:buFont typeface="Arial" panose="020B0604020202020204" pitchFamily="34" charset="0"/>
              <a:buChar char="•"/>
            </a:pPr>
            <a:r>
              <a:rPr lang="en-IN" sz="2200" dirty="0">
                <a:latin typeface="Söhne"/>
              </a:rPr>
              <a:t>Database: My SQL</a:t>
            </a:r>
          </a:p>
          <a:p>
            <a:pPr marL="285750" indent="-285750">
              <a:buFont typeface="Arial" panose="020B0604020202020204" pitchFamily="34" charset="0"/>
              <a:buChar char="•"/>
            </a:pPr>
            <a:r>
              <a:rPr lang="en-IN" sz="2200" dirty="0">
                <a:latin typeface="Söhne"/>
              </a:rPr>
              <a:t>Software Like: Xampp,phpMyAdmin</a:t>
            </a:r>
          </a:p>
          <a:p>
            <a:pPr marL="285750" indent="-285750">
              <a:buFont typeface="Arial" panose="020B0604020202020204" pitchFamily="34" charset="0"/>
              <a:buChar char="•"/>
            </a:pPr>
            <a:r>
              <a:rPr lang="en-IN" sz="2200" dirty="0">
                <a:latin typeface="Söhne"/>
              </a:rPr>
              <a:t>Html5</a:t>
            </a:r>
          </a:p>
          <a:p>
            <a:pPr marL="285750" indent="-285750">
              <a:buFont typeface="Arial" panose="020B0604020202020204" pitchFamily="34" charset="0"/>
              <a:buChar char="•"/>
            </a:pPr>
            <a:r>
              <a:rPr lang="en-IN" sz="2200" dirty="0">
                <a:latin typeface="Söhne"/>
              </a:rPr>
              <a:t>CSS3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8" name="TextBox 7">
            <a:extLst>
              <a:ext uri="{FF2B5EF4-FFF2-40B4-BE49-F238E27FC236}">
                <a16:creationId xmlns:a16="http://schemas.microsoft.com/office/drawing/2014/main" id="{152BF356-FD7C-00CE-569E-0E40A556404E}"/>
              </a:ext>
            </a:extLst>
          </p:cNvPr>
          <p:cNvSpPr txBox="1"/>
          <p:nvPr/>
        </p:nvSpPr>
        <p:spPr>
          <a:xfrm>
            <a:off x="495299" y="2013228"/>
            <a:ext cx="11201399" cy="2831544"/>
          </a:xfrm>
          <a:prstGeom prst="rect">
            <a:avLst/>
          </a:prstGeom>
          <a:noFill/>
        </p:spPr>
        <p:txBody>
          <a:bodyPr wrap="square" rtlCol="0">
            <a:spAutoFit/>
          </a:bodyPr>
          <a:lstStyle/>
          <a:p>
            <a:pPr algn="l"/>
            <a:r>
              <a:rPr lang="en-US" sz="2400" b="1" i="0" dirty="0">
                <a:solidFill>
                  <a:srgbClr val="222222"/>
                </a:solidFill>
                <a:effectLst/>
                <a:highlight>
                  <a:srgbClr val="FFFFFF"/>
                </a:highlight>
                <a:latin typeface="Söhne"/>
              </a:rPr>
              <a:t>Algorithm Design:</a:t>
            </a:r>
          </a:p>
          <a:p>
            <a:pPr algn="l"/>
            <a:endParaRPr lang="en-US" sz="2200" b="1" i="0" dirty="0">
              <a:solidFill>
                <a:srgbClr val="222222"/>
              </a:solidFill>
              <a:effectLst/>
              <a:highlight>
                <a:srgbClr val="FFFFFF"/>
              </a:highlight>
              <a:latin typeface="Söhne"/>
            </a:endParaRPr>
          </a:p>
          <a:p>
            <a:pPr marL="342900" indent="-342900" algn="l">
              <a:buFont typeface="Arial" panose="020B0604020202020204" pitchFamily="34" charset="0"/>
              <a:buChar char="•"/>
            </a:pPr>
            <a:r>
              <a:rPr lang="en-US" sz="2200" b="1" i="0" dirty="0">
                <a:solidFill>
                  <a:srgbClr val="222222"/>
                </a:solidFill>
                <a:effectLst/>
                <a:highlight>
                  <a:srgbClr val="FFFFFF"/>
                </a:highlight>
                <a:latin typeface="Söhne"/>
              </a:rPr>
              <a:t>Define the functionality: </a:t>
            </a:r>
            <a:r>
              <a:rPr lang="en-US" sz="2200" b="0" i="0" dirty="0">
                <a:solidFill>
                  <a:srgbClr val="222222"/>
                </a:solidFill>
                <a:effectLst/>
                <a:highlight>
                  <a:srgbClr val="FFFFFF"/>
                </a:highlight>
                <a:latin typeface="Söhne"/>
              </a:rPr>
              <a:t>Decide what features your system will have, such as user authentication, movie selection, seat reservation, payment processing, etc.</a:t>
            </a:r>
          </a:p>
          <a:p>
            <a:pPr marL="342900" indent="-342900" algn="l">
              <a:buFont typeface="Arial" panose="020B0604020202020204" pitchFamily="34" charset="0"/>
              <a:buChar char="•"/>
            </a:pPr>
            <a:r>
              <a:rPr lang="en-US" sz="2200" b="1" i="0" dirty="0">
                <a:solidFill>
                  <a:srgbClr val="222222"/>
                </a:solidFill>
                <a:effectLst/>
                <a:highlight>
                  <a:srgbClr val="FFFFFF"/>
                </a:highlight>
                <a:latin typeface="Söhne"/>
              </a:rPr>
              <a:t>Design the data model: </a:t>
            </a:r>
            <a:r>
              <a:rPr lang="en-US" sz="2200" b="0" i="0" dirty="0">
                <a:solidFill>
                  <a:srgbClr val="222222"/>
                </a:solidFill>
                <a:effectLst/>
                <a:highlight>
                  <a:srgbClr val="FFFFFF"/>
                </a:highlight>
                <a:latin typeface="Söhne"/>
              </a:rPr>
              <a:t>Plan how you'll store information about movies, theaters, showtimes, users, bookings, etc. This could involve using databases like SQL or NoSQL.</a:t>
            </a:r>
          </a:p>
          <a:p>
            <a:pPr marL="342900" indent="-342900" algn="l">
              <a:buFont typeface="Arial" panose="020B0604020202020204" pitchFamily="34" charset="0"/>
              <a:buChar char="•"/>
            </a:pPr>
            <a:r>
              <a:rPr lang="en-US" sz="2200" b="1" i="0" dirty="0">
                <a:solidFill>
                  <a:srgbClr val="222222"/>
                </a:solidFill>
                <a:effectLst/>
                <a:highlight>
                  <a:srgbClr val="FFFFFF"/>
                </a:highlight>
                <a:latin typeface="Söhne"/>
              </a:rPr>
              <a:t>Develop the booking algorithm: </a:t>
            </a:r>
            <a:r>
              <a:rPr lang="en-US" sz="2200" b="0" i="0" dirty="0">
                <a:solidFill>
                  <a:srgbClr val="222222"/>
                </a:solidFill>
                <a:effectLst/>
                <a:highlight>
                  <a:srgbClr val="FFFFFF"/>
                </a:highlight>
                <a:latin typeface="Söhne"/>
              </a:rPr>
              <a:t>Create the logic for users to search for movies, select seats, and complete bookings while ensuring concurrency control to handle simultaneous bookings.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73C7-1147-DECB-60F8-F8333FC0F928}"/>
              </a:ext>
            </a:extLst>
          </p:cNvPr>
          <p:cNvSpPr>
            <a:spLocks noGrp="1"/>
          </p:cNvSpPr>
          <p:nvPr>
            <p:ph type="title"/>
          </p:nvPr>
        </p:nvSpPr>
        <p:spPr>
          <a:xfrm>
            <a:off x="614997" y="497205"/>
            <a:ext cx="10962005" cy="607859"/>
          </a:xfrm>
        </p:spPr>
        <p:txBody>
          <a:bodyPr/>
          <a:lstStyle/>
          <a:p>
            <a:r>
              <a:rPr lang="en-IN" dirty="0"/>
              <a:t>ALGORITHM &amp; DEPLOYMENT</a:t>
            </a:r>
          </a:p>
        </p:txBody>
      </p:sp>
      <p:sp>
        <p:nvSpPr>
          <p:cNvPr id="3" name="TextBox 2">
            <a:extLst>
              <a:ext uri="{FF2B5EF4-FFF2-40B4-BE49-F238E27FC236}">
                <a16:creationId xmlns:a16="http://schemas.microsoft.com/office/drawing/2014/main" id="{046C9069-07E5-9E87-EE2F-CB93B335A25F}"/>
              </a:ext>
            </a:extLst>
          </p:cNvPr>
          <p:cNvSpPr txBox="1"/>
          <p:nvPr/>
        </p:nvSpPr>
        <p:spPr>
          <a:xfrm>
            <a:off x="650397" y="1219200"/>
            <a:ext cx="10891203" cy="5416868"/>
          </a:xfrm>
          <a:prstGeom prst="rect">
            <a:avLst/>
          </a:prstGeom>
          <a:noFill/>
        </p:spPr>
        <p:txBody>
          <a:bodyPr wrap="square" rtlCol="0">
            <a:spAutoFit/>
          </a:bodyPr>
          <a:lstStyle/>
          <a:p>
            <a:pPr algn="l"/>
            <a:r>
              <a:rPr lang="en-US" sz="2400" b="1" i="0" dirty="0">
                <a:solidFill>
                  <a:srgbClr val="222222"/>
                </a:solidFill>
                <a:effectLst/>
                <a:highlight>
                  <a:srgbClr val="FFFFFF"/>
                </a:highlight>
                <a:latin typeface="Söhne"/>
              </a:rPr>
              <a:t>Development:</a:t>
            </a:r>
          </a:p>
          <a:p>
            <a:pPr algn="l"/>
            <a:endParaRPr lang="en-US" sz="2000" b="1" i="0" dirty="0">
              <a:solidFill>
                <a:srgbClr val="222222"/>
              </a:solidFill>
              <a:effectLst/>
              <a:highlight>
                <a:srgbClr val="FFFFFF"/>
              </a:highlight>
              <a:latin typeface="Söhne"/>
            </a:endParaRP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Write the code: </a:t>
            </a:r>
            <a:r>
              <a:rPr lang="en-US" sz="2000" b="0" i="0" dirty="0">
                <a:solidFill>
                  <a:srgbClr val="222222"/>
                </a:solidFill>
                <a:effectLst/>
                <a:highlight>
                  <a:srgbClr val="FFFFFF"/>
                </a:highlight>
                <a:latin typeface="Söhne"/>
              </a:rPr>
              <a:t>Implement the algorithm and functionality using Python, along with any necessary frameworks or libraries like Flask or Django for the web application, and </a:t>
            </a:r>
            <a:r>
              <a:rPr lang="en-US" sz="2000" b="0" i="0" dirty="0" err="1">
                <a:solidFill>
                  <a:srgbClr val="222222"/>
                </a:solidFill>
                <a:effectLst/>
                <a:highlight>
                  <a:srgbClr val="FFFFFF"/>
                </a:highlight>
                <a:latin typeface="Söhne"/>
              </a:rPr>
              <a:t>SQLAlchemy</a:t>
            </a:r>
            <a:r>
              <a:rPr lang="en-US" sz="2000" b="0" i="0" dirty="0">
                <a:solidFill>
                  <a:srgbClr val="222222"/>
                </a:solidFill>
                <a:effectLst/>
                <a:highlight>
                  <a:srgbClr val="FFFFFF"/>
                </a:highlight>
                <a:latin typeface="Söhne"/>
              </a:rPr>
              <a:t> for database interaction.</a:t>
            </a: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Develop the front-end: </a:t>
            </a:r>
            <a:r>
              <a:rPr lang="en-US" sz="2000" b="0" i="0" dirty="0">
                <a:solidFill>
                  <a:srgbClr val="222222"/>
                </a:solidFill>
                <a:effectLst/>
                <a:highlight>
                  <a:srgbClr val="FFFFFF"/>
                </a:highlight>
                <a:latin typeface="Söhne"/>
              </a:rPr>
              <a:t>Design and create the user interface using HTML, CSS, and JavaScript, or frameworks like React or Vue.js for more dynamic interfaces.</a:t>
            </a: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Implement security measures: </a:t>
            </a:r>
            <a:r>
              <a:rPr lang="en-US" sz="2000" b="0" i="0" dirty="0">
                <a:solidFill>
                  <a:srgbClr val="222222"/>
                </a:solidFill>
                <a:effectLst/>
                <a:highlight>
                  <a:srgbClr val="FFFFFF"/>
                </a:highlight>
                <a:latin typeface="Söhne"/>
              </a:rPr>
              <a:t>Incorporate user authentication and authorization mechanisms to protect user data and prevent unauthorized access.</a:t>
            </a:r>
          </a:p>
          <a:p>
            <a:pPr algn="l"/>
            <a:endParaRPr lang="en-US" sz="2000" b="0" i="0" dirty="0">
              <a:solidFill>
                <a:srgbClr val="222222"/>
              </a:solidFill>
              <a:effectLst/>
              <a:highlight>
                <a:srgbClr val="FFFFFF"/>
              </a:highlight>
              <a:latin typeface="Söhne"/>
            </a:endParaRPr>
          </a:p>
          <a:p>
            <a:pPr algn="l"/>
            <a:r>
              <a:rPr lang="en-US" sz="2400" b="1" i="0" dirty="0">
                <a:solidFill>
                  <a:srgbClr val="222222"/>
                </a:solidFill>
                <a:effectLst/>
                <a:highlight>
                  <a:srgbClr val="FFFFFF"/>
                </a:highlight>
                <a:latin typeface="Söhne"/>
              </a:rPr>
              <a:t>Testing:</a:t>
            </a:r>
          </a:p>
          <a:p>
            <a:pPr algn="l"/>
            <a:endParaRPr lang="en-US" sz="2000" b="1" i="0" dirty="0">
              <a:solidFill>
                <a:srgbClr val="222222"/>
              </a:solidFill>
              <a:effectLst/>
              <a:highlight>
                <a:srgbClr val="FFFFFF"/>
              </a:highlight>
              <a:latin typeface="Söhne"/>
            </a:endParaRP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Perform unit tests:</a:t>
            </a:r>
            <a:r>
              <a:rPr lang="en-US" sz="2000" b="0" i="0" dirty="0">
                <a:solidFill>
                  <a:srgbClr val="222222"/>
                </a:solidFill>
                <a:effectLst/>
                <a:highlight>
                  <a:srgbClr val="FFFFFF"/>
                </a:highlight>
                <a:latin typeface="Söhne"/>
              </a:rPr>
              <a:t> Test individual components of the system to ensure they work as expected.</a:t>
            </a: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Conduct integration tests: </a:t>
            </a:r>
            <a:r>
              <a:rPr lang="en-US" sz="2000" b="0" i="0" dirty="0">
                <a:solidFill>
                  <a:srgbClr val="222222"/>
                </a:solidFill>
                <a:effectLst/>
                <a:highlight>
                  <a:srgbClr val="FFFFFF"/>
                </a:highlight>
                <a:latin typeface="Söhne"/>
              </a:rPr>
              <a:t>Test how different parts of the system interact with each other.</a:t>
            </a:r>
          </a:p>
          <a:p>
            <a:pPr marL="342900" indent="-342900" algn="l">
              <a:buFont typeface="Arial" panose="020B0604020202020204" pitchFamily="34" charset="0"/>
              <a:buChar char="•"/>
            </a:pPr>
            <a:r>
              <a:rPr lang="en-US" sz="2000" b="1" i="0" dirty="0">
                <a:solidFill>
                  <a:srgbClr val="222222"/>
                </a:solidFill>
                <a:effectLst/>
                <a:highlight>
                  <a:srgbClr val="FFFFFF"/>
                </a:highlight>
                <a:latin typeface="Söhne"/>
              </a:rPr>
              <a:t>Perform system tests: </a:t>
            </a:r>
            <a:r>
              <a:rPr lang="en-US" sz="2000" b="0" i="0" dirty="0">
                <a:solidFill>
                  <a:srgbClr val="222222"/>
                </a:solidFill>
                <a:effectLst/>
                <a:highlight>
                  <a:srgbClr val="FFFFFF"/>
                </a:highlight>
                <a:latin typeface="Söhne"/>
              </a:rPr>
              <a:t>Test the system as a whole to ensure it meets the functional and non-functional requirements.</a:t>
            </a:r>
          </a:p>
          <a:p>
            <a:pPr algn="l"/>
            <a:endParaRPr lang="en-US" sz="1800" b="0" i="0" dirty="0">
              <a:solidFill>
                <a:srgbClr val="222222"/>
              </a:solidFill>
              <a:effectLst/>
              <a:highlight>
                <a:srgbClr val="FFFFFF"/>
              </a:highlight>
              <a:latin typeface="Arial" panose="020B0604020202020204" pitchFamily="34" charset="0"/>
            </a:endParaRPr>
          </a:p>
        </p:txBody>
      </p:sp>
    </p:spTree>
    <p:extLst>
      <p:ext uri="{BB962C8B-B14F-4D97-AF65-F5344CB8AC3E}">
        <p14:creationId xmlns:p14="http://schemas.microsoft.com/office/powerpoint/2010/main" val="118470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8A2C-7D18-C260-075C-F2C9F97E81F0}"/>
              </a:ext>
            </a:extLst>
          </p:cNvPr>
          <p:cNvSpPr>
            <a:spLocks noGrp="1"/>
          </p:cNvSpPr>
          <p:nvPr>
            <p:ph type="title"/>
          </p:nvPr>
        </p:nvSpPr>
        <p:spPr>
          <a:xfrm>
            <a:off x="614997" y="497205"/>
            <a:ext cx="10962005" cy="607859"/>
          </a:xfrm>
        </p:spPr>
        <p:txBody>
          <a:bodyPr/>
          <a:lstStyle/>
          <a:p>
            <a:r>
              <a:rPr lang="en-IN" dirty="0"/>
              <a:t>ALGORITHM &amp; DEPLOYMENT</a:t>
            </a:r>
          </a:p>
        </p:txBody>
      </p:sp>
      <p:sp>
        <p:nvSpPr>
          <p:cNvPr id="3" name="TextBox 2">
            <a:extLst>
              <a:ext uri="{FF2B5EF4-FFF2-40B4-BE49-F238E27FC236}">
                <a16:creationId xmlns:a16="http://schemas.microsoft.com/office/drawing/2014/main" id="{83E9B499-F163-8D6A-4400-961F6E1720B7}"/>
              </a:ext>
            </a:extLst>
          </p:cNvPr>
          <p:cNvSpPr txBox="1"/>
          <p:nvPr/>
        </p:nvSpPr>
        <p:spPr>
          <a:xfrm>
            <a:off x="533400" y="1813173"/>
            <a:ext cx="10962005" cy="3231654"/>
          </a:xfrm>
          <a:prstGeom prst="rect">
            <a:avLst/>
          </a:prstGeom>
          <a:noFill/>
        </p:spPr>
        <p:txBody>
          <a:bodyPr wrap="square" rtlCol="0">
            <a:spAutoFit/>
          </a:bodyPr>
          <a:lstStyle/>
          <a:p>
            <a:pPr algn="l"/>
            <a:r>
              <a:rPr lang="en-US" sz="2400" b="1" i="0" dirty="0">
                <a:solidFill>
                  <a:srgbClr val="222222"/>
                </a:solidFill>
                <a:effectLst/>
                <a:highlight>
                  <a:srgbClr val="FFFFFF"/>
                </a:highlight>
                <a:latin typeface="Söhne"/>
              </a:rPr>
              <a:t>Deployment:</a:t>
            </a:r>
          </a:p>
          <a:p>
            <a:pPr algn="l"/>
            <a:endParaRPr lang="en-US" sz="2000" b="1" i="0" dirty="0">
              <a:solidFill>
                <a:srgbClr val="222222"/>
              </a:solidFill>
              <a:effectLst/>
              <a:highlight>
                <a:srgbClr val="FFFFFF"/>
              </a:highlight>
              <a:latin typeface="Söhne"/>
            </a:endParaRPr>
          </a:p>
          <a:p>
            <a:pPr marL="285750" indent="-285750" algn="l">
              <a:buFont typeface="Arial" panose="020B0604020202020204" pitchFamily="34" charset="0"/>
              <a:buChar char="•"/>
            </a:pPr>
            <a:r>
              <a:rPr lang="en-US" sz="2000" b="1" i="0" dirty="0">
                <a:solidFill>
                  <a:srgbClr val="222222"/>
                </a:solidFill>
                <a:effectLst/>
                <a:highlight>
                  <a:srgbClr val="FFFFFF"/>
                </a:highlight>
                <a:latin typeface="Söhne"/>
              </a:rPr>
              <a:t>Choose a hosting platform: </a:t>
            </a:r>
            <a:r>
              <a:rPr lang="en-US" sz="2000" b="0" i="0" dirty="0">
                <a:solidFill>
                  <a:srgbClr val="222222"/>
                </a:solidFill>
                <a:effectLst/>
                <a:highlight>
                  <a:srgbClr val="FFFFFF"/>
                </a:highlight>
                <a:latin typeface="Söhne"/>
              </a:rPr>
              <a:t>Select a platform to deploy your application, such as AWS, Azure, Google Cloud, or a dedicated server.</a:t>
            </a:r>
          </a:p>
          <a:p>
            <a:pPr marL="285750" indent="-285750" algn="l">
              <a:buFont typeface="Arial" panose="020B0604020202020204" pitchFamily="34" charset="0"/>
              <a:buChar char="•"/>
            </a:pPr>
            <a:r>
              <a:rPr lang="en-US" sz="2000" b="1" i="0" dirty="0">
                <a:solidFill>
                  <a:srgbClr val="222222"/>
                </a:solidFill>
                <a:effectLst/>
                <a:highlight>
                  <a:srgbClr val="FFFFFF"/>
                </a:highlight>
                <a:latin typeface="Söhne"/>
              </a:rPr>
              <a:t>Set up the environment: </a:t>
            </a:r>
            <a:r>
              <a:rPr lang="en-US" sz="2000" b="0" i="0" dirty="0">
                <a:solidFill>
                  <a:srgbClr val="222222"/>
                </a:solidFill>
                <a:effectLst/>
                <a:highlight>
                  <a:srgbClr val="FFFFFF"/>
                </a:highlight>
                <a:latin typeface="Söhne"/>
              </a:rPr>
              <a:t>Configure the server environment with the necessary dependencies, such as Python, web server (e.g., Nginx), and database server (e.g., PostgreSQL).</a:t>
            </a:r>
          </a:p>
          <a:p>
            <a:pPr marL="285750" indent="-285750" algn="l">
              <a:buFont typeface="Arial" panose="020B0604020202020204" pitchFamily="34" charset="0"/>
              <a:buChar char="•"/>
            </a:pPr>
            <a:r>
              <a:rPr lang="en-US" sz="2000" b="1" i="0" dirty="0">
                <a:solidFill>
                  <a:srgbClr val="222222"/>
                </a:solidFill>
                <a:effectLst/>
                <a:highlight>
                  <a:srgbClr val="FFFFFF"/>
                </a:highlight>
                <a:latin typeface="Söhne"/>
              </a:rPr>
              <a:t>Deploy the application: </a:t>
            </a:r>
            <a:r>
              <a:rPr lang="en-US" sz="2000" b="0" i="0" dirty="0">
                <a:solidFill>
                  <a:srgbClr val="222222"/>
                </a:solidFill>
                <a:effectLst/>
                <a:highlight>
                  <a:srgbClr val="FFFFFF"/>
                </a:highlight>
                <a:latin typeface="Söhne"/>
              </a:rPr>
              <a:t>Upload your code to the server and configure it to run as a web application. Ensure proper handling of static files, such as images and CSS.</a:t>
            </a:r>
          </a:p>
          <a:p>
            <a:pPr marL="285750" indent="-285750" algn="l">
              <a:buFont typeface="Arial" panose="020B0604020202020204" pitchFamily="34" charset="0"/>
              <a:buChar char="•"/>
            </a:pPr>
            <a:r>
              <a:rPr lang="en-US" sz="2000" b="1" i="0" dirty="0">
                <a:solidFill>
                  <a:srgbClr val="222222"/>
                </a:solidFill>
                <a:effectLst/>
                <a:highlight>
                  <a:srgbClr val="FFFFFF"/>
                </a:highlight>
                <a:latin typeface="Söhne"/>
              </a:rPr>
              <a:t>Monitor and maintain: </a:t>
            </a:r>
            <a:r>
              <a:rPr lang="en-US" sz="2000" b="0" i="0" dirty="0">
                <a:solidFill>
                  <a:srgbClr val="222222"/>
                </a:solidFill>
                <a:effectLst/>
                <a:highlight>
                  <a:srgbClr val="FFFFFF"/>
                </a:highlight>
                <a:latin typeface="Söhne"/>
              </a:rPr>
              <a:t>Monitor the application for any issues or performance bottlenecks and apply updates or fixes as needed.</a:t>
            </a:r>
          </a:p>
        </p:txBody>
      </p:sp>
    </p:spTree>
    <p:extLst>
      <p:ext uri="{BB962C8B-B14F-4D97-AF65-F5344CB8AC3E}">
        <p14:creationId xmlns:p14="http://schemas.microsoft.com/office/powerpoint/2010/main" val="166682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pic>
        <p:nvPicPr>
          <p:cNvPr id="4" name="Picture 3">
            <a:extLst>
              <a:ext uri="{FF2B5EF4-FFF2-40B4-BE49-F238E27FC236}">
                <a16:creationId xmlns:a16="http://schemas.microsoft.com/office/drawing/2014/main" id="{AC62DBDC-15A8-7F6D-C57A-CB709068DCBA}"/>
              </a:ext>
            </a:extLst>
          </p:cNvPr>
          <p:cNvPicPr>
            <a:picLocks noChangeAspect="1"/>
          </p:cNvPicPr>
          <p:nvPr/>
        </p:nvPicPr>
        <p:blipFill>
          <a:blip r:embed="rId2"/>
          <a:stretch>
            <a:fillRect/>
          </a:stretch>
        </p:blipFill>
        <p:spPr>
          <a:xfrm>
            <a:off x="533400" y="1783589"/>
            <a:ext cx="5600734" cy="4160011"/>
          </a:xfrm>
          <a:prstGeom prst="rect">
            <a:avLst/>
          </a:prstGeom>
        </p:spPr>
      </p:pic>
      <p:sp>
        <p:nvSpPr>
          <p:cNvPr id="5" name="TextBox 4">
            <a:extLst>
              <a:ext uri="{FF2B5EF4-FFF2-40B4-BE49-F238E27FC236}">
                <a16:creationId xmlns:a16="http://schemas.microsoft.com/office/drawing/2014/main" id="{482A213D-461C-6AD0-DA8C-A2EA03550CE7}"/>
              </a:ext>
            </a:extLst>
          </p:cNvPr>
          <p:cNvSpPr txBox="1"/>
          <p:nvPr/>
        </p:nvSpPr>
        <p:spPr>
          <a:xfrm>
            <a:off x="571500" y="1275592"/>
            <a:ext cx="2509203" cy="461665"/>
          </a:xfrm>
          <a:prstGeom prst="rect">
            <a:avLst/>
          </a:prstGeom>
          <a:noFill/>
        </p:spPr>
        <p:txBody>
          <a:bodyPr wrap="square" rtlCol="0">
            <a:spAutoFit/>
          </a:bodyPr>
          <a:lstStyle/>
          <a:p>
            <a:r>
              <a:rPr lang="en-IN" sz="2400" b="1" dirty="0">
                <a:latin typeface="Söhne"/>
              </a:rPr>
              <a:t>FOR CUSTOMER:</a:t>
            </a:r>
          </a:p>
        </p:txBody>
      </p:sp>
      <p:pic>
        <p:nvPicPr>
          <p:cNvPr id="7" name="Picture 6">
            <a:extLst>
              <a:ext uri="{FF2B5EF4-FFF2-40B4-BE49-F238E27FC236}">
                <a16:creationId xmlns:a16="http://schemas.microsoft.com/office/drawing/2014/main" id="{BF7DF09F-9EF4-A427-AB4A-23B076CDE60A}"/>
              </a:ext>
            </a:extLst>
          </p:cNvPr>
          <p:cNvPicPr>
            <a:picLocks noChangeAspect="1"/>
          </p:cNvPicPr>
          <p:nvPr/>
        </p:nvPicPr>
        <p:blipFill>
          <a:blip r:embed="rId3"/>
          <a:stretch>
            <a:fillRect/>
          </a:stretch>
        </p:blipFill>
        <p:spPr>
          <a:xfrm>
            <a:off x="6134134" y="1783589"/>
            <a:ext cx="5916975" cy="35051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859</Words>
  <Application>Microsoft Office PowerPoint</Application>
  <PresentationFormat>Widescreen</PresentationFormat>
  <Paragraphs>87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CAPSTONE PROJECT</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NITHI</dc:creator>
  <cp:lastModifiedBy>simiya280803@gmail.com</cp:lastModifiedBy>
  <cp:revision>2</cp:revision>
  <dcterms:created xsi:type="dcterms:W3CDTF">2024-04-26T17:09:47Z</dcterms:created>
  <dcterms:modified xsi:type="dcterms:W3CDTF">2024-04-29T10:30:18Z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2024-04-26T00:00:00Z</vt:filetime>
  </property>
</Properties>
</file>