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5051B7-A54D-460A-A0C7-CA1C4CE7B46D}">
  <a:tblStyle styleId="{375051B7-A54D-460A-A0C7-CA1C4CE7B4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Nunito-regular.fntdata"/><Relationship Id="rId43" Type="http://schemas.openxmlformats.org/officeDocument/2006/relationships/slide" Target="slides/slide37.xml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3e4585ef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3e4585ef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3e4585ef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3e4585ef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9547e05d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9547e05d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89547e05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89547e05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9547e05d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9547e05d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adc6f567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adc6f567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dc6f567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dc6f567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9547e05d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89547e05d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9547e05d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9547e05d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89547e05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89547e05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9547e0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9547e0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9547e05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9547e05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8b3b6a1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8b3b6a1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3e4585e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93e4585e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89547e05d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89547e05d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adc6f567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adc6f567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ada248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ada248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adc6f567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adc6f567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adc6f567d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adc6f567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adc6f567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adc6f567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93e4585e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93e4585e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9547e05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9547e05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89547e05d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89547e05d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89547e05d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89547e05d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89547e05d_4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89547e05d_4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89547e05d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89547e05d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89547e05d_4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89547e05d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89547e05d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89547e05d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89547e05d_4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89547e05d_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adc6f56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adc6f56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dc6f56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dc6f56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9547e05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9547e05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9547e05d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9547e05d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9547e05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9547e05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9547e05d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9547e05d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9547e05d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9547e05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www.youtube.com/watch?v=EuSNFleIN8E" TargetMode="External"/><Relationship Id="rId5" Type="http://schemas.openxmlformats.org/officeDocument/2006/relationships/hyperlink" Target="https://www.youtube.com/watch?v=VSWcvi-W0f4" TargetMode="External"/><Relationship Id="rId6" Type="http://schemas.openxmlformats.org/officeDocument/2006/relationships/hyperlink" Target="https://github.com/Simjeongmin/jeongmin406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Relationship Id="rId5" Type="http://schemas.openxmlformats.org/officeDocument/2006/relationships/image" Target="../media/image20.jpg"/><Relationship Id="rId6" Type="http://schemas.openxmlformats.org/officeDocument/2006/relationships/image" Target="../media/image12.jpg"/><Relationship Id="rId7" Type="http://schemas.openxmlformats.org/officeDocument/2006/relationships/image" Target="../media/image19.jpg"/><Relationship Id="rId8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jp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36.png"/><Relationship Id="rId5" Type="http://schemas.openxmlformats.org/officeDocument/2006/relationships/image" Target="../media/image42.png"/><Relationship Id="rId6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Relationship Id="rId6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3.jpg"/><Relationship Id="rId4" Type="http://schemas.openxmlformats.org/officeDocument/2006/relationships/image" Target="../media/image5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5.jpg"/><Relationship Id="rId4" Type="http://schemas.openxmlformats.org/officeDocument/2006/relationships/image" Target="../media/image56.jpg"/><Relationship Id="rId5" Type="http://schemas.openxmlformats.org/officeDocument/2006/relationships/image" Target="../media/image5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2.jpg"/><Relationship Id="rId4" Type="http://schemas.openxmlformats.org/officeDocument/2006/relationships/image" Target="../media/image58.jpg"/><Relationship Id="rId5" Type="http://schemas.openxmlformats.org/officeDocument/2006/relationships/image" Target="../media/image6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1.jpg"/><Relationship Id="rId4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3.jpg"/><Relationship Id="rId4" Type="http://schemas.openxmlformats.org/officeDocument/2006/relationships/image" Target="../media/image6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8.jpg"/><Relationship Id="rId4" Type="http://schemas.openxmlformats.org/officeDocument/2006/relationships/image" Target="../media/image66.jpg"/><Relationship Id="rId5" Type="http://schemas.openxmlformats.org/officeDocument/2006/relationships/image" Target="../media/image67.jpg"/><Relationship Id="rId6" Type="http://schemas.openxmlformats.org/officeDocument/2006/relationships/image" Target="../media/image6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8225" y="744575"/>
            <a:ext cx="8532900" cy="69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AF7B51"/>
                </a:solidFill>
              </a:rPr>
              <a:t>미래중학교 방과후 배드민턴 학생 출결 관리 프로그램</a:t>
            </a:r>
            <a:endParaRPr sz="3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450025" y="3939750"/>
            <a:ext cx="29232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융합 소프트 웨어 개발자 6회차 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329700" y="3542850"/>
            <a:ext cx="1541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2019년 6월 5일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900" y="1546000"/>
            <a:ext cx="292330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5996000" y="4377550"/>
            <a:ext cx="2061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교육생: 심정민, 최건우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488450" y="3327175"/>
            <a:ext cx="45762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심정민YouTube:</a:t>
            </a:r>
            <a:r>
              <a:rPr lang="ko" sz="1100" u="sng">
                <a:solidFill>
                  <a:schemeClr val="hlink"/>
                </a:solidFill>
                <a:hlinkClick r:id="rId4"/>
              </a:rPr>
              <a:t>https://www.youtube.com/watch?v=EuSNFleIN8E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최건우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YouTube:</a:t>
            </a:r>
            <a:r>
              <a:rPr lang="ko" sz="1100" u="sng">
                <a:solidFill>
                  <a:schemeClr val="hlink"/>
                </a:solidFill>
                <a:hlinkClick r:id="rId5"/>
              </a:rPr>
              <a:t>https://www.youtube.com/watch?v=VSWcvi-W0f4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1059025" y="3073450"/>
            <a:ext cx="4339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 GitHub:</a:t>
            </a:r>
            <a:r>
              <a:rPr lang="ko" sz="1100" u="sng">
                <a:solidFill>
                  <a:schemeClr val="hlink"/>
                </a:solidFill>
                <a:hlinkClick r:id="rId6"/>
              </a:rPr>
              <a:t>https://github.com/Simjeongmin/jeongmin4069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80000" y="180000"/>
            <a:ext cx="3562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7</a:t>
            </a:r>
            <a:r>
              <a:rPr lang="ko" sz="2400"/>
              <a:t>. 테이블 명세서:학생</a:t>
            </a:r>
            <a:endParaRPr sz="240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600" y="963675"/>
            <a:ext cx="4928900" cy="382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2190600" y="629075"/>
            <a:ext cx="27381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학생 테이블:STUDENT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80000" y="180000"/>
            <a:ext cx="5400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7. 테이블 명세서: 선생님, 출석, 수업</a:t>
            </a:r>
            <a:endParaRPr sz="2400"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9810" l="1571" r="1445" t="6835"/>
          <a:stretch/>
        </p:blipFill>
        <p:spPr>
          <a:xfrm>
            <a:off x="1872000" y="2031750"/>
            <a:ext cx="540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4">
            <a:alphaModFix/>
          </a:blip>
          <a:srcRect b="3502" l="0" r="0" t="0"/>
          <a:stretch/>
        </p:blipFill>
        <p:spPr>
          <a:xfrm>
            <a:off x="1872000" y="899750"/>
            <a:ext cx="5399999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8800" y="3111750"/>
            <a:ext cx="52863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80000" y="180000"/>
            <a:ext cx="26709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8. </a:t>
            </a:r>
            <a:r>
              <a:rPr lang="ko" sz="2400"/>
              <a:t>논리적 모델링</a:t>
            </a:r>
            <a:endParaRPr sz="2400"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10498" l="0" r="12891" t="0"/>
          <a:stretch/>
        </p:blipFill>
        <p:spPr>
          <a:xfrm>
            <a:off x="1295437" y="815225"/>
            <a:ext cx="6553125" cy="35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80000" y="180000"/>
            <a:ext cx="3030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9. </a:t>
            </a:r>
            <a:r>
              <a:rPr lang="ko" sz="2400"/>
              <a:t>물리적 모델링</a:t>
            </a:r>
            <a:endParaRPr sz="2400"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5410" l="0" r="6059" t="0"/>
          <a:stretch/>
        </p:blipFill>
        <p:spPr>
          <a:xfrm>
            <a:off x="1097351" y="715313"/>
            <a:ext cx="6949299" cy="371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720000" y="720000"/>
            <a:ext cx="917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Calibri"/>
                <a:ea typeface="Calibri"/>
                <a:cs typeface="Calibri"/>
                <a:sym typeface="Calibri"/>
              </a:rPr>
              <a:t>DAO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000" y="878100"/>
            <a:ext cx="6747650" cy="29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>
            <p:ph type="title"/>
          </p:nvPr>
        </p:nvSpPr>
        <p:spPr>
          <a:xfrm>
            <a:off x="180000" y="180000"/>
            <a:ext cx="26322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10.</a:t>
            </a:r>
            <a:r>
              <a:rPr lang="ko" sz="2400"/>
              <a:t>Class Diagram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79925" y="180000"/>
            <a:ext cx="2518200" cy="41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10.</a:t>
            </a:r>
            <a:r>
              <a:rPr lang="ko" sz="2400"/>
              <a:t>Class Diagram</a:t>
            </a:r>
            <a:endParaRPr sz="2400"/>
          </a:p>
        </p:txBody>
      </p:sp>
      <p:sp>
        <p:nvSpPr>
          <p:cNvPr id="223" name="Google Shape;223;p27"/>
          <p:cNvSpPr txBox="1"/>
          <p:nvPr/>
        </p:nvSpPr>
        <p:spPr>
          <a:xfrm>
            <a:off x="720000" y="720000"/>
            <a:ext cx="917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Calibri"/>
                <a:ea typeface="Calibri"/>
                <a:cs typeface="Calibri"/>
                <a:sym typeface="Calibri"/>
              </a:rPr>
              <a:t>VO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125" y="224225"/>
            <a:ext cx="5518876" cy="45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720000" y="720000"/>
            <a:ext cx="1591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050" y="431425"/>
            <a:ext cx="5475350" cy="4280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>
            <p:ph type="title"/>
          </p:nvPr>
        </p:nvSpPr>
        <p:spPr>
          <a:xfrm>
            <a:off x="179950" y="180000"/>
            <a:ext cx="25521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10.</a:t>
            </a:r>
            <a:r>
              <a:rPr lang="ko" sz="2400"/>
              <a:t>Class Diagram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925" y="250150"/>
            <a:ext cx="5442676" cy="456774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720000" y="720000"/>
            <a:ext cx="917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Calibri"/>
                <a:ea typeface="Calibri"/>
                <a:cs typeface="Calibri"/>
                <a:sym typeface="Calibri"/>
              </a:rPr>
              <a:t>전체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>
            <p:ph type="title"/>
          </p:nvPr>
        </p:nvSpPr>
        <p:spPr>
          <a:xfrm>
            <a:off x="180000" y="180000"/>
            <a:ext cx="26070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10.</a:t>
            </a:r>
            <a:r>
              <a:rPr lang="ko" sz="2400"/>
              <a:t>Class Diagram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80000" y="180000"/>
            <a:ext cx="30984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11. </a:t>
            </a:r>
            <a:r>
              <a:rPr lang="ko" sz="2400"/>
              <a:t>MVC 파일 구조</a:t>
            </a:r>
            <a:endParaRPr sz="2400"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338" y="1233775"/>
            <a:ext cx="25200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00" y="1426200"/>
            <a:ext cx="180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900" y="3377613"/>
            <a:ext cx="18000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5200" y="243313"/>
            <a:ext cx="25200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5200" y="2719900"/>
            <a:ext cx="2306700" cy="21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8">
            <a:alphaModFix/>
          </a:blip>
          <a:srcRect b="6829" l="0" r="0" t="6829"/>
          <a:stretch/>
        </p:blipFill>
        <p:spPr>
          <a:xfrm>
            <a:off x="538900" y="2338625"/>
            <a:ext cx="1800000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212700" y="171850"/>
            <a:ext cx="20592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</a:t>
            </a:r>
            <a:r>
              <a:rPr lang="ko" sz="1800"/>
              <a:t> </a:t>
            </a:r>
            <a:r>
              <a:rPr lang="ko" sz="1800"/>
              <a:t>UI 기능 로그인</a:t>
            </a:r>
            <a:endParaRPr sz="1800"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77040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540700" y="2194350"/>
            <a:ext cx="1516800" cy="3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선생님 등록 창 이동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1"/>
          <p:cNvCxnSpPr/>
          <p:nvPr/>
        </p:nvCxnSpPr>
        <p:spPr>
          <a:xfrm rot="10800000">
            <a:off x="4773600" y="3981525"/>
            <a:ext cx="32550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1"/>
          <p:cNvSpPr txBox="1"/>
          <p:nvPr/>
        </p:nvSpPr>
        <p:spPr>
          <a:xfrm>
            <a:off x="4085200" y="4504375"/>
            <a:ext cx="4588200" cy="32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선생님등록된 아이디 비밀번호 맞으면 학생등록 창으로 자동 이동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239" y="1491900"/>
            <a:ext cx="2026925" cy="12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5291525" y="1166400"/>
            <a:ext cx="3130500" cy="32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입력한 정보와 등록된 정보가 다른 경우 오류창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1"/>
          <p:cNvCxnSpPr/>
          <p:nvPr/>
        </p:nvCxnSpPr>
        <p:spPr>
          <a:xfrm flipH="1" rot="10800000">
            <a:off x="4825275" y="2775175"/>
            <a:ext cx="799200" cy="10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1"/>
          <p:cNvCxnSpPr>
            <a:endCxn id="256" idx="2"/>
          </p:cNvCxnSpPr>
          <p:nvPr/>
        </p:nvCxnSpPr>
        <p:spPr>
          <a:xfrm rot="10800000">
            <a:off x="1299100" y="2571750"/>
            <a:ext cx="2401200" cy="129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1"/>
          <p:cNvCxnSpPr>
            <a:endCxn id="264" idx="1"/>
          </p:cNvCxnSpPr>
          <p:nvPr/>
        </p:nvCxnSpPr>
        <p:spPr>
          <a:xfrm flipH="1" rot="10800000">
            <a:off x="5390400" y="3597975"/>
            <a:ext cx="120840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1"/>
          <p:cNvSpPr txBox="1"/>
          <p:nvPr/>
        </p:nvSpPr>
        <p:spPr>
          <a:xfrm>
            <a:off x="6598800" y="3451125"/>
            <a:ext cx="1038900" cy="29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프로그램 종료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80000" y="180000"/>
            <a:ext cx="1011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순서</a:t>
            </a:r>
            <a:endParaRPr sz="3000"/>
          </a:p>
        </p:txBody>
      </p:sp>
      <p:sp>
        <p:nvSpPr>
          <p:cNvPr id="140" name="Google Shape;140;p14"/>
          <p:cNvSpPr txBox="1"/>
          <p:nvPr/>
        </p:nvSpPr>
        <p:spPr>
          <a:xfrm>
            <a:off x="1426638" y="692950"/>
            <a:ext cx="33192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프로그램 개발 목적 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개발 환경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요구사항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개발일정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스토리보드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개체관계도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테이블 명세서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4796562" y="692950"/>
            <a:ext cx="29208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8.     </a:t>
            </a: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논리적 모델링 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9.     물리적 모델링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10.  Class Diagram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11.   MVC 파일 구조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12 .  UI 기능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77175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>
            <p:ph type="title"/>
          </p:nvPr>
        </p:nvSpPr>
        <p:spPr>
          <a:xfrm>
            <a:off x="180000" y="180000"/>
            <a:ext cx="44232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선생님 등록:아이디 중복 확인 </a:t>
            </a:r>
            <a:endParaRPr sz="1800"/>
          </a:p>
        </p:txBody>
      </p:sp>
      <p:sp>
        <p:nvSpPr>
          <p:cNvPr id="271" name="Google Shape;271;p32"/>
          <p:cNvSpPr txBox="1"/>
          <p:nvPr/>
        </p:nvSpPr>
        <p:spPr>
          <a:xfrm>
            <a:off x="296175" y="1692150"/>
            <a:ext cx="3093600" cy="31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입력한 아이디사용가능 텍스트에 표시되고 비활성화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76" y="3613825"/>
            <a:ext cx="2137275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32"/>
          <p:cNvCxnSpPr/>
          <p:nvPr/>
        </p:nvCxnSpPr>
        <p:spPr>
          <a:xfrm rot="10800000">
            <a:off x="2261206" y="2723150"/>
            <a:ext cx="1394700" cy="1003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2"/>
          <p:cNvSpPr txBox="1"/>
          <p:nvPr/>
        </p:nvSpPr>
        <p:spPr>
          <a:xfrm>
            <a:off x="639000" y="3296425"/>
            <a:ext cx="1706100" cy="31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입력한 아이디 사용불가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4322025" y="2168400"/>
            <a:ext cx="1229700" cy="126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6372000" y="895100"/>
            <a:ext cx="2361000" cy="31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아이디 중복 확인 전까지 입력 불가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32"/>
          <p:cNvCxnSpPr>
            <a:endCxn id="272" idx="3"/>
          </p:cNvCxnSpPr>
          <p:nvPr/>
        </p:nvCxnSpPr>
        <p:spPr>
          <a:xfrm flipH="1">
            <a:off x="2392051" y="3863125"/>
            <a:ext cx="1278600" cy="29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>
            <a:stCxn id="275" idx="3"/>
            <a:endCxn id="276" idx="2"/>
          </p:cNvCxnSpPr>
          <p:nvPr/>
        </p:nvCxnSpPr>
        <p:spPr>
          <a:xfrm flipH="1" rot="10800000">
            <a:off x="5551725" y="1212600"/>
            <a:ext cx="2000700" cy="15885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2"/>
          <p:cNvSpPr/>
          <p:nvPr/>
        </p:nvSpPr>
        <p:spPr>
          <a:xfrm>
            <a:off x="4333725" y="1881000"/>
            <a:ext cx="1206300" cy="251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32"/>
          <p:cNvCxnSpPr>
            <a:stCxn id="279" idx="0"/>
            <a:endCxn id="271" idx="3"/>
          </p:cNvCxnSpPr>
          <p:nvPr/>
        </p:nvCxnSpPr>
        <p:spPr>
          <a:xfrm flipH="1" rot="5400000">
            <a:off x="4148325" y="1092450"/>
            <a:ext cx="30000" cy="1547100"/>
          </a:xfrm>
          <a:prstGeom prst="bent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1" name="Google Shape;2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75" y="2053950"/>
            <a:ext cx="2000700" cy="95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77175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 rotWithShape="1">
          <a:blip r:embed="rId4">
            <a:alphaModFix/>
          </a:blip>
          <a:srcRect b="10142" l="6293" r="5187" t="7464"/>
          <a:stretch/>
        </p:blipFill>
        <p:spPr>
          <a:xfrm>
            <a:off x="1361725" y="1998200"/>
            <a:ext cx="1665175" cy="10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/>
          <p:nvPr/>
        </p:nvSpPr>
        <p:spPr>
          <a:xfrm>
            <a:off x="466250" y="1725450"/>
            <a:ext cx="31971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모든데이터 입력시 저장되고 로그인창으로 이동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6608850" y="3670750"/>
            <a:ext cx="1058400" cy="31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로그인창 이동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3"/>
          <p:cNvCxnSpPr>
            <a:stCxn id="289" idx="1"/>
          </p:cNvCxnSpPr>
          <p:nvPr/>
        </p:nvCxnSpPr>
        <p:spPr>
          <a:xfrm rot="10800000">
            <a:off x="5513550" y="3803950"/>
            <a:ext cx="10953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3"/>
          <p:cNvSpPr txBox="1"/>
          <p:nvPr/>
        </p:nvSpPr>
        <p:spPr>
          <a:xfrm>
            <a:off x="3845925" y="1664400"/>
            <a:ext cx="20970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데이터 미입력,값이 너무 큰경우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3"/>
          <p:cNvCxnSpPr>
            <a:endCxn id="287" idx="2"/>
          </p:cNvCxnSpPr>
          <p:nvPr/>
        </p:nvCxnSpPr>
        <p:spPr>
          <a:xfrm rot="10800000">
            <a:off x="2194313" y="3016100"/>
            <a:ext cx="2564400" cy="81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3" name="Google Shape;2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350" y="1967150"/>
            <a:ext cx="1800000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3"/>
          <p:cNvCxnSpPr>
            <a:endCxn id="295" idx="2"/>
          </p:cNvCxnSpPr>
          <p:nvPr/>
        </p:nvCxnSpPr>
        <p:spPr>
          <a:xfrm rot="-5400000">
            <a:off x="4596950" y="3327322"/>
            <a:ext cx="668100" cy="10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>
            <a:endCxn id="293" idx="2"/>
          </p:cNvCxnSpPr>
          <p:nvPr/>
        </p:nvCxnSpPr>
        <p:spPr>
          <a:xfrm flipH="1" rot="10800000">
            <a:off x="4995350" y="3047150"/>
            <a:ext cx="1884000" cy="327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3"/>
          <p:cNvSpPr txBox="1"/>
          <p:nvPr/>
        </p:nvSpPr>
        <p:spPr>
          <a:xfrm flipH="1">
            <a:off x="6020875" y="1664400"/>
            <a:ext cx="21495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비밀번호 ,비밀번호 확인 다른경우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275" y="2008813"/>
            <a:ext cx="2057458" cy="10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>
            <p:ph type="title"/>
          </p:nvPr>
        </p:nvSpPr>
        <p:spPr>
          <a:xfrm>
            <a:off x="180000" y="180000"/>
            <a:ext cx="3600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선생님 등록:등록,취소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180000" y="180000"/>
            <a:ext cx="28311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학생(메인창)</a:t>
            </a:r>
            <a:endParaRPr sz="1800"/>
          </a:p>
        </p:txBody>
      </p:sp>
      <p:pic>
        <p:nvPicPr>
          <p:cNvPr id="305" name="Google Shape;3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75" y="788613"/>
            <a:ext cx="6264399" cy="339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4"/>
          <p:cNvSpPr/>
          <p:nvPr/>
        </p:nvSpPr>
        <p:spPr>
          <a:xfrm>
            <a:off x="2549575" y="949375"/>
            <a:ext cx="756300" cy="231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 txBox="1"/>
          <p:nvPr/>
        </p:nvSpPr>
        <p:spPr>
          <a:xfrm>
            <a:off x="278675" y="812125"/>
            <a:ext cx="390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1592300" y="1364913"/>
            <a:ext cx="8679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로그인시이름 담당과목 표시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34"/>
          <p:cNvCxnSpPr/>
          <p:nvPr/>
        </p:nvCxnSpPr>
        <p:spPr>
          <a:xfrm flipH="1" rot="10800000">
            <a:off x="4060650" y="691200"/>
            <a:ext cx="2550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4"/>
          <p:cNvSpPr txBox="1"/>
          <p:nvPr/>
        </p:nvSpPr>
        <p:spPr>
          <a:xfrm>
            <a:off x="3699300" y="460200"/>
            <a:ext cx="977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수업창으로 이동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4"/>
          <p:cNvCxnSpPr/>
          <p:nvPr/>
        </p:nvCxnSpPr>
        <p:spPr>
          <a:xfrm flipH="1" rot="10800000">
            <a:off x="4315650" y="628950"/>
            <a:ext cx="44580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4"/>
          <p:cNvCxnSpPr/>
          <p:nvPr/>
        </p:nvCxnSpPr>
        <p:spPr>
          <a:xfrm flipH="1" rot="10800000">
            <a:off x="4605975" y="691200"/>
            <a:ext cx="9315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4"/>
          <p:cNvSpPr txBox="1"/>
          <p:nvPr/>
        </p:nvSpPr>
        <p:spPr>
          <a:xfrm>
            <a:off x="4469450" y="397950"/>
            <a:ext cx="1135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출석부창</a:t>
            </a: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으로 이동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5489775" y="533550"/>
            <a:ext cx="1214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이메일창으로 이동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4"/>
          <p:cNvCxnSpPr/>
          <p:nvPr/>
        </p:nvCxnSpPr>
        <p:spPr>
          <a:xfrm>
            <a:off x="3407775" y="4052675"/>
            <a:ext cx="1911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4"/>
          <p:cNvSpPr txBox="1"/>
          <p:nvPr/>
        </p:nvSpPr>
        <p:spPr>
          <a:xfrm>
            <a:off x="3407775" y="4482725"/>
            <a:ext cx="1823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창이 닫히면서 프로그램이 종료된다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00" y="1759750"/>
            <a:ext cx="1963800" cy="292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4"/>
          <p:cNvCxnSpPr/>
          <p:nvPr/>
        </p:nvCxnSpPr>
        <p:spPr>
          <a:xfrm flipH="1">
            <a:off x="2366050" y="2508075"/>
            <a:ext cx="6450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4"/>
          <p:cNvSpPr/>
          <p:nvPr/>
        </p:nvSpPr>
        <p:spPr>
          <a:xfrm>
            <a:off x="463150" y="1976550"/>
            <a:ext cx="1902900" cy="119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444300" y="3292325"/>
            <a:ext cx="1902900" cy="11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34"/>
          <p:cNvCxnSpPr>
            <a:stCxn id="319" idx="1"/>
          </p:cNvCxnSpPr>
          <p:nvPr/>
        </p:nvCxnSpPr>
        <p:spPr>
          <a:xfrm flipH="1" rot="10800000">
            <a:off x="463150" y="1242150"/>
            <a:ext cx="555900" cy="1329600"/>
          </a:xfrm>
          <a:prstGeom prst="bentConnector4">
            <a:avLst>
              <a:gd fmla="val -42836" name="adj1"/>
              <a:gd fmla="val 72383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4"/>
          <p:cNvCxnSpPr>
            <a:stCxn id="320" idx="1"/>
          </p:cNvCxnSpPr>
          <p:nvPr/>
        </p:nvCxnSpPr>
        <p:spPr>
          <a:xfrm rot="10800000">
            <a:off x="225000" y="2573225"/>
            <a:ext cx="219300" cy="1290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4"/>
          <p:cNvSpPr txBox="1"/>
          <p:nvPr/>
        </p:nvSpPr>
        <p:spPr>
          <a:xfrm flipH="1">
            <a:off x="225025" y="913075"/>
            <a:ext cx="1976100" cy="32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입력한 모든 정보,이미지 제거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4"/>
          <p:cNvCxnSpPr>
            <a:stCxn id="306" idx="1"/>
          </p:cNvCxnSpPr>
          <p:nvPr/>
        </p:nvCxnSpPr>
        <p:spPr>
          <a:xfrm flipH="1">
            <a:off x="2237275" y="1064875"/>
            <a:ext cx="3123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180000" y="180000"/>
            <a:ext cx="41715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학생등록(메인창): 학생등록</a:t>
            </a:r>
            <a:endParaRPr sz="1800"/>
          </a:p>
        </p:txBody>
      </p:sp>
      <p:pic>
        <p:nvPicPr>
          <p:cNvPr id="330" name="Google Shape;3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125" y="922650"/>
            <a:ext cx="3548275" cy="30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25" y="1243813"/>
            <a:ext cx="2088225" cy="12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/>
          <p:nvPr/>
        </p:nvSpPr>
        <p:spPr>
          <a:xfrm>
            <a:off x="3560225" y="1317975"/>
            <a:ext cx="1472100" cy="118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3606425" y="2659950"/>
            <a:ext cx="1379700" cy="88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5"/>
          <p:cNvCxnSpPr>
            <a:stCxn id="332" idx="1"/>
            <a:endCxn id="331" idx="3"/>
          </p:cNvCxnSpPr>
          <p:nvPr/>
        </p:nvCxnSpPr>
        <p:spPr>
          <a:xfrm rot="10800000">
            <a:off x="2430425" y="1888125"/>
            <a:ext cx="11298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5"/>
          <p:cNvCxnSpPr/>
          <p:nvPr/>
        </p:nvCxnSpPr>
        <p:spPr>
          <a:xfrm rot="10800000">
            <a:off x="2439225" y="2327925"/>
            <a:ext cx="11784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5"/>
          <p:cNvSpPr txBox="1"/>
          <p:nvPr/>
        </p:nvSpPr>
        <p:spPr>
          <a:xfrm>
            <a:off x="2517825" y="1863225"/>
            <a:ext cx="1170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데이터를 하나라도 입력안했을 경우</a:t>
            </a:r>
            <a:endParaRPr sz="800"/>
          </a:p>
        </p:txBody>
      </p:sp>
      <p:sp>
        <p:nvSpPr>
          <p:cNvPr id="337" name="Google Shape;337;p35"/>
          <p:cNvSpPr/>
          <p:nvPr/>
        </p:nvSpPr>
        <p:spPr>
          <a:xfrm>
            <a:off x="2593150" y="1959825"/>
            <a:ext cx="855900" cy="23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084775"/>
            <a:ext cx="3190325" cy="17853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35"/>
          <p:cNvCxnSpPr>
            <a:endCxn id="338" idx="3"/>
          </p:cNvCxnSpPr>
          <p:nvPr/>
        </p:nvCxnSpPr>
        <p:spPr>
          <a:xfrm flipH="1">
            <a:off x="3495125" y="3596765"/>
            <a:ext cx="5604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5"/>
          <p:cNvSpPr txBox="1"/>
          <p:nvPr/>
        </p:nvSpPr>
        <p:spPr>
          <a:xfrm>
            <a:off x="3650550" y="3870575"/>
            <a:ext cx="1842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이미지 파일 선택을 누르면  컴퓨터 경로 이동 후 이미지 선택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3606425" y="3936800"/>
            <a:ext cx="1827900" cy="380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7225" y="2697550"/>
            <a:ext cx="3285851" cy="217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5"/>
          <p:cNvCxnSpPr/>
          <p:nvPr/>
        </p:nvCxnSpPr>
        <p:spPr>
          <a:xfrm flipH="1" rot="-5400000">
            <a:off x="4312850" y="3594975"/>
            <a:ext cx="2288100" cy="11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/>
          <p:nvPr/>
        </p:nvCxnSpPr>
        <p:spPr>
          <a:xfrm>
            <a:off x="5520925" y="4795675"/>
            <a:ext cx="963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5"/>
          <p:cNvSpPr txBox="1"/>
          <p:nvPr/>
        </p:nvSpPr>
        <p:spPr>
          <a:xfrm>
            <a:off x="7125950" y="2279250"/>
            <a:ext cx="1635600" cy="380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등록 완료된 데이터는 테이블에 표시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75" y="720488"/>
            <a:ext cx="5441349" cy="38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6"/>
          <p:cNvSpPr txBox="1"/>
          <p:nvPr>
            <p:ph type="title"/>
          </p:nvPr>
        </p:nvSpPr>
        <p:spPr>
          <a:xfrm>
            <a:off x="180000" y="180000"/>
            <a:ext cx="43920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학생수정(메인창): 학생 수정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6"/>
          <p:cNvCxnSpPr/>
          <p:nvPr/>
        </p:nvCxnSpPr>
        <p:spPr>
          <a:xfrm flipH="1" rot="10800000">
            <a:off x="932450" y="3587525"/>
            <a:ext cx="2997300" cy="747600"/>
          </a:xfrm>
          <a:prstGeom prst="bentConnector3">
            <a:avLst>
              <a:gd fmla="val 49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6"/>
          <p:cNvSpPr/>
          <p:nvPr/>
        </p:nvSpPr>
        <p:spPr>
          <a:xfrm>
            <a:off x="4880700" y="1593075"/>
            <a:ext cx="740100" cy="69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4880700" y="2479200"/>
            <a:ext cx="880800" cy="18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6"/>
          <p:cNvCxnSpPr>
            <a:stCxn id="353" idx="3"/>
            <a:endCxn id="354" idx="3"/>
          </p:cNvCxnSpPr>
          <p:nvPr/>
        </p:nvCxnSpPr>
        <p:spPr>
          <a:xfrm>
            <a:off x="5620800" y="1940925"/>
            <a:ext cx="140700" cy="630900"/>
          </a:xfrm>
          <a:prstGeom prst="curvedConnector3">
            <a:avLst>
              <a:gd fmla="val 26924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36"/>
          <p:cNvSpPr txBox="1"/>
          <p:nvPr/>
        </p:nvSpPr>
        <p:spPr>
          <a:xfrm>
            <a:off x="5861225" y="1711525"/>
            <a:ext cx="880800" cy="35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수정가능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36"/>
          <p:cNvCxnSpPr/>
          <p:nvPr/>
        </p:nvCxnSpPr>
        <p:spPr>
          <a:xfrm>
            <a:off x="4931550" y="4168925"/>
            <a:ext cx="1566000" cy="1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6"/>
          <p:cNvSpPr txBox="1"/>
          <p:nvPr/>
        </p:nvSpPr>
        <p:spPr>
          <a:xfrm>
            <a:off x="6497550" y="4209425"/>
            <a:ext cx="1272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수정창이 닫히고 학생등록창만 표시</a:t>
            </a:r>
            <a:endParaRPr sz="1000"/>
          </a:p>
        </p:txBody>
      </p:sp>
      <p:sp>
        <p:nvSpPr>
          <p:cNvPr id="359" name="Google Shape;359;p36"/>
          <p:cNvSpPr/>
          <p:nvPr/>
        </p:nvSpPr>
        <p:spPr>
          <a:xfrm>
            <a:off x="2267250" y="3337725"/>
            <a:ext cx="1746600" cy="12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2612375" y="4495925"/>
            <a:ext cx="2568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테이블에 있는 데이터를 선택해야 수정 버튼이 활성화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2693850" y="4459225"/>
            <a:ext cx="2449500" cy="29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36"/>
          <p:cNvCxnSpPr>
            <a:stCxn id="359" idx="2"/>
          </p:cNvCxnSpPr>
          <p:nvPr/>
        </p:nvCxnSpPr>
        <p:spPr>
          <a:xfrm>
            <a:off x="3140550" y="3463425"/>
            <a:ext cx="27000" cy="9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6"/>
          <p:cNvCxnSpPr/>
          <p:nvPr/>
        </p:nvCxnSpPr>
        <p:spPr>
          <a:xfrm flipH="1">
            <a:off x="969450" y="4564625"/>
            <a:ext cx="1724400" cy="15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6"/>
          <p:cNvCxnSpPr/>
          <p:nvPr/>
        </p:nvCxnSpPr>
        <p:spPr>
          <a:xfrm>
            <a:off x="969450" y="4477825"/>
            <a:ext cx="0" cy="25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5" name="Google Shape;3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620" y="2387920"/>
            <a:ext cx="2290775" cy="107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36"/>
          <p:cNvCxnSpPr/>
          <p:nvPr/>
        </p:nvCxnSpPr>
        <p:spPr>
          <a:xfrm flipH="1" rot="10800000">
            <a:off x="4662450" y="3345100"/>
            <a:ext cx="15246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6"/>
          <p:cNvSpPr txBox="1"/>
          <p:nvPr/>
        </p:nvSpPr>
        <p:spPr>
          <a:xfrm>
            <a:off x="5761500" y="3587525"/>
            <a:ext cx="14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저장을 누르면 알림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36"/>
          <p:cNvCxnSpPr/>
          <p:nvPr/>
        </p:nvCxnSpPr>
        <p:spPr>
          <a:xfrm flipH="1" rot="10800000">
            <a:off x="7807750" y="1465425"/>
            <a:ext cx="103500" cy="8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6"/>
          <p:cNvSpPr txBox="1"/>
          <p:nvPr/>
        </p:nvSpPr>
        <p:spPr>
          <a:xfrm>
            <a:off x="6997300" y="1069525"/>
            <a:ext cx="1724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수정된 정보가 바뀌어서 테이블에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6"/>
          <p:cNvSpPr/>
          <p:nvPr/>
        </p:nvSpPr>
        <p:spPr>
          <a:xfrm>
            <a:off x="6997300" y="1110225"/>
            <a:ext cx="1624800" cy="35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180000" y="180000"/>
            <a:ext cx="4356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학생등록(메인창): 학생 삭제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75" y="557775"/>
            <a:ext cx="4119624" cy="362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37"/>
          <p:cNvCxnSpPr/>
          <p:nvPr/>
        </p:nvCxnSpPr>
        <p:spPr>
          <a:xfrm flipH="1">
            <a:off x="1864875" y="3308125"/>
            <a:ext cx="1080600" cy="84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7"/>
          <p:cNvCxnSpPr/>
          <p:nvPr/>
        </p:nvCxnSpPr>
        <p:spPr>
          <a:xfrm>
            <a:off x="2945475" y="3152725"/>
            <a:ext cx="0" cy="15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7"/>
          <p:cNvCxnSpPr/>
          <p:nvPr/>
        </p:nvCxnSpPr>
        <p:spPr>
          <a:xfrm>
            <a:off x="1864975" y="3729975"/>
            <a:ext cx="0" cy="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7"/>
          <p:cNvSpPr txBox="1"/>
          <p:nvPr/>
        </p:nvSpPr>
        <p:spPr>
          <a:xfrm>
            <a:off x="2501425" y="3352525"/>
            <a:ext cx="2331600" cy="414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ⓐ테이블에 있는 데이터를 선택해야 삭제버튼이 활성화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37"/>
          <p:cNvCxnSpPr/>
          <p:nvPr/>
        </p:nvCxnSpPr>
        <p:spPr>
          <a:xfrm flipH="1" rot="-5400000">
            <a:off x="2165700" y="4163325"/>
            <a:ext cx="385200" cy="37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7"/>
          <p:cNvCxnSpPr/>
          <p:nvPr/>
        </p:nvCxnSpPr>
        <p:spPr>
          <a:xfrm>
            <a:off x="2550350" y="4535875"/>
            <a:ext cx="10440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3" name="Google Shape;383;p37"/>
          <p:cNvPicPr preferRelativeResize="0"/>
          <p:nvPr/>
        </p:nvPicPr>
        <p:blipFill rotWithShape="1">
          <a:blip r:embed="rId4">
            <a:alphaModFix/>
          </a:blip>
          <a:srcRect b="0" l="-1050" r="1049" t="0"/>
          <a:stretch/>
        </p:blipFill>
        <p:spPr>
          <a:xfrm>
            <a:off x="3563775" y="3937175"/>
            <a:ext cx="2423400" cy="9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7"/>
          <p:cNvSpPr txBox="1"/>
          <p:nvPr/>
        </p:nvSpPr>
        <p:spPr>
          <a:xfrm>
            <a:off x="2550350" y="4270650"/>
            <a:ext cx="1191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ⓑ삭제를 눌렀을때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37"/>
          <p:cNvPicPr preferRelativeResize="0"/>
          <p:nvPr/>
        </p:nvPicPr>
        <p:blipFill rotWithShape="1">
          <a:blip r:embed="rId5">
            <a:alphaModFix/>
          </a:blip>
          <a:srcRect b="-6598" l="0" r="0" t="0"/>
          <a:stretch/>
        </p:blipFill>
        <p:spPr>
          <a:xfrm>
            <a:off x="5232300" y="633900"/>
            <a:ext cx="3670774" cy="2563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37"/>
          <p:cNvCxnSpPr>
            <a:stCxn id="383" idx="3"/>
          </p:cNvCxnSpPr>
          <p:nvPr/>
        </p:nvCxnSpPr>
        <p:spPr>
          <a:xfrm flipH="1" rot="10800000">
            <a:off x="5987175" y="3426612"/>
            <a:ext cx="1110000" cy="98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7"/>
          <p:cNvCxnSpPr/>
          <p:nvPr/>
        </p:nvCxnSpPr>
        <p:spPr>
          <a:xfrm rot="10800000">
            <a:off x="7089900" y="3012225"/>
            <a:ext cx="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7"/>
          <p:cNvSpPr txBox="1"/>
          <p:nvPr/>
        </p:nvSpPr>
        <p:spPr>
          <a:xfrm>
            <a:off x="6605475" y="3618950"/>
            <a:ext cx="1937700" cy="287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ⓒ테이블에 있는 데이터가 삭제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2591425" y="4336813"/>
            <a:ext cx="996600" cy="155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 txBox="1"/>
          <p:nvPr/>
        </p:nvSpPr>
        <p:spPr>
          <a:xfrm>
            <a:off x="180000" y="180000"/>
            <a:ext cx="2084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수업 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975" y="788300"/>
            <a:ext cx="2916851" cy="41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150" y="484700"/>
            <a:ext cx="1913150" cy="149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38"/>
          <p:cNvCxnSpPr/>
          <p:nvPr/>
        </p:nvCxnSpPr>
        <p:spPr>
          <a:xfrm flipH="1" rot="10800000">
            <a:off x="4095050" y="851025"/>
            <a:ext cx="279750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8"/>
          <p:cNvSpPr txBox="1"/>
          <p:nvPr/>
        </p:nvSpPr>
        <p:spPr>
          <a:xfrm>
            <a:off x="5681813" y="924975"/>
            <a:ext cx="1087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DatePicker로 설정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오늘 날짜로 설정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225" y="1067350"/>
            <a:ext cx="6858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8"/>
          <p:cNvSpPr txBox="1"/>
          <p:nvPr/>
        </p:nvSpPr>
        <p:spPr>
          <a:xfrm>
            <a:off x="1982400" y="718450"/>
            <a:ext cx="9696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MenuItem 설정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01" name="Google Shape;40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900" y="2747175"/>
            <a:ext cx="2198025" cy="12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 txBox="1"/>
          <p:nvPr/>
        </p:nvSpPr>
        <p:spPr>
          <a:xfrm>
            <a:off x="523900" y="1983400"/>
            <a:ext cx="858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등급에  따라서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배우는것을 요약한 알림창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Google Shape;403;p38"/>
          <p:cNvCxnSpPr/>
          <p:nvPr/>
        </p:nvCxnSpPr>
        <p:spPr>
          <a:xfrm flipH="1" rot="10800000">
            <a:off x="4480500" y="4036275"/>
            <a:ext cx="1871100" cy="5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8"/>
          <p:cNvSpPr txBox="1"/>
          <p:nvPr/>
        </p:nvSpPr>
        <p:spPr>
          <a:xfrm>
            <a:off x="6274100" y="3760900"/>
            <a:ext cx="1616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학생등록(메인)창으로 이동</a:t>
            </a:r>
            <a:endParaRPr sz="1000"/>
          </a:p>
        </p:txBody>
      </p:sp>
      <p:cxnSp>
        <p:nvCxnSpPr>
          <p:cNvPr id="405" name="Google Shape;405;p38"/>
          <p:cNvCxnSpPr/>
          <p:nvPr/>
        </p:nvCxnSpPr>
        <p:spPr>
          <a:xfrm flipH="1">
            <a:off x="2111550" y="1007775"/>
            <a:ext cx="7113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8"/>
          <p:cNvCxnSpPr/>
          <p:nvPr/>
        </p:nvCxnSpPr>
        <p:spPr>
          <a:xfrm flipH="1">
            <a:off x="1338250" y="1550788"/>
            <a:ext cx="260400" cy="12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38"/>
          <p:cNvSpPr txBox="1"/>
          <p:nvPr/>
        </p:nvSpPr>
        <p:spPr>
          <a:xfrm>
            <a:off x="220850" y="484700"/>
            <a:ext cx="3745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학생등록(메인)창에서 수업 버튼 사용이 수업 창으로 이동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/>
        </p:nvSpPr>
        <p:spPr>
          <a:xfrm>
            <a:off x="180000" y="180000"/>
            <a:ext cx="3641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수업등록기능</a:t>
            </a:r>
            <a:r>
              <a:rPr lang="ko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13" name="Google Shape;4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925" y="654975"/>
            <a:ext cx="2916851" cy="41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675" y="654975"/>
            <a:ext cx="2500775" cy="118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39"/>
          <p:cNvCxnSpPr/>
          <p:nvPr/>
        </p:nvCxnSpPr>
        <p:spPr>
          <a:xfrm rot="10800000">
            <a:off x="5050475" y="1835725"/>
            <a:ext cx="1884000" cy="261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6" name="Google Shape;4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9225" y="1921550"/>
            <a:ext cx="2242575" cy="10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9"/>
          <p:cNvSpPr txBox="1"/>
          <p:nvPr/>
        </p:nvSpPr>
        <p:spPr>
          <a:xfrm>
            <a:off x="4373825" y="2076025"/>
            <a:ext cx="1147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하나라도 입력안할시에 등록x</a:t>
            </a:r>
            <a:endParaRPr sz="800"/>
          </a:p>
        </p:txBody>
      </p:sp>
      <p:cxnSp>
        <p:nvCxnSpPr>
          <p:cNvPr id="418" name="Google Shape;418;p39"/>
          <p:cNvCxnSpPr/>
          <p:nvPr/>
        </p:nvCxnSpPr>
        <p:spPr>
          <a:xfrm rot="10800000">
            <a:off x="4277650" y="2767750"/>
            <a:ext cx="2523600" cy="1754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9" name="Google Shape;41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988" y="3312100"/>
            <a:ext cx="42957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9"/>
          <p:cNvSpPr txBox="1"/>
          <p:nvPr/>
        </p:nvSpPr>
        <p:spPr>
          <a:xfrm>
            <a:off x="4738175" y="2952900"/>
            <a:ext cx="1280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 성공하면 알림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21" name="Google Shape;421;p39"/>
          <p:cNvCxnSpPr/>
          <p:nvPr/>
        </p:nvCxnSpPr>
        <p:spPr>
          <a:xfrm flipH="1">
            <a:off x="2834475" y="2938075"/>
            <a:ext cx="888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9"/>
          <p:cNvSpPr txBox="1"/>
          <p:nvPr/>
        </p:nvSpPr>
        <p:spPr>
          <a:xfrm>
            <a:off x="2834475" y="3009300"/>
            <a:ext cx="1435800" cy="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등록되면 테이블에 저장</a:t>
            </a:r>
            <a:endParaRPr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/>
          <p:nvPr/>
        </p:nvSpPr>
        <p:spPr>
          <a:xfrm>
            <a:off x="180000" y="180000"/>
            <a:ext cx="3641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수업삭제기능</a:t>
            </a:r>
            <a:r>
              <a:rPr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8" name="Google Shape;4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75" y="691225"/>
            <a:ext cx="2916850" cy="4173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40"/>
          <p:cNvCxnSpPr/>
          <p:nvPr/>
        </p:nvCxnSpPr>
        <p:spPr>
          <a:xfrm flipH="1" rot="10800000">
            <a:off x="3280375" y="1146675"/>
            <a:ext cx="1584600" cy="963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0" name="Google Shape;4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600" y="239975"/>
            <a:ext cx="2491475" cy="22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0"/>
          <p:cNvSpPr txBox="1"/>
          <p:nvPr/>
        </p:nvSpPr>
        <p:spPr>
          <a:xfrm>
            <a:off x="2923350" y="1114825"/>
            <a:ext cx="2101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수업 저장한 내용을 선택하고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삭제 버튼을 누르면 삭제 완료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32" name="Google Shape;43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5150" y="2571750"/>
            <a:ext cx="3224500" cy="234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40"/>
          <p:cNvCxnSpPr/>
          <p:nvPr/>
        </p:nvCxnSpPr>
        <p:spPr>
          <a:xfrm flipH="1" rot="10800000">
            <a:off x="2022375" y="3503400"/>
            <a:ext cx="2969700" cy="105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40"/>
          <p:cNvSpPr txBox="1"/>
          <p:nvPr/>
        </p:nvSpPr>
        <p:spPr>
          <a:xfrm>
            <a:off x="3383875" y="3431650"/>
            <a:ext cx="1257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선택을 안하고 선택을 누르면 오류 발생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/>
        </p:nvSpPr>
        <p:spPr>
          <a:xfrm>
            <a:off x="180000" y="180000"/>
            <a:ext cx="3641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수업일지 알림</a:t>
            </a:r>
            <a:r>
              <a:rPr lang="ko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0" name="Google Shape;440;p41"/>
          <p:cNvSpPr txBox="1"/>
          <p:nvPr/>
        </p:nvSpPr>
        <p:spPr>
          <a:xfrm>
            <a:off x="3674200" y="1671825"/>
            <a:ext cx="153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버튼들을 누르면 회차별로 배우는 것을 알림으로 표시</a:t>
            </a:r>
            <a:endParaRPr sz="900"/>
          </a:p>
        </p:txBody>
      </p:sp>
      <p:pic>
        <p:nvPicPr>
          <p:cNvPr id="441" name="Google Shape;4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75" y="529000"/>
            <a:ext cx="3349875" cy="4411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275" y="529000"/>
            <a:ext cx="3349875" cy="4411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41"/>
          <p:cNvCxnSpPr/>
          <p:nvPr/>
        </p:nvCxnSpPr>
        <p:spPr>
          <a:xfrm>
            <a:off x="3426275" y="2027950"/>
            <a:ext cx="2592300" cy="1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31800" y="165200"/>
            <a:ext cx="41151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/>
              <a:t>프로그램 개발 목적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619100" y="1562100"/>
            <a:ext cx="5905800" cy="20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233A44"/>
                </a:solidFill>
              </a:rPr>
              <a:t>방과후 선생님이 배드민턴 방과후를</a:t>
            </a:r>
            <a:endParaRPr sz="28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233A44"/>
                </a:solidFill>
              </a:rPr>
              <a:t>신청한 학생 정보를 추가,수정,삭제를 </a:t>
            </a:r>
            <a:endParaRPr sz="28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233A44"/>
                </a:solidFill>
              </a:rPr>
              <a:t>하고 학생에 출결을 효율적으로 관리하기위한 프로그램</a:t>
            </a:r>
            <a:endParaRPr sz="28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type="title"/>
          </p:nvPr>
        </p:nvSpPr>
        <p:spPr>
          <a:xfrm>
            <a:off x="180000" y="180000"/>
            <a:ext cx="29430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출석부(메인창)</a:t>
            </a:r>
            <a:endParaRPr sz="1800"/>
          </a:p>
        </p:txBody>
      </p:sp>
      <p:pic>
        <p:nvPicPr>
          <p:cNvPr id="449" name="Google Shape;449;p42"/>
          <p:cNvPicPr preferRelativeResize="0"/>
          <p:nvPr/>
        </p:nvPicPr>
        <p:blipFill rotWithShape="1">
          <a:blip r:embed="rId3">
            <a:alphaModFix/>
          </a:blip>
          <a:srcRect b="0" l="0" r="27462" t="0"/>
          <a:stretch/>
        </p:blipFill>
        <p:spPr>
          <a:xfrm>
            <a:off x="2940800" y="796475"/>
            <a:ext cx="324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2"/>
          <p:cNvSpPr txBox="1"/>
          <p:nvPr/>
        </p:nvSpPr>
        <p:spPr>
          <a:xfrm>
            <a:off x="6497825" y="828100"/>
            <a:ext cx="2101800" cy="30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날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짜변경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 해도 오늘날짜로 등록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451;p42"/>
          <p:cNvCxnSpPr>
            <a:endCxn id="450" idx="1"/>
          </p:cNvCxnSpPr>
          <p:nvPr/>
        </p:nvCxnSpPr>
        <p:spPr>
          <a:xfrm flipH="1" rot="10800000">
            <a:off x="5757725" y="979900"/>
            <a:ext cx="740100" cy="3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2"/>
          <p:cNvSpPr txBox="1"/>
          <p:nvPr/>
        </p:nvSpPr>
        <p:spPr>
          <a:xfrm>
            <a:off x="540250" y="1590375"/>
            <a:ext cx="1761300" cy="303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로그인 정보 중 이름 을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p42"/>
          <p:cNvCxnSpPr>
            <a:stCxn id="454" idx="1"/>
            <a:endCxn id="452" idx="3"/>
          </p:cNvCxnSpPr>
          <p:nvPr/>
        </p:nvCxnSpPr>
        <p:spPr>
          <a:xfrm flipH="1">
            <a:off x="2301475" y="1301900"/>
            <a:ext cx="1421100" cy="440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42"/>
          <p:cNvSpPr txBox="1"/>
          <p:nvPr/>
        </p:nvSpPr>
        <p:spPr>
          <a:xfrm>
            <a:off x="4027100" y="391825"/>
            <a:ext cx="2153700" cy="355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명단,출력 정보가 다르게 화면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3722575" y="1235150"/>
            <a:ext cx="377400" cy="1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42"/>
          <p:cNvCxnSpPr/>
          <p:nvPr/>
        </p:nvCxnSpPr>
        <p:spPr>
          <a:xfrm flipH="1" rot="10800000">
            <a:off x="3511825" y="747025"/>
            <a:ext cx="1509600" cy="300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2"/>
          <p:cNvCxnSpPr/>
          <p:nvPr/>
        </p:nvCxnSpPr>
        <p:spPr>
          <a:xfrm flipH="1" rot="10800000">
            <a:off x="4162825" y="747025"/>
            <a:ext cx="858600" cy="288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42"/>
          <p:cNvSpPr/>
          <p:nvPr/>
        </p:nvSpPr>
        <p:spPr>
          <a:xfrm>
            <a:off x="3123100" y="1516375"/>
            <a:ext cx="2847300" cy="1819800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2"/>
          <p:cNvSpPr txBox="1"/>
          <p:nvPr/>
        </p:nvSpPr>
        <p:spPr>
          <a:xfrm>
            <a:off x="318225" y="3048325"/>
            <a:ext cx="2622300" cy="222000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학생등록(메인창)에 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등록된 학생 정보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42"/>
          <p:cNvCxnSpPr>
            <a:stCxn id="459" idx="0"/>
            <a:endCxn id="458" idx="1"/>
          </p:cNvCxnSpPr>
          <p:nvPr/>
        </p:nvCxnSpPr>
        <p:spPr>
          <a:xfrm rot="-5400000">
            <a:off x="2065275" y="1990525"/>
            <a:ext cx="621900" cy="1493700"/>
          </a:xfrm>
          <a:prstGeom prst="bentConnector2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42"/>
          <p:cNvSpPr/>
          <p:nvPr/>
        </p:nvSpPr>
        <p:spPr>
          <a:xfrm>
            <a:off x="4684650" y="3433250"/>
            <a:ext cx="606900" cy="199800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2"/>
          <p:cNvSpPr txBox="1"/>
          <p:nvPr/>
        </p:nvSpPr>
        <p:spPr>
          <a:xfrm>
            <a:off x="278625" y="3633050"/>
            <a:ext cx="2622300" cy="35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학생등록(메인창)에 등록된 학생수 표시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42"/>
          <p:cNvCxnSpPr>
            <a:stCxn id="461" idx="1"/>
            <a:endCxn id="462" idx="3"/>
          </p:cNvCxnSpPr>
          <p:nvPr/>
        </p:nvCxnSpPr>
        <p:spPr>
          <a:xfrm flipH="1">
            <a:off x="2900850" y="3533150"/>
            <a:ext cx="1783800" cy="277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42"/>
          <p:cNvSpPr txBox="1"/>
          <p:nvPr/>
        </p:nvSpPr>
        <p:spPr>
          <a:xfrm>
            <a:off x="229475" y="472050"/>
            <a:ext cx="2847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2"/>
          <p:cNvSpPr/>
          <p:nvPr/>
        </p:nvSpPr>
        <p:spPr>
          <a:xfrm>
            <a:off x="4433025" y="3677300"/>
            <a:ext cx="1250700" cy="133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5979825" y="3433250"/>
            <a:ext cx="1369200" cy="299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출석여부 선택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42"/>
          <p:cNvCxnSpPr>
            <a:stCxn id="465" idx="3"/>
            <a:endCxn id="466" idx="1"/>
          </p:cNvCxnSpPr>
          <p:nvPr/>
        </p:nvCxnSpPr>
        <p:spPr>
          <a:xfrm flipH="1" rot="10800000">
            <a:off x="5683725" y="3583250"/>
            <a:ext cx="296100" cy="160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/>
          <p:nvPr>
            <p:ph type="title"/>
          </p:nvPr>
        </p:nvSpPr>
        <p:spPr>
          <a:xfrm>
            <a:off x="180000" y="180000"/>
            <a:ext cx="4570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UI 기능 출석부 명단: 출석 등록, 종료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73" name="Google Shape;4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000" y="808750"/>
            <a:ext cx="324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3"/>
          <p:cNvSpPr txBox="1"/>
          <p:nvPr/>
        </p:nvSpPr>
        <p:spPr>
          <a:xfrm>
            <a:off x="1502725" y="1569000"/>
            <a:ext cx="36999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등록이 완료 되면 명단에 등록된 학생 정보 는 표시가안된다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3067475" y="3167500"/>
            <a:ext cx="1935300" cy="162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43"/>
          <p:cNvPicPr preferRelativeResize="0"/>
          <p:nvPr/>
        </p:nvPicPr>
        <p:blipFill rotWithShape="1">
          <a:blip r:embed="rId4">
            <a:alphaModFix/>
          </a:blip>
          <a:srcRect b="42085" l="33581" r="0" t="26620"/>
          <a:stretch/>
        </p:blipFill>
        <p:spPr>
          <a:xfrm>
            <a:off x="5455275" y="2003925"/>
            <a:ext cx="2152025" cy="112655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3"/>
          <p:cNvSpPr txBox="1"/>
          <p:nvPr/>
        </p:nvSpPr>
        <p:spPr>
          <a:xfrm>
            <a:off x="5410725" y="1716950"/>
            <a:ext cx="31896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학생 선택, 출석여부 선택안하면 등록하면  오류창표시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3"/>
          <p:cNvSpPr/>
          <p:nvPr/>
        </p:nvSpPr>
        <p:spPr>
          <a:xfrm>
            <a:off x="3996400" y="3655950"/>
            <a:ext cx="939900" cy="199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3"/>
          <p:cNvSpPr/>
          <p:nvPr/>
        </p:nvSpPr>
        <p:spPr>
          <a:xfrm>
            <a:off x="4373825" y="4011200"/>
            <a:ext cx="236700" cy="1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43"/>
          <p:cNvCxnSpPr>
            <a:stCxn id="473" idx="1"/>
            <a:endCxn id="479" idx="1"/>
          </p:cNvCxnSpPr>
          <p:nvPr/>
        </p:nvCxnSpPr>
        <p:spPr>
          <a:xfrm>
            <a:off x="2952000" y="2608750"/>
            <a:ext cx="1421700" cy="1469100"/>
          </a:xfrm>
          <a:prstGeom prst="bentConnector3">
            <a:avLst>
              <a:gd fmla="val -16749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3"/>
          <p:cNvCxnSpPr>
            <a:stCxn id="479" idx="0"/>
            <a:endCxn id="476" idx="2"/>
          </p:cNvCxnSpPr>
          <p:nvPr/>
        </p:nvCxnSpPr>
        <p:spPr>
          <a:xfrm rot="-5400000">
            <a:off x="5071325" y="2551250"/>
            <a:ext cx="880800" cy="2039100"/>
          </a:xfrm>
          <a:prstGeom prst="bentConnector3">
            <a:avLst>
              <a:gd fmla="val 1344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3"/>
          <p:cNvCxnSpPr>
            <a:stCxn id="478" idx="1"/>
          </p:cNvCxnSpPr>
          <p:nvPr/>
        </p:nvCxnSpPr>
        <p:spPr>
          <a:xfrm flipH="1">
            <a:off x="2708800" y="3755850"/>
            <a:ext cx="1287600" cy="3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3"/>
          <p:cNvCxnSpPr/>
          <p:nvPr/>
        </p:nvCxnSpPr>
        <p:spPr>
          <a:xfrm flipH="1">
            <a:off x="2730875" y="3248950"/>
            <a:ext cx="336600" cy="75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43"/>
          <p:cNvSpPr txBox="1"/>
          <p:nvPr/>
        </p:nvSpPr>
        <p:spPr>
          <a:xfrm>
            <a:off x="5990825" y="4042450"/>
            <a:ext cx="17058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학생등록(메인창)으로 이동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p43"/>
          <p:cNvCxnSpPr>
            <a:endCxn id="484" idx="1"/>
          </p:cNvCxnSpPr>
          <p:nvPr/>
        </p:nvCxnSpPr>
        <p:spPr>
          <a:xfrm>
            <a:off x="4906625" y="4144450"/>
            <a:ext cx="10842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43"/>
          <p:cNvSpPr txBox="1"/>
          <p:nvPr/>
        </p:nvSpPr>
        <p:spPr>
          <a:xfrm>
            <a:off x="229475" y="472050"/>
            <a:ext cx="2847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50" y="1252825"/>
            <a:ext cx="216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4"/>
          <p:cNvSpPr txBox="1"/>
          <p:nvPr>
            <p:ph type="title"/>
          </p:nvPr>
        </p:nvSpPr>
        <p:spPr>
          <a:xfrm>
            <a:off x="180000" y="180000"/>
            <a:ext cx="36372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출석부 명단:  초기화</a:t>
            </a:r>
            <a:r>
              <a:rPr lang="ko" sz="1200"/>
              <a:t> </a:t>
            </a:r>
            <a:endParaRPr sz="1200"/>
          </a:p>
        </p:txBody>
      </p:sp>
      <p:pic>
        <p:nvPicPr>
          <p:cNvPr id="493" name="Google Shape;49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655" y="1252825"/>
            <a:ext cx="2160001" cy="28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400" y="1252825"/>
            <a:ext cx="2160001" cy="28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p44"/>
          <p:cNvCxnSpPr>
            <a:stCxn id="491" idx="3"/>
            <a:endCxn id="493" idx="1"/>
          </p:cNvCxnSpPr>
          <p:nvPr/>
        </p:nvCxnSpPr>
        <p:spPr>
          <a:xfrm>
            <a:off x="2484750" y="2692825"/>
            <a:ext cx="681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44"/>
          <p:cNvCxnSpPr>
            <a:stCxn id="493" idx="3"/>
            <a:endCxn id="494" idx="1"/>
          </p:cNvCxnSpPr>
          <p:nvPr/>
        </p:nvCxnSpPr>
        <p:spPr>
          <a:xfrm>
            <a:off x="5326656" y="2692825"/>
            <a:ext cx="10668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44"/>
          <p:cNvSpPr txBox="1"/>
          <p:nvPr/>
        </p:nvSpPr>
        <p:spPr>
          <a:xfrm>
            <a:off x="568950" y="932425"/>
            <a:ext cx="1671600" cy="32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ⓐ학생 출석등록 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2711525" y="932425"/>
            <a:ext cx="3157200" cy="32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ⓑ학생 출석 재등록 하기 위한 초기화버튼 사용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6112075" y="932425"/>
            <a:ext cx="2628300" cy="32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ⓒ초기화 사용후 학생정보 보여준다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4"/>
          <p:cNvSpPr/>
          <p:nvPr/>
        </p:nvSpPr>
        <p:spPr>
          <a:xfrm>
            <a:off x="6497825" y="1850200"/>
            <a:ext cx="1487700" cy="142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4"/>
          <p:cNvSpPr txBox="1"/>
          <p:nvPr/>
        </p:nvSpPr>
        <p:spPr>
          <a:xfrm>
            <a:off x="4462625" y="3404325"/>
            <a:ext cx="2094300" cy="32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출석 등록 안된 학생 정보 표시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44"/>
          <p:cNvCxnSpPr>
            <a:stCxn id="501" idx="3"/>
            <a:endCxn id="500" idx="2"/>
          </p:cNvCxnSpPr>
          <p:nvPr/>
        </p:nvCxnSpPr>
        <p:spPr>
          <a:xfrm flipH="1" rot="10800000">
            <a:off x="6556925" y="3271125"/>
            <a:ext cx="684900" cy="293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4"/>
          <p:cNvCxnSpPr/>
          <p:nvPr/>
        </p:nvCxnSpPr>
        <p:spPr>
          <a:xfrm flipH="1" rot="10800000">
            <a:off x="3981575" y="2979375"/>
            <a:ext cx="118500" cy="8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44"/>
          <p:cNvSpPr txBox="1"/>
          <p:nvPr/>
        </p:nvSpPr>
        <p:spPr>
          <a:xfrm>
            <a:off x="229475" y="472050"/>
            <a:ext cx="2847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/>
          <p:nvPr>
            <p:ph type="title"/>
          </p:nvPr>
        </p:nvSpPr>
        <p:spPr>
          <a:xfrm>
            <a:off x="180000" y="180000"/>
            <a:ext cx="7050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UI 기능 출석부 출력:새로고침, 등록된 학생 정보 엑셀파일 저장</a:t>
            </a:r>
            <a:endParaRPr sz="1800"/>
          </a:p>
        </p:txBody>
      </p:sp>
      <p:pic>
        <p:nvPicPr>
          <p:cNvPr id="510" name="Google Shape;5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000" y="823550"/>
            <a:ext cx="324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875" y="969522"/>
            <a:ext cx="1921549" cy="10931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45"/>
          <p:cNvCxnSpPr/>
          <p:nvPr/>
        </p:nvCxnSpPr>
        <p:spPr>
          <a:xfrm flipH="1" rot="10800000">
            <a:off x="4862275" y="1087925"/>
            <a:ext cx="1280400" cy="2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45"/>
          <p:cNvSpPr txBox="1"/>
          <p:nvPr/>
        </p:nvSpPr>
        <p:spPr>
          <a:xfrm>
            <a:off x="6333600" y="645525"/>
            <a:ext cx="1708800" cy="3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파일을 저장할 경로 선택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3147200" y="854013"/>
            <a:ext cx="18852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선택안하면 Windows(C:) 저장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5" name="Google Shape;515;p45"/>
          <p:cNvCxnSpPr>
            <a:endCxn id="514" idx="2"/>
          </p:cNvCxnSpPr>
          <p:nvPr/>
        </p:nvCxnSpPr>
        <p:spPr>
          <a:xfrm rot="10800000">
            <a:off x="4089800" y="1178013"/>
            <a:ext cx="4914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45"/>
          <p:cNvSpPr txBox="1"/>
          <p:nvPr/>
        </p:nvSpPr>
        <p:spPr>
          <a:xfrm>
            <a:off x="325625" y="1650350"/>
            <a:ext cx="26940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출석부 명단에 등록한 학생정보 날짜 순으로  표시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5"/>
          <p:cNvSpPr/>
          <p:nvPr/>
        </p:nvSpPr>
        <p:spPr>
          <a:xfrm>
            <a:off x="3234125" y="1613350"/>
            <a:ext cx="2458800" cy="238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Google Shape;518;p45"/>
          <p:cNvCxnSpPr>
            <a:stCxn id="516" idx="2"/>
            <a:endCxn id="517" idx="1"/>
          </p:cNvCxnSpPr>
          <p:nvPr/>
        </p:nvCxnSpPr>
        <p:spPr>
          <a:xfrm flipH="1" rot="-5400000">
            <a:off x="2038175" y="1608800"/>
            <a:ext cx="830400" cy="15615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9" name="Google Shape;519;p45"/>
          <p:cNvPicPr preferRelativeResize="0"/>
          <p:nvPr/>
        </p:nvPicPr>
        <p:blipFill rotWithShape="1">
          <a:blip r:embed="rId5">
            <a:alphaModFix/>
          </a:blip>
          <a:srcRect b="51952" l="18529" r="11574" t="18445"/>
          <a:stretch/>
        </p:blipFill>
        <p:spPr>
          <a:xfrm>
            <a:off x="6192000" y="2849300"/>
            <a:ext cx="2264625" cy="10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5"/>
          <p:cNvSpPr txBox="1"/>
          <p:nvPr/>
        </p:nvSpPr>
        <p:spPr>
          <a:xfrm>
            <a:off x="6268400" y="2525300"/>
            <a:ext cx="20205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선택한 경로로 엑셀파일 저장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1" name="Google Shape;521;p45"/>
          <p:cNvCxnSpPr>
            <a:endCxn id="519" idx="1"/>
          </p:cNvCxnSpPr>
          <p:nvPr/>
        </p:nvCxnSpPr>
        <p:spPr>
          <a:xfrm flipH="1" rot="-5400000">
            <a:off x="5022300" y="2212450"/>
            <a:ext cx="1979100" cy="360300"/>
          </a:xfrm>
          <a:prstGeom prst="bentConnector2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45"/>
          <p:cNvCxnSpPr>
            <a:endCxn id="516" idx="0"/>
          </p:cNvCxnSpPr>
          <p:nvPr/>
        </p:nvCxnSpPr>
        <p:spPr>
          <a:xfrm flipH="1">
            <a:off x="1672625" y="1361750"/>
            <a:ext cx="1546800" cy="288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5"/>
          <p:cNvSpPr txBox="1"/>
          <p:nvPr/>
        </p:nvSpPr>
        <p:spPr>
          <a:xfrm>
            <a:off x="229475" y="472050"/>
            <a:ext cx="2847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"/>
          <p:cNvSpPr txBox="1"/>
          <p:nvPr>
            <p:ph type="title"/>
          </p:nvPr>
        </p:nvSpPr>
        <p:spPr>
          <a:xfrm>
            <a:off x="180000" y="180000"/>
            <a:ext cx="41937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UI 기능 출석부 저장된 엑셀파일</a:t>
            </a:r>
            <a:endParaRPr sz="1800"/>
          </a:p>
        </p:txBody>
      </p:sp>
      <p:pic>
        <p:nvPicPr>
          <p:cNvPr id="529" name="Google Shape;5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25" y="586500"/>
            <a:ext cx="5934751" cy="41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7"/>
          <p:cNvSpPr txBox="1"/>
          <p:nvPr>
            <p:ph type="title"/>
          </p:nvPr>
        </p:nvSpPr>
        <p:spPr>
          <a:xfrm>
            <a:off x="180000" y="180000"/>
            <a:ext cx="41643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UI 기능 출석부 출력: 학생 검색</a:t>
            </a:r>
            <a:endParaRPr sz="1800"/>
          </a:p>
        </p:txBody>
      </p:sp>
      <p:pic>
        <p:nvPicPr>
          <p:cNvPr id="535" name="Google Shape;5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00" y="771750"/>
            <a:ext cx="5400001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7"/>
          <p:cNvSpPr txBox="1"/>
          <p:nvPr/>
        </p:nvSpPr>
        <p:spPr>
          <a:xfrm>
            <a:off x="3959375" y="1127500"/>
            <a:ext cx="2301600" cy="323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학생의름으로 검색후 날짜순으로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7"/>
          <p:cNvSpPr txBox="1"/>
          <p:nvPr/>
        </p:nvSpPr>
        <p:spPr>
          <a:xfrm>
            <a:off x="643875" y="1806550"/>
            <a:ext cx="13767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없는경우 오류 표시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47"/>
          <p:cNvCxnSpPr/>
          <p:nvPr/>
        </p:nvCxnSpPr>
        <p:spPr>
          <a:xfrm flipH="1">
            <a:off x="2397950" y="1983400"/>
            <a:ext cx="1176600" cy="21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7"/>
          <p:cNvCxnSpPr/>
          <p:nvPr/>
        </p:nvCxnSpPr>
        <p:spPr>
          <a:xfrm flipH="1" rot="10800000">
            <a:off x="3900175" y="1502275"/>
            <a:ext cx="229500" cy="25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7"/>
          <p:cNvSpPr/>
          <p:nvPr/>
        </p:nvSpPr>
        <p:spPr>
          <a:xfrm>
            <a:off x="2605050" y="2375625"/>
            <a:ext cx="4055700" cy="143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7"/>
          <p:cNvCxnSpPr>
            <a:stCxn id="536" idx="2"/>
            <a:endCxn id="540" idx="0"/>
          </p:cNvCxnSpPr>
          <p:nvPr/>
        </p:nvCxnSpPr>
        <p:spPr>
          <a:xfrm flipH="1">
            <a:off x="4632875" y="1450600"/>
            <a:ext cx="477300" cy="92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47"/>
          <p:cNvSpPr txBox="1"/>
          <p:nvPr/>
        </p:nvSpPr>
        <p:spPr>
          <a:xfrm>
            <a:off x="229475" y="472050"/>
            <a:ext cx="2847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12" y="2130550"/>
            <a:ext cx="1998425" cy="9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 txBox="1"/>
          <p:nvPr>
            <p:ph type="title"/>
          </p:nvPr>
        </p:nvSpPr>
        <p:spPr>
          <a:xfrm>
            <a:off x="180000" y="180000"/>
            <a:ext cx="401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UI 기능 출석부 출력: 학생 삭제</a:t>
            </a:r>
            <a:endParaRPr sz="1800"/>
          </a:p>
        </p:txBody>
      </p:sp>
      <p:pic>
        <p:nvPicPr>
          <p:cNvPr id="549" name="Google Shape;5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98430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25" y="2757288"/>
            <a:ext cx="180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8"/>
          <p:cNvSpPr txBox="1"/>
          <p:nvPr/>
        </p:nvSpPr>
        <p:spPr>
          <a:xfrm>
            <a:off x="5824375" y="2720375"/>
            <a:ext cx="1761300" cy="34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 선택후 사용한경우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48"/>
          <p:cNvCxnSpPr/>
          <p:nvPr/>
        </p:nvCxnSpPr>
        <p:spPr>
          <a:xfrm flipH="1">
            <a:off x="4351725" y="1850175"/>
            <a:ext cx="36900" cy="581700"/>
          </a:xfrm>
          <a:prstGeom prst="straightConnector1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48"/>
          <p:cNvSpPr txBox="1"/>
          <p:nvPr/>
        </p:nvSpPr>
        <p:spPr>
          <a:xfrm>
            <a:off x="862274" y="2397900"/>
            <a:ext cx="1460700" cy="34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 선택 안 한경우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p48"/>
          <p:cNvCxnSpPr>
            <a:stCxn id="551" idx="1"/>
          </p:cNvCxnSpPr>
          <p:nvPr/>
        </p:nvCxnSpPr>
        <p:spPr>
          <a:xfrm flipH="1">
            <a:off x="5609575" y="2894225"/>
            <a:ext cx="214800" cy="332400"/>
          </a:xfrm>
          <a:prstGeom prst="straightConnector1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8"/>
          <p:cNvCxnSpPr>
            <a:endCxn id="550" idx="3"/>
          </p:cNvCxnSpPr>
          <p:nvPr/>
        </p:nvCxnSpPr>
        <p:spPr>
          <a:xfrm flipH="1">
            <a:off x="2492625" y="1783487"/>
            <a:ext cx="1740600" cy="1513800"/>
          </a:xfrm>
          <a:prstGeom prst="bentConnector3">
            <a:avLst>
              <a:gd fmla="val 8206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48"/>
          <p:cNvSpPr/>
          <p:nvPr/>
        </p:nvSpPr>
        <p:spPr>
          <a:xfrm>
            <a:off x="3071300" y="2131400"/>
            <a:ext cx="1206300" cy="266400"/>
          </a:xfrm>
          <a:prstGeom prst="rect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229475" y="472050"/>
            <a:ext cx="2937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0" y="900000"/>
            <a:ext cx="540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9"/>
          <p:cNvSpPr txBox="1"/>
          <p:nvPr/>
        </p:nvSpPr>
        <p:spPr>
          <a:xfrm>
            <a:off x="180000" y="180000"/>
            <a:ext cx="325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기능 이메일 전송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4" name="Google Shape;564;p49"/>
          <p:cNvSpPr txBox="1"/>
          <p:nvPr/>
        </p:nvSpPr>
        <p:spPr>
          <a:xfrm>
            <a:off x="720000" y="2110950"/>
            <a:ext cx="1356900" cy="3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전송 성공시 표시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9"/>
          <p:cNvSpPr txBox="1"/>
          <p:nvPr/>
        </p:nvSpPr>
        <p:spPr>
          <a:xfrm>
            <a:off x="252000" y="540000"/>
            <a:ext cx="3729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이메일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49"/>
          <p:cNvPicPr preferRelativeResize="0"/>
          <p:nvPr/>
        </p:nvPicPr>
        <p:blipFill rotWithShape="1">
          <a:blip r:embed="rId4">
            <a:alphaModFix/>
          </a:blip>
          <a:srcRect b="12280" l="38707" r="9490" t="43110"/>
          <a:stretch/>
        </p:blipFill>
        <p:spPr>
          <a:xfrm>
            <a:off x="720000" y="2453925"/>
            <a:ext cx="143999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187" y="2172125"/>
            <a:ext cx="1931675" cy="143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Google Shape;568;p49"/>
          <p:cNvCxnSpPr>
            <a:endCxn id="567" idx="3"/>
          </p:cNvCxnSpPr>
          <p:nvPr/>
        </p:nvCxnSpPr>
        <p:spPr>
          <a:xfrm rot="5400000">
            <a:off x="5991613" y="2169700"/>
            <a:ext cx="996000" cy="44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49"/>
          <p:cNvSpPr txBox="1"/>
          <p:nvPr/>
        </p:nvSpPr>
        <p:spPr>
          <a:xfrm>
            <a:off x="3892775" y="1872425"/>
            <a:ext cx="2568000" cy="29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컴퓨터 경로에 접근하여 첨부 할 파일 선택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2375" y="4001638"/>
            <a:ext cx="144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Google Shape;571;p49"/>
          <p:cNvCxnSpPr>
            <a:stCxn id="572" idx="0"/>
            <a:endCxn id="566" idx="3"/>
          </p:cNvCxnSpPr>
          <p:nvPr/>
        </p:nvCxnSpPr>
        <p:spPr>
          <a:xfrm flipH="1" rot="5400000">
            <a:off x="1904175" y="3069775"/>
            <a:ext cx="953100" cy="44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9"/>
          <p:cNvCxnSpPr>
            <a:stCxn id="572" idx="3"/>
            <a:endCxn id="570" idx="2"/>
          </p:cNvCxnSpPr>
          <p:nvPr/>
        </p:nvCxnSpPr>
        <p:spPr>
          <a:xfrm>
            <a:off x="2760525" y="3837775"/>
            <a:ext cx="1621800" cy="883800"/>
          </a:xfrm>
          <a:prstGeom prst="bentConnector4">
            <a:avLst>
              <a:gd fmla="val 27804" name="adj1"/>
              <a:gd fmla="val 111733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49"/>
          <p:cNvSpPr txBox="1"/>
          <p:nvPr/>
        </p:nvSpPr>
        <p:spPr>
          <a:xfrm>
            <a:off x="3662375" y="3687925"/>
            <a:ext cx="3353400" cy="29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데이터 미입력,구글정보 다른경우 오류 발생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9"/>
          <p:cNvSpPr/>
          <p:nvPr/>
        </p:nvSpPr>
        <p:spPr>
          <a:xfrm>
            <a:off x="2442225" y="3766975"/>
            <a:ext cx="3183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80000" y="180000"/>
            <a:ext cx="21957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개발환경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2097975" y="765050"/>
            <a:ext cx="60084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운영체제:Windows 7 </a:t>
            </a:r>
            <a:r>
              <a:rPr lang="ko" sz="1500">
                <a:latin typeface="Arial"/>
                <a:ea typeface="Arial"/>
                <a:cs typeface="Arial"/>
                <a:sym typeface="Arial"/>
              </a:rPr>
              <a:t>Professionl K 64bit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DBMS: Oracle 11g 11.2.0.1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개발도구: Eclipse java IDE version 2018-12(4.10.0), SQL developer Version 19.1.0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설계 툴:ERWin Release 7.3.0.1666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JML:StarUML Version 3.1.0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개발언어: Java 1.8.0_201,Java FX 3.3.0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793950" y="951750"/>
            <a:ext cx="75561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16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1.학생 기본 정보 </a:t>
            </a:r>
            <a:endParaRPr b="1">
              <a:solidFill>
                <a:srgbClr val="0000FF"/>
              </a:solidFill>
            </a:endParaRPr>
          </a:p>
          <a:p>
            <a:pPr indent="-806400" lvl="0" marL="806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학생 정보:</a:t>
            </a:r>
            <a:r>
              <a:rPr lang="ko"/>
              <a:t> 이</a:t>
            </a:r>
            <a:r>
              <a:rPr lang="ko"/>
              <a:t>름, 학년, 반, 출석번호, 성별, 유료/무료, 이미지, 부모님이메일, 본인경험, 부모님</a:t>
            </a:r>
            <a:endParaRPr/>
          </a:p>
          <a:p>
            <a:pPr indent="-806400" lvl="0" marL="1598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이메일,</a:t>
            </a:r>
            <a:r>
              <a:rPr lang="ko"/>
              <a:t>  본인 휴대폰 , 비상연락망 , 등록기간(시작일,종료일), 수업시간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2. 선생님 정보 및  아이디 생성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선생님 정보 : 선생님 이름,담당과목  </a:t>
            </a:r>
            <a:r>
              <a:rPr lang="ko"/>
              <a:t>아</a:t>
            </a:r>
            <a:r>
              <a:rPr lang="ko"/>
              <a:t>이디:6자 비밀번호:8자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3.유료/무료 선택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유료 선택시  추가 등급별 레슨비 선택 : 초급(3),중급(4),고급(5)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80000" y="180000"/>
            <a:ext cx="2380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요구 사항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80000" y="180000"/>
            <a:ext cx="22473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요구 사항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872000" y="951750"/>
            <a:ext cx="54000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16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4. 수업</a:t>
            </a:r>
            <a:endParaRPr b="1">
              <a:solidFill>
                <a:srgbClr val="0000FF"/>
              </a:solidFill>
            </a:endParaRPr>
          </a:p>
          <a:p>
            <a:pPr indent="-781199" lvl="0" marL="781199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수업 정보: 수업 내용 , 수업 시간(시작시간-종료시간)      수업레</a:t>
            </a:r>
            <a:r>
              <a:rPr lang="ko"/>
              <a:t>벨(초급,중급,고급), 등록일</a:t>
            </a:r>
            <a:endParaRPr/>
          </a:p>
          <a:p>
            <a:pPr indent="-781199" lvl="0" marL="781199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5.출석</a:t>
            </a:r>
            <a:endParaRPr b="1">
              <a:solidFill>
                <a:srgbClr val="0000FF"/>
              </a:solidFill>
            </a:endParaRPr>
          </a:p>
          <a:p>
            <a:pPr indent="-781199" lvl="0" marL="781199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출석 정보: 출석여부 , 학생 정보 </a:t>
            </a:r>
            <a:endParaRPr/>
          </a:p>
          <a:p>
            <a:pPr indent="-781199" lvl="0" marL="781199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출석한 학생 전체 엑셀 파일로 저장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6.이메일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출석부 명단을 이메일로 송신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80000" y="106000"/>
            <a:ext cx="2055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4. </a:t>
            </a:r>
            <a:r>
              <a:rPr lang="ko" sz="2500"/>
              <a:t>개발  일정</a:t>
            </a:r>
            <a:endParaRPr sz="2500"/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419513" y="5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{375051B7-A54D-460A-A0C7-CA1C4CE7B46D}</a:tableStyleId>
              </a:tblPr>
              <a:tblGrid>
                <a:gridCol w="1173725"/>
                <a:gridCol w="1173725"/>
                <a:gridCol w="1173725"/>
                <a:gridCol w="1188750"/>
                <a:gridCol w="1158725"/>
                <a:gridCol w="1173725"/>
                <a:gridCol w="1173725"/>
              </a:tblGrid>
              <a:tr h="398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6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ko" sz="1200">
                          <a:solidFill>
                            <a:schemeClr val="lt1"/>
                          </a:solidFill>
                        </a:rPr>
                        <a:t> 기획서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 작성 완료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-&gt;선생님 등록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-&gt;joinVO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-&gt;JoinController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DB구축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-&gt;선생님 DB구축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-&gt;로그인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-&gt;LoginController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-&gt;LoginDAo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-&gt;이메일 전송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-&gt;EmailController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-&gt;학생등록창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DB 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-&gt;학생 DB 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Moder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-&gt;studentVO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4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-&gt;학생 테이블 표시 컬럼 설정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UI구현,DB구축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-&gt;출석부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등록 출력 탭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-&gt;studentDAO,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학생 등록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테이블뷰 표시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-&gt;mainController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키 이벤트 등록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버튼 이벤트 등록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-&gt;studentDAO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학생 수정,삭제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-&gt;maincontroller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초기화 ,이미지 선택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-&gt;수정창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수정창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-&gt;수정한 데이터 저장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명단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결석 출석 기능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출석부명단 등록 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오류 수정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검색기능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출력탭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-&gt;삭제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UI 수정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-&gt;수업등록창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DB구축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-&gt;수업 DB구축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수업테이블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등록,표시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탭 메뉴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컬럼설정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-&gt;BadmintonDAO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레슨 초급 중급 고급 탭 생성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-&gt;Low,Mid,High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TabController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초급 중급 고급 수업일지 버튼(일정 알림)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5/31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-&gt;검색기능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출력 UI수정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엑셀 저장할 폴더선택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구현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엑셀로 저장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수업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-&gt;수업 삭제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등록 알림 오류 수정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학생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-&gt;학생등록 알림 오류 수정 , 크기 재설정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ppt작성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ppt작성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591750"/>
            <a:ext cx="7559999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>
            <p:ph type="title"/>
          </p:nvPr>
        </p:nvSpPr>
        <p:spPr>
          <a:xfrm>
            <a:off x="180000" y="180000"/>
            <a:ext cx="23688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5. </a:t>
            </a:r>
            <a:r>
              <a:rPr lang="ko" sz="2400"/>
              <a:t>스토리 보드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1" y="591750"/>
            <a:ext cx="7559999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type="title"/>
          </p:nvPr>
        </p:nvSpPr>
        <p:spPr>
          <a:xfrm>
            <a:off x="180000" y="180000"/>
            <a:ext cx="22227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6. </a:t>
            </a:r>
            <a:r>
              <a:rPr lang="ko" sz="2400"/>
              <a:t>개체 관계도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