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5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A3EF2-D22F-4278-9F9D-4C361DB34757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D9C59-EE60-4F20-9F67-3ECBF3E3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BA1-05F9-432B-BFCC-A87CEE481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ED324-EF92-4FBC-BA3E-914DAE72A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0C9A-E6FA-4B4E-ADCC-F7BC5C5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FC91-3226-44E0-BB02-7EEA535F63B0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BED7-57EE-4B7E-A4AE-B8F5611B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521F-88EA-4A8E-AEB0-79E451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9BB4-DB91-4B02-B47D-6E4C18B1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DDF8-27DD-4DF9-B2D3-A637A995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75D1-FFF7-4D1B-A39E-196CB2A4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323F-CBBE-4BBC-95D6-DB3B00D3D959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7C17-6DC3-44A4-BE81-43CC0644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653C-CC08-4153-A31F-C04209E6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DBC02-689B-444A-9E51-4674FE39C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6A369-74AF-4D2A-AE87-1C1FB192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DABE-4707-4B10-91D5-C679F533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6108-79AD-46EE-B174-4CE72C5C602C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9397-2EDF-4A3E-8538-00BB41B3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AC5-9B6D-45F5-89B8-8FA7082D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5D69-FF38-4860-B10D-A461713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E3F5-56AE-469E-92EC-9E4FD45E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894C-0C47-4773-843F-3551FB8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0176-0A1D-4D0F-AD0A-25F409423F3D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F6EE-53DB-4EC0-94DE-E44A9225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E8FC-2C3E-4C0A-BD4E-C418D59F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282-260C-479C-AE94-7E5DE2FF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D73D-B64A-4C77-BDC8-E3E32956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DABD-AEF3-4A65-BB88-2DC9711E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957B-9FC0-407E-8866-330BE14576F6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41CF-5974-4119-9614-1941FB77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D1D9-D9C8-4647-9DAD-940BABD1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98EF-0FDC-4961-92DB-5B726A46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7E5-9373-4768-A5A2-5B4E790F9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7E06-1E45-4D1E-81D6-CDFF999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933BC-14C7-4EEC-A8B6-97BB999B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5B4E-9319-42D0-BB41-D18BE09AEA8A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92393-7354-48E5-AA9E-F089843E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2A325-60F8-4391-B5F7-C722586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331C-0D3D-49B4-A5C6-FD9294DF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42A4F-E306-4DBC-BBAB-E57D5F9E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8454B-C13F-44E6-A0D3-37566A32E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39346-A533-4E7B-8080-3ADE81DF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C686B-E841-4427-8F5F-21C6B3F8F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F468F-8512-4AC2-AD62-6A278ED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FD4-D7FD-4F83-9E80-075DD4A87D3C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81BE5-347A-4A9B-AF37-5775666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4B90B-D97B-4C01-9F18-E2C26F45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1FD0-87E7-486D-ADC9-794D40FD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B2C0B-5804-4CE4-A7A7-669C283A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3E62-7C0A-4777-A30F-A693E947E9E0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ED1F6-4D61-417C-A256-4631B8A2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196D-67C9-48D8-A9A0-34195105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A9BE9-02C2-46D3-AF32-EF0C87D0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768-7334-465F-988E-9C34A1DCDAFF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D50D-DD16-4390-9E28-FF79BB24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6657D-8F99-4256-AA9B-FA6EF9AE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5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B5A-C4E2-4998-9F52-4BF464BA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BB68-6A0E-4EB8-92D8-3F614DC9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DEDAC-55F4-45F7-B798-92F0AEB0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3A30-4D6E-462D-93A2-2C3A3CD4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ADAF-D2AC-458A-9348-D54E9426FFA5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49A1-EFE1-4846-9616-F9BCB21E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BE74-F733-4A42-AF50-1EB34472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CB1A-DBDE-47C5-8E74-6D8FF396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7419A-7833-4D18-A74D-BBAB0532F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E79D8-1304-4E6C-A66C-73BC58C58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49E15-1E25-41BA-A7BB-521965D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DA2-741E-41EB-A073-1E29FF2D2888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09526-8726-4E6F-A2E1-671AAFC6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FB16-0AFC-4E80-AB57-884C849F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B6CD4-37AF-4D50-AF0C-DFA3920A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083CF-D90A-460C-A2F6-B0D4297A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14C58-A290-4957-ADA1-42B6013F4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C639-6650-4042-9ECE-2F110C86671B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2DE4-1234-4AE8-AF34-ECB99AB0A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E1C4-4362-4AE4-9587-3E1911149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01D5-AC22-4465-A4E3-250CA6A2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32E98-EC60-4142-A0E1-309E39D9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373" y="1241854"/>
            <a:ext cx="10334625" cy="24431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Cartographer: </a:t>
            </a:r>
            <a:br>
              <a:rPr lang="en-US" sz="3200" dirty="0">
                <a:solidFill>
                  <a:schemeClr val="accent1"/>
                </a:solidFill>
              </a:rPr>
            </a:br>
            <a:br>
              <a:rPr lang="en-US" sz="22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Using Python to Create Maps of Curved Spacetime and Differential Scattering Cross-sections of Low-Mass Objects about a Schwarzschild Black Hole</a:t>
            </a:r>
            <a:br>
              <a:rPr lang="en-US" sz="1800" dirty="0">
                <a:solidFill>
                  <a:schemeClr val="accent1"/>
                </a:solidFill>
              </a:rPr>
            </a:b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Progress Report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7022D-52F8-40DF-BEA0-B4BE8BAF7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615896"/>
          </a:xfrm>
        </p:spPr>
        <p:txBody>
          <a:bodyPr>
            <a:normAutofit/>
          </a:bodyPr>
          <a:lstStyle/>
          <a:p>
            <a:r>
              <a:rPr lang="en-US" sz="1800" dirty="0"/>
              <a:t>Thomas Knudson</a:t>
            </a:r>
          </a:p>
          <a:p>
            <a:r>
              <a:rPr lang="en-US" sz="1800" dirty="0"/>
              <a:t>Department of Physics, OSU</a:t>
            </a:r>
          </a:p>
          <a:p>
            <a:r>
              <a:rPr lang="en-US" sz="1800" dirty="0"/>
              <a:t>Advisor: Dr. Kathryn Hadley</a:t>
            </a:r>
          </a:p>
          <a:p>
            <a:r>
              <a:rPr lang="en-US" sz="1800" dirty="0"/>
              <a:t>14 November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097E6-A971-4218-A6CC-9C03BF3B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0640" y="634912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BA01D5-AC22-4465-A4E3-250CA6A2DAF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8320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925E-05AA-4CD0-B586-A859A824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What are you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449C-E52C-4564-8F3E-1AC9AB4E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maps of curved spacetime geometries</a:t>
            </a:r>
          </a:p>
          <a:p>
            <a:pPr lvl="1"/>
            <a:r>
              <a:rPr lang="en-US" dirty="0"/>
              <a:t>Geodesics</a:t>
            </a:r>
          </a:p>
          <a:p>
            <a:pPr lvl="1"/>
            <a:r>
              <a:rPr lang="en-US" dirty="0"/>
              <a:t>Velocity vector fields</a:t>
            </a:r>
          </a:p>
          <a:p>
            <a:pPr lvl="1"/>
            <a:r>
              <a:rPr lang="en-US" dirty="0"/>
              <a:t>Differential Scattering Cross sections</a:t>
            </a:r>
          </a:p>
          <a:p>
            <a:r>
              <a:rPr lang="en-US" dirty="0"/>
              <a:t>A toolset that is extendable with manageable complexity</a:t>
            </a:r>
          </a:p>
          <a:p>
            <a:pPr lvl="1"/>
            <a:r>
              <a:rPr lang="en-US" dirty="0"/>
              <a:t>Now: python 3.10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/>
              <a:t>Matplotlib</a:t>
            </a:r>
          </a:p>
          <a:p>
            <a:pPr lvl="2"/>
            <a:r>
              <a:rPr lang="en-US" dirty="0" err="1"/>
              <a:t>Pyyaml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98E18-B981-435B-8184-FFC6C05E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ABC1-0DE7-4C39-AE71-66BB0E82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Recap and Beyond PH 335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B5F57D-C241-4664-AD22-AE3DB11B7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chemeClr val="accent1"/>
                </a:solidFill>
              </a:rPr>
              <a:t>Special Relativity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5DFF-44CC-4F9F-9C80-29CDFDA67C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Spacetime</a:t>
            </a:r>
          </a:p>
          <a:p>
            <a:pPr lvl="1"/>
            <a:r>
              <a:rPr lang="en-US" dirty="0"/>
              <a:t>Measure time in meters</a:t>
            </a:r>
          </a:p>
          <a:p>
            <a:pPr lvl="1"/>
            <a:r>
              <a:rPr lang="en-US" dirty="0"/>
              <a:t>Straight Worldlines</a:t>
            </a:r>
          </a:p>
          <a:p>
            <a:r>
              <a:rPr lang="en-US" dirty="0"/>
              <a:t>Non-Euclidean distance</a:t>
            </a:r>
          </a:p>
          <a:p>
            <a:pPr lvl="1"/>
            <a:endParaRPr lang="en-US" dirty="0"/>
          </a:p>
          <a:p>
            <a:r>
              <a:rPr lang="en-US" dirty="0"/>
              <a:t>Only two invariant quantities</a:t>
            </a:r>
          </a:p>
          <a:p>
            <a:pPr lvl="1"/>
            <a:r>
              <a:rPr lang="en-US" dirty="0"/>
              <a:t>Proper time and Proper distance</a:t>
            </a:r>
          </a:p>
          <a:p>
            <a:pPr lvl="1"/>
            <a:r>
              <a:rPr lang="en-US" dirty="0"/>
              <a:t>Length contraction and time dilation between observers</a:t>
            </a:r>
          </a:p>
          <a:p>
            <a:r>
              <a:rPr lang="en-US" dirty="0"/>
              <a:t>Reference frames at rest with respect to events</a:t>
            </a:r>
          </a:p>
          <a:p>
            <a:pPr lvl="1"/>
            <a:r>
              <a:rPr lang="en-US" dirty="0"/>
              <a:t>very useful but also abundant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CB876-2502-47C2-A4B0-2A639FC2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chemeClr val="accent1"/>
                </a:solidFill>
              </a:rPr>
              <a:t>General Relativity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80440-DD67-4EEB-8840-8E70DDDE6C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Spacetime but curved</a:t>
            </a:r>
          </a:p>
          <a:p>
            <a:pPr lvl="1"/>
            <a:r>
              <a:rPr lang="en-US" i="1" dirty="0"/>
              <a:t>Locally: </a:t>
            </a:r>
            <a:r>
              <a:rPr lang="en-US" dirty="0"/>
              <a:t>straight worldlines</a:t>
            </a:r>
          </a:p>
          <a:p>
            <a:pPr lvl="1"/>
            <a:r>
              <a:rPr lang="en-US" i="1" dirty="0"/>
              <a:t>Globally</a:t>
            </a:r>
            <a:r>
              <a:rPr lang="en-US" dirty="0"/>
              <a:t>:  curved paths</a:t>
            </a:r>
          </a:p>
          <a:p>
            <a:r>
              <a:rPr lang="en-US" dirty="0"/>
              <a:t>Still non-Euclidean</a:t>
            </a:r>
          </a:p>
          <a:p>
            <a:pPr lvl="1"/>
            <a:r>
              <a:rPr lang="en-US" dirty="0"/>
              <a:t>Geometric vs Physical distance</a:t>
            </a:r>
          </a:p>
          <a:p>
            <a:r>
              <a:rPr lang="en-US" dirty="0"/>
              <a:t>Still invariant measurements</a:t>
            </a:r>
          </a:p>
          <a:p>
            <a:pPr lvl="1"/>
            <a:r>
              <a:rPr lang="en-US" dirty="0"/>
              <a:t>Proper time and Proper distance</a:t>
            </a:r>
          </a:p>
          <a:p>
            <a:pPr lvl="1"/>
            <a:r>
              <a:rPr lang="en-US" dirty="0"/>
              <a:t>But now gravity causes another set of Length contraction, time dilation!</a:t>
            </a:r>
          </a:p>
          <a:p>
            <a:r>
              <a:rPr lang="en-US" dirty="0"/>
              <a:t>Resting Reference frames </a:t>
            </a:r>
          </a:p>
          <a:p>
            <a:pPr lvl="1"/>
            <a:r>
              <a:rPr lang="en-US" dirty="0"/>
              <a:t>Very limited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05DA6-D8A7-46F1-96DB-02678F50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925E-05AA-4CD0-B586-A859A824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Schwarzschild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449C-E52C-4564-8F3E-1AC9AB4E46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Simplest solution to Einstein’s Field Equations</a:t>
            </a:r>
          </a:p>
          <a:p>
            <a:pPr lvl="1"/>
            <a:r>
              <a:rPr lang="en-US" dirty="0"/>
              <a:t>Empty universe</a:t>
            </a:r>
          </a:p>
          <a:p>
            <a:r>
              <a:rPr lang="en-US" dirty="0"/>
              <a:t>Single Massive Object</a:t>
            </a:r>
          </a:p>
          <a:p>
            <a:pPr lvl="1"/>
            <a:r>
              <a:rPr lang="en-US" dirty="0"/>
              <a:t>Non-rotating</a:t>
            </a:r>
          </a:p>
          <a:p>
            <a:pPr lvl="1"/>
            <a:r>
              <a:rPr lang="en-US" dirty="0"/>
              <a:t>Uncharged</a:t>
            </a:r>
          </a:p>
          <a:p>
            <a:pPr lvl="1"/>
            <a:r>
              <a:rPr lang="en-US" dirty="0"/>
              <a:t>Spherically 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D222B568-1EE0-4F15-9CD4-7FF34EFB572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Shell observers are the only “rest” frames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not a radius!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D222B568-1EE0-4F15-9CD4-7FF34EFB5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1A8B8-204A-43C0-8472-68407F21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82E9E8-6B6D-44F4-A32D-41EAC095907B}"/>
                  </a:ext>
                </a:extLst>
              </p:cNvPr>
              <p:cNvSpPr txBox="1"/>
              <p:nvPr/>
            </p:nvSpPr>
            <p:spPr>
              <a:xfrm>
                <a:off x="2628900" y="1617011"/>
                <a:ext cx="6737350" cy="888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𝐺𝑀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𝐺𝑀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82E9E8-6B6D-44F4-A32D-41EAC0959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1617011"/>
                <a:ext cx="6737350" cy="888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2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F2608A-0B5A-465B-9392-E340A240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81" y="5442956"/>
            <a:ext cx="9748037" cy="68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F925E-05AA-4CD0-B586-A859A824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 Python is Weird (How it started)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D72B4-26F8-460E-A023-9B33B8DAEB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 great for abstracting mathematical expressions</a:t>
            </a:r>
          </a:p>
          <a:p>
            <a:pPr lvl="1"/>
            <a:r>
              <a:rPr lang="en-US" dirty="0"/>
              <a:t>Can’t store unassigned variables</a:t>
            </a:r>
          </a:p>
          <a:p>
            <a:pPr lvl="1"/>
            <a:r>
              <a:rPr lang="en-US" dirty="0"/>
              <a:t>Can’t store a call to another function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13680-A42F-4887-BC39-34E36C06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8249C-DBC7-4CC7-B12C-DAFA1C700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Emphasis on Polymorphism</a:t>
            </a:r>
          </a:p>
          <a:p>
            <a:pPr lvl="1"/>
            <a:r>
              <a:rPr lang="en-US" dirty="0"/>
              <a:t>Class variables vs Instance variables</a:t>
            </a:r>
          </a:p>
          <a:p>
            <a:pPr lvl="1"/>
            <a:r>
              <a:rPr lang="en-US" dirty="0"/>
              <a:t>Inheritance and overriding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9924CA-11A2-439A-900D-A1D26B0BAD1E}"/>
                  </a:ext>
                </a:extLst>
              </p:cNvPr>
              <p:cNvSpPr txBox="1"/>
              <p:nvPr/>
            </p:nvSpPr>
            <p:spPr>
              <a:xfrm>
                <a:off x="2343543" y="3974449"/>
                <a:ext cx="6737350" cy="888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𝐺𝑀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𝐺𝑀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9924CA-11A2-439A-900D-A1D26B0B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43" y="3974449"/>
                <a:ext cx="6737350" cy="888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894E797F-2433-4C57-B7C5-28E0F55D2211}"/>
              </a:ext>
            </a:extLst>
          </p:cNvPr>
          <p:cNvSpPr/>
          <p:nvPr/>
        </p:nvSpPr>
        <p:spPr>
          <a:xfrm>
            <a:off x="5965825" y="4984750"/>
            <a:ext cx="260350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F925E-05AA-4CD0-B586-A859A824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Progress: Accounting for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C449C-E52C-4564-8F3E-1AC9AB4E46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2152650"/>
                <a:ext cx="5981278" cy="420370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Math trick for solving ODEs</a:t>
                </a:r>
              </a:p>
              <a:p>
                <a:pPr lvl="1"/>
                <a:r>
                  <a:rPr lang="en-US" sz="2000" dirty="0"/>
                  <a:t>Works great for computation</a:t>
                </a:r>
              </a:p>
              <a:p>
                <a:r>
                  <a:rPr lang="en-US" sz="2000" dirty="0"/>
                  <a:t>Coordinate axes</a:t>
                </a:r>
              </a:p>
              <a:p>
                <a:pPr lvl="1"/>
                <a:r>
                  <a:rPr lang="en-US" sz="2000" dirty="0"/>
                  <a:t>Dictates the number of steps to take for the request intervals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steps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Indices for elements </a:t>
                </a:r>
              </a:p>
              <a:p>
                <a:pPr lvl="3"/>
                <a:r>
                  <a:rPr lang="en-US" dirty="0"/>
                  <a:t>dimensionless</a:t>
                </a:r>
              </a:p>
              <a:p>
                <a:pPr lvl="3"/>
                <a:r>
                  <a:rPr lang="en-US" dirty="0"/>
                  <a:t>intensive</a:t>
                </a:r>
              </a:p>
              <a:p>
                <a:r>
                  <a:rPr lang="en-US" sz="2000" dirty="0"/>
                  <a:t>Allows for more sanity checks:</a:t>
                </a:r>
              </a:p>
              <a:p>
                <a:pPr lvl="1"/>
                <a:r>
                  <a:rPr lang="en-US" sz="1600" dirty="0"/>
                  <a:t>Names implying dimensions better have them</a:t>
                </a:r>
              </a:p>
              <a:p>
                <a:pPr lvl="1"/>
                <a:r>
                  <a:rPr lang="en-US" sz="1600" dirty="0"/>
                  <a:t>Unit analysis on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C449C-E52C-4564-8F3E-1AC9AB4E4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2152650"/>
                <a:ext cx="5981278" cy="4203700"/>
              </a:xfrm>
              <a:blipFill>
                <a:blip r:embed="rId2"/>
                <a:stretch>
                  <a:fillRect l="-917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667D72-E797-47F7-9651-6872C03F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71" y="3994164"/>
            <a:ext cx="5504281" cy="176136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BB7A3B7-308B-4EB6-B649-1F2F8959F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05371" y="639620"/>
            <a:ext cx="5511639" cy="31691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8F2A1-BEBE-4C83-85D8-ACF0C9EC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A01D5-AC22-4465-A4E3-250CA6A2DAF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925E-05AA-4CD0-B586-A859A824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 Breaking Monoliths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B468F5-AD8B-467D-8D18-4ECDA7D31F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8150" y="1384300"/>
            <a:ext cx="5599841" cy="53371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ABD72B4-26F8-460E-A023-9B33B8DAEB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84300"/>
                <a:ext cx="5181600" cy="497205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One file:</a:t>
                </a:r>
              </a:p>
              <a:p>
                <a:pPr lvl="1"/>
                <a:r>
                  <a:rPr lang="en-US" sz="2000" dirty="0"/>
                  <a:t>200 lines</a:t>
                </a:r>
              </a:p>
              <a:p>
                <a:pPr lvl="1"/>
                <a:r>
                  <a:rPr lang="en-US" sz="2000" dirty="0"/>
                  <a:t>Manually change parameters</a:t>
                </a:r>
              </a:p>
              <a:p>
                <a:pPr lvl="2"/>
                <a:r>
                  <a:rPr lang="en-US" sz="1800" dirty="0"/>
                  <a:t>Easy to miss or forget to update</a:t>
                </a:r>
              </a:p>
              <a:p>
                <a:pPr lvl="1"/>
                <a:r>
                  <a:rPr lang="en-US" sz="2000" dirty="0"/>
                  <a:t>Decreasing modularity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r>
                  <a:rPr lang="en-US" sz="2400" dirty="0"/>
                  <a:t>Multiple files and responsibility delegation:</a:t>
                </a:r>
              </a:p>
              <a:p>
                <a:pPr lvl="2"/>
                <a:r>
                  <a:rPr lang="en-US" sz="1600" dirty="0"/>
                  <a:t>Main file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read in parameters</a:t>
                </a:r>
              </a:p>
              <a:p>
                <a:pPr lvl="2"/>
                <a:r>
                  <a:rPr lang="en-US" sz="1600" dirty="0"/>
                  <a:t>Initialize constants and create coordinate arrays</a:t>
                </a:r>
              </a:p>
              <a:p>
                <a:pPr lvl="2"/>
                <a:r>
                  <a:rPr lang="en-US" sz="1600" dirty="0"/>
                  <a:t>Do math</a:t>
                </a:r>
              </a:p>
              <a:p>
                <a:pPr lvl="2"/>
                <a:r>
                  <a:rPr lang="en-US" sz="1600" dirty="0"/>
                  <a:t>Plot</a:t>
                </a:r>
              </a:p>
              <a:p>
                <a:pPr lvl="1"/>
                <a:r>
                  <a:rPr lang="en-US" sz="2000" dirty="0"/>
                  <a:t>Easier to read, extend, and create dedicated workflows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ABD72B4-26F8-460E-A023-9B33B8DAE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84300"/>
                <a:ext cx="5181600" cy="4972050"/>
              </a:xfrm>
              <a:blipFill>
                <a:blip r:embed="rId3"/>
                <a:stretch>
                  <a:fillRect l="-1647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898EC-7770-4C3D-8172-30CA8471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01D5-AC22-4465-A4E3-250CA6A2DAF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8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AE4103-5802-4D2C-AC8E-92BE0E70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Outlook</a:t>
            </a:r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159A57-3812-4ACD-9BA6-61E0292ED6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017" y="949325"/>
            <a:ext cx="6918882" cy="4683125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F90D7B-D1C2-444C-8688-A4051E660B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6101" y="1690687"/>
                <a:ext cx="3975284" cy="4802187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dirty="0"/>
                  <a:t>Next set Deliverables:</a:t>
                </a:r>
              </a:p>
              <a:p>
                <a:pPr lvl="1"/>
                <a:r>
                  <a:rPr lang="en-US" dirty="0"/>
                  <a:t>Circular orbit geodesic</a:t>
                </a:r>
              </a:p>
              <a:p>
                <a:pPr lvl="1"/>
                <a:r>
                  <a:rPr lang="en-US" dirty="0"/>
                  <a:t>Differential Scattering Cross-section</a:t>
                </a:r>
              </a:p>
              <a:p>
                <a:r>
                  <a:rPr lang="en-US" dirty="0"/>
                  <a:t>Internally:</a:t>
                </a:r>
              </a:p>
              <a:p>
                <a:pPr lvl="1"/>
                <a:r>
                  <a:rPr lang="en-US" dirty="0"/>
                  <a:t>Format axis to be multiples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Create series of plotting functional calls with preformatted options</a:t>
                </a:r>
              </a:p>
              <a:p>
                <a:pPr lvl="1"/>
                <a:r>
                  <a:rPr lang="en-US" dirty="0"/>
                  <a:t>Start transcribing progress reports into thesis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F90D7B-D1C2-444C-8688-A4051E660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6101" y="1690687"/>
                <a:ext cx="3975284" cy="4802187"/>
              </a:xfrm>
              <a:blipFill>
                <a:blip r:embed="rId3"/>
                <a:stretch>
                  <a:fillRect l="-2761" t="-2792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BE14-BA41-4368-B93B-E365E45C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E1BA01D5-AC22-4465-A4E3-250CA6A2DAF5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8628B9-39F7-433D-A905-BE3966757A17}"/>
              </a:ext>
            </a:extLst>
          </p:cNvPr>
          <p:cNvCxnSpPr/>
          <p:nvPr/>
        </p:nvCxnSpPr>
        <p:spPr>
          <a:xfrm>
            <a:off x="8045635" y="1479550"/>
            <a:ext cx="0" cy="4152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8F432-5A23-4502-8974-E544EAE1C4CE}"/>
              </a:ext>
            </a:extLst>
          </p:cNvPr>
          <p:cNvSpPr/>
          <p:nvPr/>
        </p:nvSpPr>
        <p:spPr>
          <a:xfrm>
            <a:off x="5956485" y="1479550"/>
            <a:ext cx="2089145" cy="4152900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2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416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Cartographer:   Using Python to Create Maps of Curved Spacetime and Differential Scattering Cross-sections of Low-Mass Objects about a Schwarzschild Black Hole  Progress Report</vt:lpstr>
      <vt:lpstr>Context: What are you doing?</vt:lpstr>
      <vt:lpstr>Background: Recap and Beyond PH 335</vt:lpstr>
      <vt:lpstr>Background: Schwarzschild Geometry</vt:lpstr>
      <vt:lpstr>Progress: Python is Weird (How it started)</vt:lpstr>
      <vt:lpstr>Progress: Accounting for dimensions</vt:lpstr>
      <vt:lpstr>Progress: Breaking Monoliths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Cartographer</dc:title>
  <dc:creator>Thomas Knudson</dc:creator>
  <cp:lastModifiedBy>Thomas Knudson</cp:lastModifiedBy>
  <cp:revision>11</cp:revision>
  <dcterms:created xsi:type="dcterms:W3CDTF">2021-11-14T19:57:56Z</dcterms:created>
  <dcterms:modified xsi:type="dcterms:W3CDTF">2021-11-15T06:16:47Z</dcterms:modified>
</cp:coreProperties>
</file>