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835ccdd046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835ccdd046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835ccdd04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835ccdd04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835ccdd04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835ccdd04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835ccdd04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835ccdd04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835ccdd04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835ccdd04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835ccdd04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835ccdd04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835ccdd04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835ccdd04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835ccdd046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835ccdd046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835ccdd046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835ccdd046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h"/>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h"/>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h"/>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h"/>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h"/>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h"/>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h"/>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h"/>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h"/>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h"/>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h"/>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th"/>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th">
                <a:latin typeface="Rockwell"/>
                <a:ea typeface="Rockwell"/>
                <a:cs typeface="Rockwell"/>
                <a:sym typeface="Rockwell"/>
              </a:rPr>
              <a:t>Symptom Recommendation System</a:t>
            </a:r>
            <a:endParaRPr>
              <a:latin typeface="Rockwell"/>
              <a:ea typeface="Rockwell"/>
              <a:cs typeface="Rockwell"/>
              <a:sym typeface="Rockwell"/>
            </a:endParaRPr>
          </a:p>
        </p:txBody>
      </p:sp>
      <p:sp>
        <p:nvSpPr>
          <p:cNvPr id="55" name="Google Shape;55;p13"/>
          <p:cNvSpPr txBox="1"/>
          <p:nvPr>
            <p:ph idx="1" type="subTitle"/>
          </p:nvPr>
        </p:nvSpPr>
        <p:spPr>
          <a:xfrm>
            <a:off x="5373900" y="3502900"/>
            <a:ext cx="3375900" cy="1204500"/>
          </a:xfrm>
          <a:prstGeom prst="rect">
            <a:avLst/>
          </a:prstGeom>
        </p:spPr>
        <p:txBody>
          <a:bodyPr anchorCtr="0" anchor="t" bIns="91425" lIns="91425" spcFirstLastPara="1" rIns="91425" wrap="square" tIns="91425">
            <a:normAutofit fontScale="77500"/>
          </a:bodyPr>
          <a:lstStyle/>
          <a:p>
            <a:pPr indent="0" lvl="0" marL="0" rtl="0" algn="ctr">
              <a:spcBef>
                <a:spcPts val="0"/>
              </a:spcBef>
              <a:spcAft>
                <a:spcPts val="0"/>
              </a:spcAft>
              <a:buNone/>
            </a:pPr>
            <a:r>
              <a:rPr lang="th" sz="2000">
                <a:solidFill>
                  <a:schemeClr val="dk1"/>
                </a:solidFill>
                <a:latin typeface="Rockwell"/>
                <a:ea typeface="Rockwell"/>
                <a:cs typeface="Rockwell"/>
                <a:sym typeface="Rockwell"/>
              </a:rPr>
              <a:t>Presented to: Agnos Health </a:t>
            </a:r>
            <a:endParaRPr sz="2000">
              <a:solidFill>
                <a:schemeClr val="dk1"/>
              </a:solidFill>
              <a:latin typeface="Rockwell"/>
              <a:ea typeface="Rockwell"/>
              <a:cs typeface="Rockwell"/>
              <a:sym typeface="Rockwell"/>
            </a:endParaRPr>
          </a:p>
          <a:p>
            <a:pPr indent="0" lvl="0" marL="0" rtl="0" algn="ctr">
              <a:spcBef>
                <a:spcPts val="0"/>
              </a:spcBef>
              <a:spcAft>
                <a:spcPts val="0"/>
              </a:spcAft>
              <a:buNone/>
            </a:pPr>
            <a:r>
              <a:rPr lang="th" sz="2000">
                <a:solidFill>
                  <a:schemeClr val="dk1"/>
                </a:solidFill>
                <a:latin typeface="Rockwell"/>
                <a:ea typeface="Rockwell"/>
                <a:cs typeface="Rockwell"/>
                <a:sym typeface="Rockwell"/>
              </a:rPr>
              <a:t>Presented by: Veeranon Thuvasin</a:t>
            </a:r>
            <a:endParaRPr sz="2000">
              <a:solidFill>
                <a:schemeClr val="dk1"/>
              </a:solidFill>
              <a:latin typeface="Rockwell"/>
              <a:ea typeface="Rockwell"/>
              <a:cs typeface="Rockwell"/>
              <a:sym typeface="Rockwell"/>
            </a:endParaRPr>
          </a:p>
          <a:p>
            <a:pPr indent="0" lvl="0" marL="0" rtl="0" algn="ctr">
              <a:spcBef>
                <a:spcPts val="0"/>
              </a:spcBef>
              <a:spcAft>
                <a:spcPts val="0"/>
              </a:spcAft>
              <a:buNone/>
            </a:pPr>
            <a:r>
              <a:rPr lang="th" sz="2000">
                <a:solidFill>
                  <a:schemeClr val="dk1"/>
                </a:solidFill>
                <a:latin typeface="Rockwell"/>
                <a:ea typeface="Rockwell"/>
                <a:cs typeface="Rockwell"/>
                <a:sym typeface="Rockwell"/>
              </a:rPr>
              <a:t>Date: 26/09/2025</a:t>
            </a:r>
            <a:endParaRPr sz="2000">
              <a:solidFill>
                <a:schemeClr val="dk1"/>
              </a:solidFill>
              <a:latin typeface="Rockwell"/>
              <a:ea typeface="Rockwell"/>
              <a:cs typeface="Rockwell"/>
              <a:sym typeface="Rockwell"/>
            </a:endParaRPr>
          </a:p>
          <a:p>
            <a:pPr indent="0" lvl="0" marL="0" rtl="0" algn="ctr">
              <a:spcBef>
                <a:spcPts val="0"/>
              </a:spcBef>
              <a:spcAft>
                <a:spcPts val="0"/>
              </a:spcAft>
              <a:buNone/>
            </a:pPr>
            <a:r>
              <a:t/>
            </a:r>
            <a:endParaRPr sz="2000">
              <a:solidFill>
                <a:schemeClr val="dk1"/>
              </a:solidFill>
              <a:latin typeface="Rockwell"/>
              <a:ea typeface="Rockwell"/>
              <a:cs typeface="Rockwell"/>
              <a:sym typeface="Rockwe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h">
                <a:latin typeface="Rockwell"/>
                <a:ea typeface="Rockwell"/>
                <a:cs typeface="Rockwell"/>
                <a:sym typeface="Rockwell"/>
              </a:rPr>
              <a:t>Further Improvements</a:t>
            </a:r>
            <a:endParaRPr>
              <a:latin typeface="Rockwell"/>
              <a:ea typeface="Rockwell"/>
              <a:cs typeface="Rockwell"/>
              <a:sym typeface="Rockwell"/>
            </a:endParaRPr>
          </a:p>
        </p:txBody>
      </p:sp>
      <p:sp>
        <p:nvSpPr>
          <p:cNvPr id="109" name="Google Shape;109;p22"/>
          <p:cNvSpPr txBox="1"/>
          <p:nvPr>
            <p:ph idx="1" type="body"/>
          </p:nvPr>
        </p:nvSpPr>
        <p:spPr>
          <a:xfrm>
            <a:off x="311700" y="655650"/>
            <a:ext cx="8520600" cy="43992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t/>
            </a:r>
            <a:endParaRPr b="1" sz="1300">
              <a:solidFill>
                <a:schemeClr val="dk1"/>
              </a:solidFill>
              <a:latin typeface="Rockwell"/>
              <a:ea typeface="Rockwell"/>
              <a:cs typeface="Rockwell"/>
              <a:sym typeface="Rockwell"/>
            </a:endParaRPr>
          </a:p>
          <a:p>
            <a:pPr indent="-304800" lvl="0" marL="457200" rtl="0" algn="l">
              <a:lnSpc>
                <a:spcPct val="140000"/>
              </a:lnSpc>
              <a:spcBef>
                <a:spcPts val="1200"/>
              </a:spcBef>
              <a:spcAft>
                <a:spcPts val="0"/>
              </a:spcAft>
              <a:buClr>
                <a:schemeClr val="dk1"/>
              </a:buClr>
              <a:buSzPts val="1200"/>
              <a:buFont typeface="Rockwell"/>
              <a:buChar char="●"/>
            </a:pPr>
            <a:r>
              <a:rPr b="1" lang="th" sz="1200">
                <a:solidFill>
                  <a:schemeClr val="dk1"/>
                </a:solidFill>
                <a:latin typeface="Rockwell"/>
                <a:ea typeface="Rockwell"/>
                <a:cs typeface="Rockwell"/>
                <a:sym typeface="Rockwell"/>
              </a:rPr>
              <a:t>Upgrade Translator:</a:t>
            </a:r>
            <a:r>
              <a:rPr lang="th" sz="1200">
                <a:solidFill>
                  <a:schemeClr val="dk1"/>
                </a:solidFill>
                <a:latin typeface="Rockwell"/>
                <a:ea typeface="Rockwell"/>
                <a:cs typeface="Rockwell"/>
                <a:sym typeface="Rockwell"/>
              </a:rPr>
              <a:t> Integrate a more robust, domain-specific translation model (e.g., </a:t>
            </a:r>
            <a:r>
              <a:rPr lang="th" sz="1200">
                <a:solidFill>
                  <a:srgbClr val="188038"/>
                </a:solidFill>
                <a:latin typeface="Rockwell"/>
                <a:ea typeface="Rockwell"/>
                <a:cs typeface="Rockwell"/>
                <a:sym typeface="Rockwell"/>
              </a:rPr>
              <a:t>scb10x/typhoon-translate-4b</a:t>
            </a:r>
            <a:r>
              <a:rPr lang="th" sz="1200">
                <a:solidFill>
                  <a:schemeClr val="dk1"/>
                </a:solidFill>
                <a:latin typeface="Rockwell"/>
                <a:ea typeface="Rockwell"/>
                <a:cs typeface="Rockwell"/>
                <a:sym typeface="Rockwell"/>
              </a:rPr>
              <a:t>) to improve the accuracy of input normalisation.</a:t>
            </a:r>
            <a:endParaRPr sz="1200">
              <a:solidFill>
                <a:schemeClr val="dk1"/>
              </a:solidFill>
              <a:latin typeface="Rockwell"/>
              <a:ea typeface="Rockwell"/>
              <a:cs typeface="Rockwell"/>
              <a:sym typeface="Rockwell"/>
            </a:endParaRPr>
          </a:p>
          <a:p>
            <a:pPr indent="-304800" lvl="0" marL="457200" rtl="0" algn="l">
              <a:lnSpc>
                <a:spcPct val="140000"/>
              </a:lnSpc>
              <a:spcBef>
                <a:spcPts val="1200"/>
              </a:spcBef>
              <a:spcAft>
                <a:spcPts val="0"/>
              </a:spcAft>
              <a:buClr>
                <a:schemeClr val="dk1"/>
              </a:buClr>
              <a:buSzPts val="1200"/>
              <a:buFont typeface="Rockwell"/>
              <a:buChar char="●"/>
            </a:pPr>
            <a:r>
              <a:rPr b="1" lang="th" sz="1200">
                <a:solidFill>
                  <a:schemeClr val="dk1"/>
                </a:solidFill>
                <a:latin typeface="Rockwell"/>
                <a:ea typeface="Rockwell"/>
                <a:cs typeface="Rockwell"/>
                <a:sym typeface="Rockwell"/>
              </a:rPr>
              <a:t>Utilize Symptom "Answers":</a:t>
            </a:r>
            <a:r>
              <a:rPr lang="th" sz="1200">
                <a:solidFill>
                  <a:schemeClr val="dk1"/>
                </a:solidFill>
                <a:latin typeface="Rockwell"/>
                <a:ea typeface="Rockwell"/>
                <a:cs typeface="Rockwell"/>
                <a:sym typeface="Rockwell"/>
              </a:rPr>
              <a:t> Explore using the details in the </a:t>
            </a:r>
            <a:r>
              <a:rPr lang="th" sz="1200">
                <a:solidFill>
                  <a:srgbClr val="188038"/>
                </a:solidFill>
                <a:latin typeface="Rockwell"/>
                <a:ea typeface="Rockwell"/>
                <a:cs typeface="Rockwell"/>
                <a:sym typeface="Rockwell"/>
              </a:rPr>
              <a:t>answers</a:t>
            </a:r>
            <a:r>
              <a:rPr lang="th" sz="1200">
                <a:solidFill>
                  <a:schemeClr val="dk1"/>
                </a:solidFill>
                <a:latin typeface="Rockwell"/>
                <a:ea typeface="Rockwell"/>
                <a:cs typeface="Rockwell"/>
                <a:sym typeface="Rockwell"/>
              </a:rPr>
              <a:t> field (e.g., location, severity) to create a more powerful recommendation model.</a:t>
            </a:r>
            <a:endParaRPr sz="1200">
              <a:solidFill>
                <a:schemeClr val="dk1"/>
              </a:solidFill>
              <a:latin typeface="Rockwell"/>
              <a:ea typeface="Rockwell"/>
              <a:cs typeface="Rockwell"/>
              <a:sym typeface="Rockwell"/>
            </a:endParaRPr>
          </a:p>
          <a:p>
            <a:pPr indent="-304800" lvl="0" marL="457200" rtl="0" algn="l">
              <a:lnSpc>
                <a:spcPct val="140000"/>
              </a:lnSpc>
              <a:spcBef>
                <a:spcPts val="1200"/>
              </a:spcBef>
              <a:spcAft>
                <a:spcPts val="0"/>
              </a:spcAft>
              <a:buClr>
                <a:schemeClr val="dk1"/>
              </a:buClr>
              <a:buSzPts val="1200"/>
              <a:buFont typeface="Rockwell"/>
              <a:buChar char="●"/>
            </a:pPr>
            <a:r>
              <a:rPr b="1" lang="th" sz="1200">
                <a:solidFill>
                  <a:schemeClr val="dk1"/>
                </a:solidFill>
                <a:latin typeface="Rockwell"/>
                <a:ea typeface="Rockwell"/>
                <a:cs typeface="Rockwell"/>
                <a:sym typeface="Rockwell"/>
              </a:rPr>
              <a:t>Expand Knowledge Base:</a:t>
            </a:r>
            <a:r>
              <a:rPr lang="th" sz="1200">
                <a:solidFill>
                  <a:schemeClr val="dk1"/>
                </a:solidFill>
                <a:latin typeface="Rockwell"/>
                <a:ea typeface="Rockwell"/>
                <a:cs typeface="Rockwell"/>
                <a:sym typeface="Rockwell"/>
              </a:rPr>
              <a:t> Work with medical professionals to expand the knowledge base with confirmed aliases, ensuring the NLU can understand a wider range of user inputs.</a:t>
            </a:r>
            <a:endParaRPr sz="1200">
              <a:solidFill>
                <a:schemeClr val="dk1"/>
              </a:solidFill>
              <a:latin typeface="Rockwell"/>
              <a:ea typeface="Rockwell"/>
              <a:cs typeface="Rockwell"/>
              <a:sym typeface="Rockwell"/>
            </a:endParaRPr>
          </a:p>
          <a:p>
            <a:pPr indent="-304800" lvl="0" marL="457200" rtl="0" algn="l">
              <a:lnSpc>
                <a:spcPct val="140000"/>
              </a:lnSpc>
              <a:spcBef>
                <a:spcPts val="1200"/>
              </a:spcBef>
              <a:spcAft>
                <a:spcPts val="0"/>
              </a:spcAft>
              <a:buClr>
                <a:schemeClr val="dk1"/>
              </a:buClr>
              <a:buSzPts val="1200"/>
              <a:buFont typeface="Rockwell"/>
              <a:buChar char="●"/>
            </a:pPr>
            <a:r>
              <a:rPr b="1" lang="th" sz="1200">
                <a:solidFill>
                  <a:schemeClr val="dk1"/>
                </a:solidFill>
                <a:latin typeface="Rockwell"/>
                <a:ea typeface="Rockwell"/>
                <a:cs typeface="Rockwell"/>
                <a:sym typeface="Rockwell"/>
              </a:rPr>
              <a:t>Advanced Personalisation:</a:t>
            </a:r>
            <a:r>
              <a:rPr lang="th" sz="1200">
                <a:solidFill>
                  <a:schemeClr val="dk1"/>
                </a:solidFill>
                <a:latin typeface="Rockwell"/>
                <a:ea typeface="Rockwell"/>
                <a:cs typeface="Rockwell"/>
                <a:sym typeface="Rockwell"/>
              </a:rPr>
              <a:t> Collaborate with doctors to define and validate a more comprehensive set of gender and age-based filtering and boosting rules to enhance the personalisation logic.</a:t>
            </a:r>
            <a:endParaRPr sz="1200">
              <a:solidFill>
                <a:schemeClr val="dk1"/>
              </a:solidFill>
              <a:latin typeface="Rockwell"/>
              <a:ea typeface="Rockwell"/>
              <a:cs typeface="Rockwell"/>
              <a:sym typeface="Rockwell"/>
            </a:endParaRPr>
          </a:p>
          <a:p>
            <a:pPr indent="-304800" lvl="0" marL="457200" rtl="0" algn="l">
              <a:lnSpc>
                <a:spcPct val="140000"/>
              </a:lnSpc>
              <a:spcBef>
                <a:spcPts val="1200"/>
              </a:spcBef>
              <a:spcAft>
                <a:spcPts val="0"/>
              </a:spcAft>
              <a:buClr>
                <a:schemeClr val="dk1"/>
              </a:buClr>
              <a:buSzPts val="1200"/>
              <a:buFont typeface="Rockwell"/>
              <a:buChar char="●"/>
            </a:pPr>
            <a:r>
              <a:rPr b="1" lang="th" sz="1200">
                <a:solidFill>
                  <a:schemeClr val="dk1"/>
                </a:solidFill>
                <a:latin typeface="Rockwell"/>
                <a:ea typeface="Rockwell"/>
                <a:cs typeface="Rockwell"/>
                <a:sym typeface="Rockwell"/>
              </a:rPr>
              <a:t>Semantic NLU with Text Embeddings:</a:t>
            </a:r>
            <a:r>
              <a:rPr lang="th" sz="1200">
                <a:solidFill>
                  <a:schemeClr val="dk1"/>
                </a:solidFill>
                <a:latin typeface="Rockwell"/>
                <a:ea typeface="Rockwell"/>
                <a:cs typeface="Rockwell"/>
                <a:sym typeface="Rockwell"/>
              </a:rPr>
              <a:t> Explore LLM models such as </a:t>
            </a:r>
            <a:r>
              <a:rPr i="1" lang="th" sz="1200">
                <a:solidFill>
                  <a:schemeClr val="dk1"/>
                </a:solidFill>
                <a:latin typeface="Rockwell"/>
                <a:ea typeface="Rockwell"/>
                <a:cs typeface="Rockwell"/>
                <a:sym typeface="Rockwell"/>
              </a:rPr>
              <a:t>multilingual Sentence-BERT</a:t>
            </a:r>
            <a:r>
              <a:rPr lang="th" sz="1200">
                <a:solidFill>
                  <a:schemeClr val="dk1"/>
                </a:solidFill>
                <a:latin typeface="Rockwell"/>
                <a:ea typeface="Rockwell"/>
                <a:cs typeface="Rockwell"/>
                <a:sym typeface="Rockwell"/>
              </a:rPr>
              <a:t> to match user input with official symptoms based on their semantic meaning. This would improve the handling of complex user search term inputs.</a:t>
            </a:r>
            <a:endParaRPr sz="1200">
              <a:solidFill>
                <a:schemeClr val="dk1"/>
              </a:solidFill>
              <a:latin typeface="Rockwell"/>
              <a:ea typeface="Rockwell"/>
              <a:cs typeface="Rockwell"/>
              <a:sym typeface="Rockwell"/>
            </a:endParaRPr>
          </a:p>
          <a:p>
            <a:pPr indent="0" lvl="0" marL="0" rtl="0" algn="l">
              <a:lnSpc>
                <a:spcPct val="150000"/>
              </a:lnSpc>
              <a:spcBef>
                <a:spcPts val="1200"/>
              </a:spcBef>
              <a:spcAft>
                <a:spcPts val="0"/>
              </a:spcAft>
              <a:buNone/>
            </a:pPr>
            <a:r>
              <a:t/>
            </a:r>
            <a:endParaRPr sz="1100">
              <a:solidFill>
                <a:schemeClr val="dk1"/>
              </a:solidFill>
              <a:latin typeface="Rockwell"/>
              <a:ea typeface="Rockwell"/>
              <a:cs typeface="Rockwell"/>
              <a:sym typeface="Rockwell"/>
            </a:endParaRPr>
          </a:p>
          <a:p>
            <a:pPr indent="0" lvl="0" marL="0" rtl="0" algn="l">
              <a:lnSpc>
                <a:spcPct val="150000"/>
              </a:lnSpc>
              <a:spcBef>
                <a:spcPts val="1200"/>
              </a:spcBef>
              <a:spcAft>
                <a:spcPts val="1200"/>
              </a:spcAft>
              <a:buNone/>
            </a:pPr>
            <a:r>
              <a:t/>
            </a:r>
            <a:endParaRPr>
              <a:solidFill>
                <a:schemeClr val="dk1"/>
              </a:solidFill>
              <a:latin typeface="Rockwell"/>
              <a:ea typeface="Rockwell"/>
              <a:cs typeface="Rockwell"/>
              <a:sym typeface="Rockwe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h">
                <a:latin typeface="Rockwell"/>
                <a:ea typeface="Rockwell"/>
                <a:cs typeface="Rockwell"/>
                <a:sym typeface="Rockwell"/>
              </a:rPr>
              <a:t>Project Understanding</a:t>
            </a:r>
            <a:endParaRPr>
              <a:latin typeface="Rockwell"/>
              <a:ea typeface="Rockwell"/>
              <a:cs typeface="Rockwell"/>
              <a:sym typeface="Rockwell"/>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th" sz="1300">
                <a:solidFill>
                  <a:schemeClr val="dk1"/>
                </a:solidFill>
                <a:latin typeface="Rockwell"/>
                <a:ea typeface="Rockwell"/>
                <a:cs typeface="Rockwell"/>
                <a:sym typeface="Rockwell"/>
              </a:rPr>
              <a:t>Objective</a:t>
            </a:r>
            <a:r>
              <a:rPr lang="th" sz="1300">
                <a:solidFill>
                  <a:schemeClr val="dk1"/>
                </a:solidFill>
                <a:latin typeface="Rockwell"/>
                <a:ea typeface="Rockwell"/>
                <a:cs typeface="Rockwell"/>
                <a:sym typeface="Rockwell"/>
              </a:rPr>
              <a:t>: To build a recommender system that, given a patient's demographics and initial symptoms, predicts the next most likely symptoms they are experiencing.</a:t>
            </a:r>
            <a:endParaRPr sz="1300">
              <a:solidFill>
                <a:schemeClr val="dk1"/>
              </a:solidFill>
              <a:latin typeface="Rockwell"/>
              <a:ea typeface="Rockwell"/>
              <a:cs typeface="Rockwell"/>
              <a:sym typeface="Rockwell"/>
            </a:endParaRPr>
          </a:p>
          <a:p>
            <a:pPr indent="0" lvl="0" marL="0" rtl="0" algn="l">
              <a:spcBef>
                <a:spcPts val="1200"/>
              </a:spcBef>
              <a:spcAft>
                <a:spcPts val="0"/>
              </a:spcAft>
              <a:buNone/>
            </a:pPr>
            <a:r>
              <a:t/>
            </a:r>
            <a:endParaRPr sz="1300">
              <a:solidFill>
                <a:schemeClr val="dk1"/>
              </a:solidFill>
              <a:latin typeface="Rockwell"/>
              <a:ea typeface="Rockwell"/>
              <a:cs typeface="Rockwell"/>
              <a:sym typeface="Rockwell"/>
            </a:endParaRPr>
          </a:p>
          <a:p>
            <a:pPr indent="0" lvl="0" marL="0" rtl="0" algn="l">
              <a:spcBef>
                <a:spcPts val="1200"/>
              </a:spcBef>
              <a:spcAft>
                <a:spcPts val="0"/>
              </a:spcAft>
              <a:buClr>
                <a:schemeClr val="dk1"/>
              </a:buClr>
              <a:buSzPts val="1100"/>
              <a:buFont typeface="Arial"/>
              <a:buNone/>
            </a:pPr>
            <a:r>
              <a:rPr b="1" lang="th" sz="1300">
                <a:solidFill>
                  <a:schemeClr val="dk1"/>
                </a:solidFill>
                <a:latin typeface="Rockwell"/>
                <a:ea typeface="Rockwell"/>
                <a:cs typeface="Rockwell"/>
                <a:sym typeface="Rockwell"/>
              </a:rPr>
              <a:t>Key Data Assets</a:t>
            </a:r>
            <a:r>
              <a:rPr lang="th" sz="1300">
                <a:solidFill>
                  <a:schemeClr val="dk1"/>
                </a:solidFill>
                <a:latin typeface="Rockwell"/>
                <a:ea typeface="Rockwell"/>
                <a:cs typeface="Rockwell"/>
                <a:sym typeface="Rockwell"/>
              </a:rPr>
              <a:t>: A historical dataset of 1,000 patient records containing:</a:t>
            </a:r>
            <a:endParaRPr sz="1300">
              <a:solidFill>
                <a:schemeClr val="dk1"/>
              </a:solidFill>
              <a:latin typeface="Rockwell"/>
              <a:ea typeface="Rockwell"/>
              <a:cs typeface="Rockwell"/>
              <a:sym typeface="Rockwell"/>
            </a:endParaRPr>
          </a:p>
          <a:p>
            <a:pPr indent="-311150" lvl="0" marL="457200" rtl="0" algn="l">
              <a:spcBef>
                <a:spcPts val="1200"/>
              </a:spcBef>
              <a:spcAft>
                <a:spcPts val="0"/>
              </a:spcAft>
              <a:buClr>
                <a:schemeClr val="dk1"/>
              </a:buClr>
              <a:buSzPts val="1300"/>
              <a:buChar char="●"/>
            </a:pPr>
            <a:r>
              <a:rPr lang="th" sz="1300">
                <a:solidFill>
                  <a:srgbClr val="188038"/>
                </a:solidFill>
                <a:latin typeface="Rockwell"/>
                <a:ea typeface="Rockwell"/>
                <a:cs typeface="Rockwell"/>
                <a:sym typeface="Rockwell"/>
              </a:rPr>
              <a:t>search_term</a:t>
            </a:r>
            <a:r>
              <a:rPr lang="th" sz="1300">
                <a:solidFill>
                  <a:schemeClr val="dk1"/>
                </a:solidFill>
                <a:latin typeface="Rockwell"/>
                <a:ea typeface="Rockwell"/>
                <a:cs typeface="Rockwell"/>
                <a:sym typeface="Rockwell"/>
              </a:rPr>
              <a:t> (raw user input)</a:t>
            </a:r>
            <a:endParaRPr sz="1300">
              <a:solidFill>
                <a:schemeClr val="dk1"/>
              </a:solidFill>
              <a:latin typeface="Rockwell"/>
              <a:ea typeface="Rockwell"/>
              <a:cs typeface="Rockwell"/>
              <a:sym typeface="Rockwell"/>
            </a:endParaRPr>
          </a:p>
          <a:p>
            <a:pPr indent="-311150" lvl="0" marL="457200" rtl="0" algn="l">
              <a:spcBef>
                <a:spcPts val="0"/>
              </a:spcBef>
              <a:spcAft>
                <a:spcPts val="0"/>
              </a:spcAft>
              <a:buClr>
                <a:schemeClr val="dk1"/>
              </a:buClr>
              <a:buSzPts val="1300"/>
              <a:buChar char="●"/>
            </a:pPr>
            <a:r>
              <a:rPr lang="th" sz="1300">
                <a:solidFill>
                  <a:srgbClr val="188038"/>
                </a:solidFill>
                <a:latin typeface="Rockwell"/>
                <a:ea typeface="Rockwell"/>
                <a:cs typeface="Rockwell"/>
                <a:sym typeface="Rockwell"/>
              </a:rPr>
              <a:t>summary</a:t>
            </a:r>
            <a:r>
              <a:rPr lang="th" sz="1300">
                <a:solidFill>
                  <a:schemeClr val="dk1"/>
                </a:solidFill>
                <a:latin typeface="Rockwell"/>
                <a:ea typeface="Rockwell"/>
                <a:cs typeface="Rockwell"/>
                <a:sym typeface="Rockwell"/>
              </a:rPr>
              <a:t> (confirmed </a:t>
            </a:r>
            <a:r>
              <a:rPr lang="th" sz="1300">
                <a:solidFill>
                  <a:srgbClr val="188038"/>
                </a:solidFill>
                <a:latin typeface="Rockwell"/>
                <a:ea typeface="Rockwell"/>
                <a:cs typeface="Rockwell"/>
                <a:sym typeface="Rockwell"/>
              </a:rPr>
              <a:t>yes_symptoms</a:t>
            </a:r>
            <a:r>
              <a:rPr lang="th" sz="1300">
                <a:solidFill>
                  <a:schemeClr val="dk1"/>
                </a:solidFill>
                <a:latin typeface="Rockwell"/>
                <a:ea typeface="Rockwell"/>
                <a:cs typeface="Rockwell"/>
                <a:sym typeface="Rockwell"/>
              </a:rPr>
              <a:t>)</a:t>
            </a:r>
            <a:endParaRPr sz="1300">
              <a:solidFill>
                <a:schemeClr val="dk1"/>
              </a:solidFill>
              <a:latin typeface="Rockwell"/>
              <a:ea typeface="Rockwell"/>
              <a:cs typeface="Rockwell"/>
              <a:sym typeface="Rockwell"/>
            </a:endParaRPr>
          </a:p>
          <a:p>
            <a:pPr indent="-311150" lvl="0" marL="457200" rtl="0" algn="l">
              <a:spcBef>
                <a:spcPts val="0"/>
              </a:spcBef>
              <a:spcAft>
                <a:spcPts val="0"/>
              </a:spcAft>
              <a:buClr>
                <a:schemeClr val="dk1"/>
              </a:buClr>
              <a:buSzPts val="1300"/>
              <a:buFont typeface="Rockwell"/>
              <a:buChar char="●"/>
            </a:pPr>
            <a:r>
              <a:rPr lang="th" sz="1300">
                <a:solidFill>
                  <a:srgbClr val="188038"/>
                </a:solidFill>
                <a:latin typeface="Rockwell"/>
                <a:ea typeface="Rockwell"/>
                <a:cs typeface="Rockwell"/>
                <a:sym typeface="Rockwell"/>
              </a:rPr>
              <a:t>age</a:t>
            </a:r>
            <a:endParaRPr sz="1300">
              <a:solidFill>
                <a:srgbClr val="188038"/>
              </a:solidFill>
              <a:latin typeface="Rockwell"/>
              <a:ea typeface="Rockwell"/>
              <a:cs typeface="Rockwell"/>
              <a:sym typeface="Rockwell"/>
            </a:endParaRPr>
          </a:p>
          <a:p>
            <a:pPr indent="-311150" lvl="0" marL="457200" rtl="0" algn="l">
              <a:spcBef>
                <a:spcPts val="0"/>
              </a:spcBef>
              <a:spcAft>
                <a:spcPts val="0"/>
              </a:spcAft>
              <a:buClr>
                <a:schemeClr val="dk1"/>
              </a:buClr>
              <a:buSzPts val="1300"/>
              <a:buFont typeface="Rockwell"/>
              <a:buChar char="●"/>
            </a:pPr>
            <a:r>
              <a:rPr lang="th" sz="1300">
                <a:solidFill>
                  <a:srgbClr val="188038"/>
                </a:solidFill>
                <a:latin typeface="Rockwell"/>
                <a:ea typeface="Rockwell"/>
                <a:cs typeface="Rockwell"/>
                <a:sym typeface="Rockwell"/>
              </a:rPr>
              <a:t>gender</a:t>
            </a:r>
            <a:endParaRPr sz="1300">
              <a:solidFill>
                <a:srgbClr val="188038"/>
              </a:solidFill>
              <a:latin typeface="Rockwell"/>
              <a:ea typeface="Rockwell"/>
              <a:cs typeface="Rockwell"/>
              <a:sym typeface="Rockwell"/>
            </a:endParaRPr>
          </a:p>
          <a:p>
            <a:pPr indent="0" lvl="0" marL="0" rtl="0" algn="l">
              <a:spcBef>
                <a:spcPts val="1200"/>
              </a:spcBef>
              <a:spcAft>
                <a:spcPts val="1200"/>
              </a:spcAft>
              <a:buNone/>
            </a:pPr>
            <a:r>
              <a:t/>
            </a:r>
            <a:endParaRPr>
              <a:solidFill>
                <a:schemeClr val="dk1"/>
              </a:solidFill>
              <a:latin typeface="Rockwell"/>
              <a:ea typeface="Rockwell"/>
              <a:cs typeface="Rockwell"/>
              <a:sym typeface="Rockwe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h">
                <a:latin typeface="Rockwell"/>
                <a:ea typeface="Rockwell"/>
                <a:cs typeface="Rockwell"/>
                <a:sym typeface="Rockwell"/>
              </a:rPr>
              <a:t>High-Level Architecture: A 3-Step Pipeline</a:t>
            </a:r>
            <a:endParaRPr>
              <a:latin typeface="Rockwell"/>
              <a:ea typeface="Rockwell"/>
              <a:cs typeface="Rockwell"/>
              <a:sym typeface="Rockwell"/>
            </a:endParaRPr>
          </a:p>
        </p:txBody>
      </p:sp>
      <p:sp>
        <p:nvSpPr>
          <p:cNvPr id="67" name="Google Shape;67;p15"/>
          <p:cNvSpPr txBox="1"/>
          <p:nvPr>
            <p:ph idx="1" type="body"/>
          </p:nvPr>
        </p:nvSpPr>
        <p:spPr>
          <a:xfrm>
            <a:off x="311700" y="1152475"/>
            <a:ext cx="8520600" cy="3828600"/>
          </a:xfrm>
          <a:prstGeom prst="rect">
            <a:avLst/>
          </a:prstGeom>
        </p:spPr>
        <p:txBody>
          <a:bodyPr anchorCtr="0" anchor="t" bIns="91425" lIns="91425" spcFirstLastPara="1" rIns="91425" wrap="square" tIns="91425">
            <a:normAutofit fontScale="70000" lnSpcReduction="20000"/>
          </a:bodyPr>
          <a:lstStyle/>
          <a:p>
            <a:pPr indent="0" lvl="0" marL="0" rtl="0" algn="l">
              <a:spcBef>
                <a:spcPts val="1200"/>
              </a:spcBef>
              <a:spcAft>
                <a:spcPts val="0"/>
              </a:spcAft>
              <a:buNone/>
            </a:pPr>
            <a:r>
              <a:rPr lang="th" sz="1907">
                <a:solidFill>
                  <a:schemeClr val="dk1"/>
                </a:solidFill>
                <a:latin typeface="Rockwell"/>
                <a:ea typeface="Rockwell"/>
                <a:cs typeface="Rockwell"/>
                <a:sym typeface="Rockwell"/>
              </a:rPr>
              <a:t>1. Symptom Extraction (Natural Language Understanding, NLU)</a:t>
            </a:r>
            <a:endParaRPr sz="1907">
              <a:solidFill>
                <a:schemeClr val="dk1"/>
              </a:solidFill>
              <a:latin typeface="Rockwell"/>
              <a:ea typeface="Rockwell"/>
              <a:cs typeface="Rockwell"/>
              <a:sym typeface="Rockwell"/>
            </a:endParaRPr>
          </a:p>
          <a:p>
            <a:pPr indent="-313372" lvl="0" marL="457200" rtl="0" algn="l">
              <a:spcBef>
                <a:spcPts val="1200"/>
              </a:spcBef>
              <a:spcAft>
                <a:spcPts val="0"/>
              </a:spcAft>
              <a:buClr>
                <a:schemeClr val="dk1"/>
              </a:buClr>
              <a:buSzPct val="100000"/>
              <a:buChar char="●"/>
            </a:pPr>
            <a:r>
              <a:rPr b="1" lang="th" sz="1907">
                <a:solidFill>
                  <a:schemeClr val="dk1"/>
                </a:solidFill>
                <a:latin typeface="Rockwell"/>
                <a:ea typeface="Rockwell"/>
                <a:cs typeface="Rockwell"/>
                <a:sym typeface="Rockwell"/>
              </a:rPr>
              <a:t>Input</a:t>
            </a:r>
            <a:r>
              <a:rPr lang="th" sz="1907">
                <a:solidFill>
                  <a:schemeClr val="dk1"/>
                </a:solidFill>
                <a:latin typeface="Rockwell"/>
                <a:ea typeface="Rockwell"/>
                <a:cs typeface="Rockwell"/>
                <a:sym typeface="Rockwell"/>
              </a:rPr>
              <a:t>: Raw user text (</a:t>
            </a:r>
            <a:r>
              <a:rPr lang="th" sz="1907">
                <a:solidFill>
                  <a:srgbClr val="188038"/>
                </a:solidFill>
                <a:latin typeface="Rockwell"/>
                <a:ea typeface="Rockwell"/>
                <a:cs typeface="Rockwell"/>
                <a:sym typeface="Rockwell"/>
              </a:rPr>
              <a:t>search_term</a:t>
            </a:r>
            <a:r>
              <a:rPr lang="th" sz="1907">
                <a:solidFill>
                  <a:schemeClr val="dk1"/>
                </a:solidFill>
                <a:latin typeface="Rockwell"/>
                <a:ea typeface="Rockwell"/>
                <a:cs typeface="Rockwell"/>
                <a:sym typeface="Rockwell"/>
              </a:rPr>
              <a:t>)</a:t>
            </a:r>
            <a:endParaRPr b="1" sz="1907">
              <a:solidFill>
                <a:schemeClr val="dk1"/>
              </a:solidFill>
              <a:latin typeface="Rockwell"/>
              <a:ea typeface="Rockwell"/>
              <a:cs typeface="Rockwell"/>
              <a:sym typeface="Rockwell"/>
            </a:endParaRPr>
          </a:p>
          <a:p>
            <a:pPr indent="-313372" lvl="0" marL="457200" rtl="0" algn="l">
              <a:spcBef>
                <a:spcPts val="0"/>
              </a:spcBef>
              <a:spcAft>
                <a:spcPts val="0"/>
              </a:spcAft>
              <a:buClr>
                <a:schemeClr val="dk1"/>
              </a:buClr>
              <a:buSzPct val="100000"/>
              <a:buChar char="●"/>
            </a:pPr>
            <a:r>
              <a:rPr b="1" lang="th" sz="1907">
                <a:solidFill>
                  <a:schemeClr val="dk1"/>
                </a:solidFill>
                <a:latin typeface="Rockwell"/>
                <a:ea typeface="Rockwell"/>
                <a:cs typeface="Rockwell"/>
                <a:sym typeface="Rockwell"/>
              </a:rPr>
              <a:t>Output</a:t>
            </a:r>
            <a:r>
              <a:rPr lang="th" sz="1907">
                <a:solidFill>
                  <a:schemeClr val="dk1"/>
                </a:solidFill>
                <a:latin typeface="Rockwell"/>
                <a:ea typeface="Rockwell"/>
                <a:cs typeface="Rockwell"/>
                <a:sym typeface="Rockwell"/>
              </a:rPr>
              <a:t>: official structured symptoms (</a:t>
            </a:r>
            <a:r>
              <a:rPr lang="th" sz="1907">
                <a:solidFill>
                  <a:srgbClr val="188038"/>
                </a:solidFill>
                <a:latin typeface="Rockwell"/>
                <a:ea typeface="Rockwell"/>
                <a:cs typeface="Rockwell"/>
                <a:sym typeface="Rockwell"/>
              </a:rPr>
              <a:t>yes_symptoms</a:t>
            </a:r>
            <a:r>
              <a:rPr lang="th" sz="1907">
                <a:solidFill>
                  <a:schemeClr val="dk1"/>
                </a:solidFill>
                <a:latin typeface="Rockwell"/>
                <a:ea typeface="Rockwell"/>
                <a:cs typeface="Rockwell"/>
                <a:sym typeface="Rockwell"/>
              </a:rPr>
              <a:t>)</a:t>
            </a:r>
            <a:endParaRPr sz="1907">
              <a:solidFill>
                <a:schemeClr val="dk1"/>
              </a:solidFill>
              <a:latin typeface="Rockwell"/>
              <a:ea typeface="Rockwell"/>
              <a:cs typeface="Rockwell"/>
              <a:sym typeface="Rockwell"/>
            </a:endParaRPr>
          </a:p>
          <a:p>
            <a:pPr indent="0" lvl="0" marL="0" rtl="0" algn="l">
              <a:spcBef>
                <a:spcPts val="1200"/>
              </a:spcBef>
              <a:spcAft>
                <a:spcPts val="0"/>
              </a:spcAft>
              <a:buNone/>
            </a:pPr>
            <a:r>
              <a:rPr lang="th" sz="1907">
                <a:solidFill>
                  <a:schemeClr val="dk1"/>
                </a:solidFill>
                <a:latin typeface="Rockwell"/>
                <a:ea typeface="Rockwell"/>
                <a:cs typeface="Rockwell"/>
                <a:sym typeface="Rockwell"/>
              </a:rPr>
              <a:t>2. Relevant Symptoms Generation (Recommender System)</a:t>
            </a:r>
            <a:endParaRPr sz="1907">
              <a:solidFill>
                <a:schemeClr val="dk1"/>
              </a:solidFill>
              <a:latin typeface="Rockwell"/>
              <a:ea typeface="Rockwell"/>
              <a:cs typeface="Rockwell"/>
              <a:sym typeface="Rockwell"/>
            </a:endParaRPr>
          </a:p>
          <a:p>
            <a:pPr indent="-313372" lvl="0" marL="457200" rtl="0" algn="l">
              <a:spcBef>
                <a:spcPts val="1200"/>
              </a:spcBef>
              <a:spcAft>
                <a:spcPts val="0"/>
              </a:spcAft>
              <a:buClr>
                <a:schemeClr val="dk1"/>
              </a:buClr>
              <a:buSzPct val="100000"/>
              <a:buChar char="●"/>
            </a:pPr>
            <a:r>
              <a:rPr b="1" lang="th" sz="1907">
                <a:solidFill>
                  <a:schemeClr val="dk1"/>
                </a:solidFill>
                <a:latin typeface="Rockwell"/>
                <a:ea typeface="Rockwell"/>
                <a:cs typeface="Rockwell"/>
                <a:sym typeface="Rockwell"/>
              </a:rPr>
              <a:t>Input</a:t>
            </a:r>
            <a:r>
              <a:rPr lang="th" sz="1907">
                <a:solidFill>
                  <a:schemeClr val="dk1"/>
                </a:solidFill>
                <a:latin typeface="Rockwell"/>
                <a:ea typeface="Rockwell"/>
                <a:cs typeface="Rockwell"/>
                <a:sym typeface="Rockwell"/>
              </a:rPr>
              <a:t>: official structured symptoms</a:t>
            </a:r>
            <a:endParaRPr sz="1907">
              <a:solidFill>
                <a:schemeClr val="dk1"/>
              </a:solidFill>
              <a:latin typeface="Rockwell"/>
              <a:ea typeface="Rockwell"/>
              <a:cs typeface="Rockwell"/>
              <a:sym typeface="Rockwell"/>
            </a:endParaRPr>
          </a:p>
          <a:p>
            <a:pPr indent="-313372" lvl="0" marL="457200" rtl="0" algn="l">
              <a:spcBef>
                <a:spcPts val="0"/>
              </a:spcBef>
              <a:spcAft>
                <a:spcPts val="0"/>
              </a:spcAft>
              <a:buClr>
                <a:schemeClr val="dk1"/>
              </a:buClr>
              <a:buSzPct val="100000"/>
              <a:buChar char="●"/>
            </a:pPr>
            <a:r>
              <a:rPr b="1" lang="th" sz="1907">
                <a:solidFill>
                  <a:schemeClr val="dk1"/>
                </a:solidFill>
                <a:latin typeface="Rockwell"/>
                <a:ea typeface="Rockwell"/>
                <a:cs typeface="Rockwell"/>
                <a:sym typeface="Rockwell"/>
              </a:rPr>
              <a:t>Output</a:t>
            </a:r>
            <a:r>
              <a:rPr lang="th" sz="1907">
                <a:solidFill>
                  <a:schemeClr val="dk1"/>
                </a:solidFill>
                <a:latin typeface="Rockwell"/>
                <a:ea typeface="Rockwell"/>
                <a:cs typeface="Rockwell"/>
                <a:sym typeface="Rockwell"/>
              </a:rPr>
              <a:t>: General, ranked symptom recommendations</a:t>
            </a:r>
            <a:endParaRPr sz="1907">
              <a:solidFill>
                <a:schemeClr val="dk1"/>
              </a:solidFill>
              <a:latin typeface="Rockwell"/>
              <a:ea typeface="Rockwell"/>
              <a:cs typeface="Rockwell"/>
              <a:sym typeface="Rockwell"/>
            </a:endParaRPr>
          </a:p>
          <a:p>
            <a:pPr indent="0" lvl="0" marL="0" rtl="0" algn="l">
              <a:spcBef>
                <a:spcPts val="1200"/>
              </a:spcBef>
              <a:spcAft>
                <a:spcPts val="0"/>
              </a:spcAft>
              <a:buClr>
                <a:schemeClr val="dk1"/>
              </a:buClr>
              <a:buSzPct val="57677"/>
              <a:buFont typeface="Arial"/>
              <a:buNone/>
            </a:pPr>
            <a:r>
              <a:rPr lang="th" sz="1907">
                <a:solidFill>
                  <a:schemeClr val="dk1"/>
                </a:solidFill>
                <a:latin typeface="Rockwell"/>
                <a:ea typeface="Rockwell"/>
                <a:cs typeface="Rockwell"/>
                <a:sym typeface="Rockwell"/>
              </a:rPr>
              <a:t>3. Personalisation (Filtering &amp; Re-ranking)</a:t>
            </a:r>
            <a:endParaRPr sz="1907">
              <a:solidFill>
                <a:schemeClr val="dk1"/>
              </a:solidFill>
              <a:latin typeface="Rockwell"/>
              <a:ea typeface="Rockwell"/>
              <a:cs typeface="Rockwell"/>
              <a:sym typeface="Rockwell"/>
            </a:endParaRPr>
          </a:p>
          <a:p>
            <a:pPr indent="-313372" lvl="0" marL="457200" rtl="0" algn="l">
              <a:spcBef>
                <a:spcPts val="1200"/>
              </a:spcBef>
              <a:spcAft>
                <a:spcPts val="0"/>
              </a:spcAft>
              <a:buClr>
                <a:schemeClr val="dk1"/>
              </a:buClr>
              <a:buSzPct val="100000"/>
              <a:buChar char="●"/>
            </a:pPr>
            <a:r>
              <a:rPr b="1" lang="th" sz="1907">
                <a:solidFill>
                  <a:schemeClr val="dk1"/>
                </a:solidFill>
                <a:latin typeface="Rockwell"/>
                <a:ea typeface="Rockwell"/>
                <a:cs typeface="Rockwell"/>
                <a:sym typeface="Rockwell"/>
              </a:rPr>
              <a:t>Input</a:t>
            </a:r>
            <a:r>
              <a:rPr lang="th" sz="1907">
                <a:solidFill>
                  <a:schemeClr val="dk1"/>
                </a:solidFill>
                <a:latin typeface="Rockwell"/>
                <a:ea typeface="Rockwell"/>
                <a:cs typeface="Rockwell"/>
                <a:sym typeface="Rockwell"/>
              </a:rPr>
              <a:t>: General symptom recommendations + User Profile</a:t>
            </a:r>
            <a:endParaRPr sz="1907">
              <a:solidFill>
                <a:schemeClr val="dk1"/>
              </a:solidFill>
              <a:latin typeface="Rockwell"/>
              <a:ea typeface="Rockwell"/>
              <a:cs typeface="Rockwell"/>
              <a:sym typeface="Rockwell"/>
            </a:endParaRPr>
          </a:p>
          <a:p>
            <a:pPr indent="-313372" lvl="0" marL="457200" rtl="0" algn="l">
              <a:spcBef>
                <a:spcPts val="0"/>
              </a:spcBef>
              <a:spcAft>
                <a:spcPts val="0"/>
              </a:spcAft>
              <a:buClr>
                <a:schemeClr val="dk1"/>
              </a:buClr>
              <a:buSzPct val="100000"/>
              <a:buChar char="●"/>
            </a:pPr>
            <a:r>
              <a:rPr b="1" lang="th" sz="1907">
                <a:solidFill>
                  <a:schemeClr val="dk1"/>
                </a:solidFill>
                <a:latin typeface="Rockwell"/>
                <a:ea typeface="Rockwell"/>
                <a:cs typeface="Rockwell"/>
                <a:sym typeface="Rockwell"/>
              </a:rPr>
              <a:t>Output</a:t>
            </a:r>
            <a:r>
              <a:rPr lang="th" sz="1907">
                <a:solidFill>
                  <a:schemeClr val="dk1"/>
                </a:solidFill>
                <a:latin typeface="Rockwell"/>
                <a:ea typeface="Rockwell"/>
                <a:cs typeface="Rockwell"/>
                <a:sym typeface="Rockwell"/>
              </a:rPr>
              <a:t>: Final, personalised </a:t>
            </a:r>
            <a:r>
              <a:rPr lang="th" sz="1907">
                <a:solidFill>
                  <a:schemeClr val="dk1"/>
                </a:solidFill>
                <a:latin typeface="Rockwell"/>
                <a:ea typeface="Rockwell"/>
                <a:cs typeface="Rockwell"/>
                <a:sym typeface="Rockwell"/>
              </a:rPr>
              <a:t>symptoms</a:t>
            </a:r>
            <a:r>
              <a:rPr lang="th" sz="1907">
                <a:solidFill>
                  <a:schemeClr val="dk1"/>
                </a:solidFill>
                <a:latin typeface="Rockwell"/>
                <a:ea typeface="Rockwell"/>
                <a:cs typeface="Rockwell"/>
                <a:sym typeface="Rockwell"/>
              </a:rPr>
              <a:t> list</a:t>
            </a:r>
            <a:endParaRPr sz="1907">
              <a:solidFill>
                <a:schemeClr val="dk1"/>
              </a:solidFill>
              <a:latin typeface="Rockwell"/>
              <a:ea typeface="Rockwell"/>
              <a:cs typeface="Rockwell"/>
              <a:sym typeface="Rockwell"/>
            </a:endParaRPr>
          </a:p>
          <a:p>
            <a:pPr indent="0" lvl="0" marL="0" rtl="0" algn="l">
              <a:spcBef>
                <a:spcPts val="1200"/>
              </a:spcBef>
              <a:spcAft>
                <a:spcPts val="0"/>
              </a:spcAft>
              <a:buNone/>
            </a:pPr>
            <a:r>
              <a:t/>
            </a:r>
            <a:endParaRPr sz="1100">
              <a:solidFill>
                <a:schemeClr val="dk1"/>
              </a:solidFill>
              <a:latin typeface="Rockwell"/>
              <a:ea typeface="Rockwell"/>
              <a:cs typeface="Rockwell"/>
              <a:sym typeface="Rockwell"/>
            </a:endParaRPr>
          </a:p>
          <a:p>
            <a:pPr indent="0" lvl="0" marL="0" rtl="0" algn="l">
              <a:spcBef>
                <a:spcPts val="1200"/>
              </a:spcBef>
              <a:spcAft>
                <a:spcPts val="0"/>
              </a:spcAft>
              <a:buNone/>
            </a:pPr>
            <a:r>
              <a:t/>
            </a:r>
            <a:endParaRPr b="1">
              <a:solidFill>
                <a:schemeClr val="dk1"/>
              </a:solidFill>
              <a:latin typeface="Rockwell"/>
              <a:ea typeface="Rockwell"/>
              <a:cs typeface="Rockwell"/>
              <a:sym typeface="Rockwell"/>
            </a:endParaRPr>
          </a:p>
          <a:p>
            <a:pPr indent="0" lvl="0" marL="0" rtl="0" algn="l">
              <a:spcBef>
                <a:spcPts val="1200"/>
              </a:spcBef>
              <a:spcAft>
                <a:spcPts val="1200"/>
              </a:spcAft>
              <a:buNone/>
            </a:pPr>
            <a:r>
              <a:t/>
            </a:r>
            <a:endParaRPr>
              <a:solidFill>
                <a:schemeClr val="dk1"/>
              </a:solidFill>
              <a:latin typeface="Rockwell"/>
              <a:ea typeface="Rockwell"/>
              <a:cs typeface="Rockwell"/>
              <a:sym typeface="Rockwe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h">
                <a:latin typeface="Rockwell"/>
                <a:ea typeface="Rockwell"/>
                <a:cs typeface="Rockwell"/>
                <a:sym typeface="Rockwell"/>
              </a:rPr>
              <a:t>Step 1 - User search term Extraction (NLU)</a:t>
            </a:r>
            <a:endParaRPr>
              <a:latin typeface="Rockwell"/>
              <a:ea typeface="Rockwell"/>
              <a:cs typeface="Rockwell"/>
              <a:sym typeface="Rockwell"/>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b="1" lang="th" sz="1733">
                <a:solidFill>
                  <a:schemeClr val="dk1"/>
                </a:solidFill>
                <a:latin typeface="Rockwell"/>
                <a:ea typeface="Rockwell"/>
                <a:cs typeface="Rockwell"/>
                <a:sym typeface="Rockwell"/>
              </a:rPr>
              <a:t>Challenge:</a:t>
            </a:r>
            <a:r>
              <a:rPr lang="th" sz="1733">
                <a:solidFill>
                  <a:schemeClr val="dk1"/>
                </a:solidFill>
                <a:latin typeface="Rockwell"/>
                <a:ea typeface="Rockwell"/>
                <a:cs typeface="Rockwell"/>
                <a:sym typeface="Rockwell"/>
              </a:rPr>
              <a:t> User input (</a:t>
            </a:r>
            <a:r>
              <a:rPr lang="th" sz="1733">
                <a:solidFill>
                  <a:srgbClr val="188038"/>
                </a:solidFill>
                <a:latin typeface="Rockwell"/>
                <a:ea typeface="Rockwell"/>
                <a:cs typeface="Rockwell"/>
                <a:sym typeface="Rockwell"/>
              </a:rPr>
              <a:t>search_term</a:t>
            </a:r>
            <a:r>
              <a:rPr lang="th" sz="1733">
                <a:solidFill>
                  <a:schemeClr val="dk1"/>
                </a:solidFill>
                <a:latin typeface="Rockwell"/>
                <a:ea typeface="Rockwell"/>
                <a:cs typeface="Rockwell"/>
                <a:sym typeface="Rockwell"/>
              </a:rPr>
              <a:t>) is unstructured. It contains typos, aliases, and sometimes multiple symptoms in a single phrase (e.g., "มีเสมหะน้ำมูกไหล").</a:t>
            </a:r>
            <a:endParaRPr sz="1733">
              <a:solidFill>
                <a:schemeClr val="dk1"/>
              </a:solidFill>
              <a:latin typeface="Rockwell"/>
              <a:ea typeface="Rockwell"/>
              <a:cs typeface="Rockwell"/>
              <a:sym typeface="Rockwell"/>
            </a:endParaRPr>
          </a:p>
          <a:p>
            <a:pPr indent="0" lvl="0" marL="0" rtl="0" algn="l">
              <a:spcBef>
                <a:spcPts val="1200"/>
              </a:spcBef>
              <a:spcAft>
                <a:spcPts val="0"/>
              </a:spcAft>
              <a:buNone/>
            </a:pPr>
            <a:r>
              <a:rPr b="1" lang="th" sz="1733">
                <a:solidFill>
                  <a:schemeClr val="dk1"/>
                </a:solidFill>
                <a:latin typeface="Rockwell"/>
                <a:ea typeface="Rockwell"/>
                <a:cs typeface="Rockwell"/>
                <a:sym typeface="Rockwell"/>
              </a:rPr>
              <a:t>Solution:</a:t>
            </a:r>
            <a:r>
              <a:rPr lang="th" sz="1733">
                <a:solidFill>
                  <a:schemeClr val="dk1"/>
                </a:solidFill>
                <a:latin typeface="Rockwell"/>
                <a:ea typeface="Rockwell"/>
                <a:cs typeface="Rockwell"/>
                <a:sym typeface="Rockwell"/>
              </a:rPr>
              <a:t> A NLU function using a </a:t>
            </a:r>
            <a:r>
              <a:rPr b="1" lang="th" sz="1733">
                <a:solidFill>
                  <a:schemeClr val="dk1"/>
                </a:solidFill>
                <a:latin typeface="Rockwell"/>
                <a:ea typeface="Rockwell"/>
                <a:cs typeface="Rockwell"/>
                <a:sym typeface="Rockwell"/>
              </a:rPr>
              <a:t>Symptom Knowledge Base</a:t>
            </a:r>
            <a:r>
              <a:rPr lang="th" sz="1733">
                <a:solidFill>
                  <a:schemeClr val="dk1"/>
                </a:solidFill>
                <a:latin typeface="Rockwell"/>
                <a:ea typeface="Rockwell"/>
                <a:cs typeface="Rockwell"/>
                <a:sym typeface="Rockwell"/>
              </a:rPr>
              <a:t> and </a:t>
            </a:r>
            <a:r>
              <a:rPr b="1" lang="th" sz="1733">
                <a:solidFill>
                  <a:schemeClr val="dk1"/>
                </a:solidFill>
                <a:latin typeface="Rockwell"/>
                <a:ea typeface="Rockwell"/>
                <a:cs typeface="Rockwell"/>
                <a:sym typeface="Rockwell"/>
              </a:rPr>
              <a:t>Fuzzy String Matching</a:t>
            </a:r>
            <a:r>
              <a:rPr lang="th" sz="1733">
                <a:solidFill>
                  <a:schemeClr val="dk1"/>
                </a:solidFill>
                <a:latin typeface="Rockwell"/>
                <a:ea typeface="Rockwell"/>
                <a:cs typeface="Rockwell"/>
                <a:sym typeface="Rockwell"/>
              </a:rPr>
              <a:t>.</a:t>
            </a:r>
            <a:endParaRPr sz="1733">
              <a:solidFill>
                <a:schemeClr val="dk1"/>
              </a:solidFill>
              <a:latin typeface="Rockwell"/>
              <a:ea typeface="Rockwell"/>
              <a:cs typeface="Rockwell"/>
              <a:sym typeface="Rockwell"/>
            </a:endParaRPr>
          </a:p>
          <a:p>
            <a:pPr indent="0" lvl="0" marL="0" rtl="0" algn="l">
              <a:spcBef>
                <a:spcPts val="1200"/>
              </a:spcBef>
              <a:spcAft>
                <a:spcPts val="0"/>
              </a:spcAft>
              <a:buNone/>
            </a:pPr>
            <a:r>
              <a:rPr b="1" lang="th" sz="1733">
                <a:solidFill>
                  <a:schemeClr val="dk1"/>
                </a:solidFill>
                <a:latin typeface="Rockwell"/>
                <a:ea typeface="Rockwell"/>
                <a:cs typeface="Rockwell"/>
                <a:sym typeface="Rockwell"/>
              </a:rPr>
              <a:t>How it Works:</a:t>
            </a:r>
            <a:endParaRPr b="1" sz="1733">
              <a:solidFill>
                <a:schemeClr val="dk1"/>
              </a:solidFill>
              <a:latin typeface="Rockwell"/>
              <a:ea typeface="Rockwell"/>
              <a:cs typeface="Rockwell"/>
              <a:sym typeface="Rockwell"/>
            </a:endParaRPr>
          </a:p>
          <a:p>
            <a:pPr indent="-313927" lvl="0" marL="457200" rtl="0" algn="l">
              <a:spcBef>
                <a:spcPts val="1200"/>
              </a:spcBef>
              <a:spcAft>
                <a:spcPts val="0"/>
              </a:spcAft>
              <a:buClr>
                <a:schemeClr val="dk1"/>
              </a:buClr>
              <a:buSzPct val="100000"/>
              <a:buFont typeface="Rockwell"/>
              <a:buAutoNum type="arabicPeriod"/>
            </a:pPr>
            <a:r>
              <a:rPr lang="th" sz="1733">
                <a:solidFill>
                  <a:schemeClr val="dk1"/>
                </a:solidFill>
                <a:latin typeface="Rockwell"/>
                <a:ea typeface="Rockwell"/>
                <a:cs typeface="Rockwell"/>
                <a:sym typeface="Rockwell"/>
              </a:rPr>
              <a:t>A dictionary maps (symptom knowledge base) official symptoms to common aliases (e.g., "คันคอ" is an alias for "เจ็บคอ").</a:t>
            </a:r>
            <a:endParaRPr sz="1733">
              <a:solidFill>
                <a:schemeClr val="dk1"/>
              </a:solidFill>
              <a:latin typeface="Rockwell"/>
              <a:ea typeface="Rockwell"/>
              <a:cs typeface="Rockwell"/>
              <a:sym typeface="Rockwell"/>
            </a:endParaRPr>
          </a:p>
          <a:p>
            <a:pPr indent="-313927" lvl="0" marL="457200" rtl="0" algn="l">
              <a:spcBef>
                <a:spcPts val="0"/>
              </a:spcBef>
              <a:spcAft>
                <a:spcPts val="0"/>
              </a:spcAft>
              <a:buClr>
                <a:schemeClr val="dk1"/>
              </a:buClr>
              <a:buSzPct val="100000"/>
              <a:buFont typeface="Rockwell"/>
              <a:buAutoNum type="arabicPeriod"/>
            </a:pPr>
            <a:r>
              <a:rPr lang="th" sz="1733">
                <a:solidFill>
                  <a:schemeClr val="dk1"/>
                </a:solidFill>
                <a:latin typeface="Rockwell"/>
                <a:ea typeface="Rockwell"/>
                <a:cs typeface="Rockwell"/>
                <a:sym typeface="Rockwell"/>
              </a:rPr>
              <a:t>The function splits the user's input by commas to handle multiple entries.</a:t>
            </a:r>
            <a:endParaRPr sz="1733">
              <a:solidFill>
                <a:schemeClr val="dk1"/>
              </a:solidFill>
              <a:latin typeface="Rockwell"/>
              <a:ea typeface="Rockwell"/>
              <a:cs typeface="Rockwell"/>
              <a:sym typeface="Rockwell"/>
            </a:endParaRPr>
          </a:p>
          <a:p>
            <a:pPr indent="-313927" lvl="0" marL="457200" rtl="0" algn="l">
              <a:spcBef>
                <a:spcPts val="0"/>
              </a:spcBef>
              <a:spcAft>
                <a:spcPts val="0"/>
              </a:spcAft>
              <a:buClr>
                <a:schemeClr val="dk1"/>
              </a:buClr>
              <a:buSzPct val="100000"/>
              <a:buFont typeface="Rockwell"/>
              <a:buAutoNum type="arabicPeriod"/>
            </a:pPr>
            <a:r>
              <a:rPr lang="th" sz="1733">
                <a:solidFill>
                  <a:schemeClr val="dk1"/>
                </a:solidFill>
                <a:latin typeface="Rockwell"/>
                <a:ea typeface="Rockwell"/>
                <a:cs typeface="Rockwell"/>
                <a:sym typeface="Rockwell"/>
              </a:rPr>
              <a:t>For each phrase, it finds the single best fuzzy match from the knowledge base</a:t>
            </a:r>
            <a:r>
              <a:rPr lang="th" sz="1733">
                <a:solidFill>
                  <a:schemeClr val="dk1"/>
                </a:solidFill>
                <a:latin typeface="Rockwell"/>
                <a:ea typeface="Rockwell"/>
                <a:cs typeface="Rockwell"/>
                <a:sym typeface="Rockwell"/>
              </a:rPr>
              <a:t>, prioritising longer aliases to avoid ambiguity.</a:t>
            </a:r>
            <a:endParaRPr sz="1733">
              <a:solidFill>
                <a:schemeClr val="dk1"/>
              </a:solidFill>
              <a:latin typeface="Rockwell"/>
              <a:ea typeface="Rockwell"/>
              <a:cs typeface="Rockwell"/>
              <a:sym typeface="Rockwell"/>
            </a:endParaRPr>
          </a:p>
          <a:p>
            <a:pPr indent="0" lvl="0" marL="0" rtl="0" algn="l">
              <a:spcBef>
                <a:spcPts val="1200"/>
              </a:spcBef>
              <a:spcAft>
                <a:spcPts val="0"/>
              </a:spcAft>
              <a:buNone/>
            </a:pPr>
            <a:r>
              <a:rPr b="1" lang="th" sz="1733">
                <a:solidFill>
                  <a:schemeClr val="dk1"/>
                </a:solidFill>
                <a:latin typeface="Rockwell"/>
                <a:ea typeface="Rockwell"/>
                <a:cs typeface="Rockwell"/>
                <a:sym typeface="Rockwell"/>
              </a:rPr>
              <a:t>Outcome:</a:t>
            </a:r>
            <a:r>
              <a:rPr lang="th" sz="1733">
                <a:solidFill>
                  <a:schemeClr val="dk1"/>
                </a:solidFill>
                <a:latin typeface="Rockwell"/>
                <a:ea typeface="Rockwell"/>
                <a:cs typeface="Rockwell"/>
                <a:sym typeface="Rockwell"/>
              </a:rPr>
              <a:t> This converts messy user search input like </a:t>
            </a:r>
            <a:r>
              <a:rPr lang="th" sz="1733">
                <a:solidFill>
                  <a:srgbClr val="188038"/>
                </a:solidFill>
                <a:latin typeface="Rockwell"/>
                <a:ea typeface="Rockwell"/>
                <a:cs typeface="Rockwell"/>
                <a:sym typeface="Rockwell"/>
              </a:rPr>
              <a:t>"คันคอ, ไอ"</a:t>
            </a:r>
            <a:r>
              <a:rPr lang="th" sz="1733">
                <a:solidFill>
                  <a:schemeClr val="dk1"/>
                </a:solidFill>
                <a:latin typeface="Rockwell"/>
                <a:ea typeface="Rockwell"/>
                <a:cs typeface="Rockwell"/>
                <a:sym typeface="Rockwell"/>
              </a:rPr>
              <a:t> into a clean, structured list: </a:t>
            </a:r>
            <a:r>
              <a:rPr lang="th" sz="1733">
                <a:solidFill>
                  <a:srgbClr val="188038"/>
                </a:solidFill>
                <a:latin typeface="Rockwell"/>
                <a:ea typeface="Rockwell"/>
                <a:cs typeface="Rockwell"/>
                <a:sym typeface="Rockwell"/>
              </a:rPr>
              <a:t>['เจ็บคอ', 'ไอ']</a:t>
            </a:r>
            <a:r>
              <a:rPr lang="th" sz="1733">
                <a:solidFill>
                  <a:schemeClr val="dk1"/>
                </a:solidFill>
                <a:latin typeface="Rockwell"/>
                <a:ea typeface="Rockwell"/>
                <a:cs typeface="Rockwell"/>
                <a:sym typeface="Rockwell"/>
              </a:rPr>
              <a:t>.</a:t>
            </a:r>
            <a:endParaRPr b="1" sz="2333">
              <a:solidFill>
                <a:schemeClr val="dk1"/>
              </a:solidFill>
              <a:latin typeface="Rockwell"/>
              <a:ea typeface="Rockwell"/>
              <a:cs typeface="Rockwell"/>
              <a:sym typeface="Rockwell"/>
            </a:endParaRPr>
          </a:p>
          <a:p>
            <a:pPr indent="0" lvl="0" marL="0" rtl="0" algn="l">
              <a:spcBef>
                <a:spcPts val="1200"/>
              </a:spcBef>
              <a:spcAft>
                <a:spcPts val="1200"/>
              </a:spcAft>
              <a:buNone/>
            </a:pPr>
            <a:r>
              <a:t/>
            </a:r>
            <a:endParaRPr>
              <a:solidFill>
                <a:schemeClr val="dk1"/>
              </a:solidFill>
              <a:latin typeface="Rockwell"/>
              <a:ea typeface="Rockwell"/>
              <a:cs typeface="Rockwell"/>
              <a:sym typeface="Rockwe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h">
                <a:latin typeface="Rockwell"/>
                <a:ea typeface="Rockwell"/>
                <a:cs typeface="Rockwell"/>
                <a:sym typeface="Rockwell"/>
              </a:rPr>
              <a:t>Step 2 - Relevant Symptoms Generation (The Core Recommender)</a:t>
            </a:r>
            <a:endParaRPr>
              <a:latin typeface="Rockwell"/>
              <a:ea typeface="Rockwell"/>
              <a:cs typeface="Rockwell"/>
              <a:sym typeface="Rockwell"/>
            </a:endParaRPr>
          </a:p>
        </p:txBody>
      </p:sp>
      <p:sp>
        <p:nvSpPr>
          <p:cNvPr id="79" name="Google Shape;79;p17"/>
          <p:cNvSpPr txBox="1"/>
          <p:nvPr>
            <p:ph idx="1" type="body"/>
          </p:nvPr>
        </p:nvSpPr>
        <p:spPr>
          <a:xfrm>
            <a:off x="311700" y="1381550"/>
            <a:ext cx="8520600" cy="376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th" sz="1600">
                <a:solidFill>
                  <a:schemeClr val="dk1"/>
                </a:solidFill>
                <a:latin typeface="Rockwell"/>
                <a:ea typeface="Rockwell"/>
                <a:cs typeface="Rockwell"/>
                <a:sym typeface="Rockwell"/>
              </a:rPr>
              <a:t>Item-Item Cosine Similarity</a:t>
            </a:r>
            <a:r>
              <a:rPr lang="th" sz="1600">
                <a:solidFill>
                  <a:schemeClr val="dk1"/>
                </a:solidFill>
                <a:latin typeface="Rockwell"/>
                <a:ea typeface="Rockwell"/>
                <a:cs typeface="Rockwell"/>
                <a:sym typeface="Rockwell"/>
              </a:rPr>
              <a:t> approach was chosen to be the main algorithm for the recommender.</a:t>
            </a:r>
            <a:endParaRPr sz="1600">
              <a:solidFill>
                <a:schemeClr val="dk1"/>
              </a:solidFill>
              <a:latin typeface="Rockwell"/>
              <a:ea typeface="Rockwell"/>
              <a:cs typeface="Rockwell"/>
              <a:sym typeface="Rockwell"/>
            </a:endParaRPr>
          </a:p>
          <a:p>
            <a:pPr indent="0" lvl="0" marL="0" rtl="0" algn="l">
              <a:spcBef>
                <a:spcPts val="1200"/>
              </a:spcBef>
              <a:spcAft>
                <a:spcPts val="0"/>
              </a:spcAft>
              <a:buClr>
                <a:schemeClr val="dk1"/>
              </a:buClr>
              <a:buSzPts val="1100"/>
              <a:buFont typeface="Arial"/>
              <a:buNone/>
            </a:pPr>
            <a:r>
              <a:rPr b="1" lang="th" sz="1300">
                <a:solidFill>
                  <a:schemeClr val="dk1"/>
                </a:solidFill>
                <a:latin typeface="Rockwell"/>
                <a:ea typeface="Rockwell"/>
                <a:cs typeface="Rockwell"/>
                <a:sym typeface="Rockwell"/>
              </a:rPr>
              <a:t>How it Works:</a:t>
            </a:r>
            <a:endParaRPr b="1" sz="1300">
              <a:solidFill>
                <a:schemeClr val="dk1"/>
              </a:solidFill>
              <a:latin typeface="Rockwell"/>
              <a:ea typeface="Rockwell"/>
              <a:cs typeface="Rockwell"/>
              <a:sym typeface="Rockwell"/>
            </a:endParaRPr>
          </a:p>
          <a:p>
            <a:pPr indent="-311150" lvl="0" marL="457200" rtl="0" algn="l">
              <a:lnSpc>
                <a:spcPct val="115000"/>
              </a:lnSpc>
              <a:spcBef>
                <a:spcPts val="1200"/>
              </a:spcBef>
              <a:spcAft>
                <a:spcPts val="0"/>
              </a:spcAft>
              <a:buClr>
                <a:schemeClr val="dk1"/>
              </a:buClr>
              <a:buSzPts val="1300"/>
              <a:buAutoNum type="arabicPeriod"/>
            </a:pPr>
            <a:r>
              <a:rPr lang="th" sz="1300">
                <a:solidFill>
                  <a:schemeClr val="dk1"/>
                </a:solidFill>
                <a:latin typeface="Rockwell"/>
                <a:ea typeface="Rockwell"/>
                <a:cs typeface="Rockwell"/>
                <a:sym typeface="Rockwell"/>
              </a:rPr>
              <a:t>The model is trained on the official symptoms (</a:t>
            </a:r>
            <a:r>
              <a:rPr lang="th" sz="1300">
                <a:solidFill>
                  <a:srgbClr val="188038"/>
                </a:solidFill>
                <a:latin typeface="Rockwell"/>
                <a:ea typeface="Rockwell"/>
                <a:cs typeface="Rockwell"/>
                <a:sym typeface="Rockwell"/>
              </a:rPr>
              <a:t>yes_symptoms</a:t>
            </a:r>
            <a:r>
              <a:rPr lang="th" sz="1300">
                <a:solidFill>
                  <a:schemeClr val="dk1"/>
                </a:solidFill>
                <a:latin typeface="Rockwell"/>
                <a:ea typeface="Rockwell"/>
                <a:cs typeface="Rockwell"/>
                <a:sym typeface="Rockwell"/>
              </a:rPr>
              <a:t>)data from the historical dataset.</a:t>
            </a:r>
            <a:endParaRPr sz="1300">
              <a:solidFill>
                <a:schemeClr val="dk1"/>
              </a:solidFill>
              <a:latin typeface="Rockwell"/>
              <a:ea typeface="Rockwell"/>
              <a:cs typeface="Rockwell"/>
              <a:sym typeface="Rockwell"/>
            </a:endParaRPr>
          </a:p>
          <a:p>
            <a:pPr indent="-311150" lvl="0" marL="457200" rtl="0" algn="l">
              <a:lnSpc>
                <a:spcPct val="115000"/>
              </a:lnSpc>
              <a:spcBef>
                <a:spcPts val="0"/>
              </a:spcBef>
              <a:spcAft>
                <a:spcPts val="0"/>
              </a:spcAft>
              <a:buClr>
                <a:schemeClr val="dk1"/>
              </a:buClr>
              <a:buSzPts val="1300"/>
              <a:buFont typeface="Rockwell"/>
              <a:buAutoNum type="arabicPeriod"/>
            </a:pPr>
            <a:r>
              <a:rPr lang="th" sz="1300">
                <a:solidFill>
                  <a:schemeClr val="dk1"/>
                </a:solidFill>
                <a:latin typeface="Rockwell"/>
                <a:ea typeface="Rockwell"/>
                <a:cs typeface="Rockwell"/>
                <a:sym typeface="Rockwell"/>
              </a:rPr>
              <a:t>It creates a patient-symptom matrix where rows are patients and columns are symptoms.</a:t>
            </a:r>
            <a:endParaRPr sz="1300">
              <a:solidFill>
                <a:schemeClr val="dk1"/>
              </a:solidFill>
              <a:latin typeface="Rockwell"/>
              <a:ea typeface="Rockwell"/>
              <a:cs typeface="Rockwell"/>
              <a:sym typeface="Rockwell"/>
            </a:endParaRPr>
          </a:p>
          <a:p>
            <a:pPr indent="-311150" lvl="0" marL="457200" rtl="0" algn="l">
              <a:lnSpc>
                <a:spcPct val="115000"/>
              </a:lnSpc>
              <a:spcBef>
                <a:spcPts val="0"/>
              </a:spcBef>
              <a:spcAft>
                <a:spcPts val="0"/>
              </a:spcAft>
              <a:buClr>
                <a:schemeClr val="dk1"/>
              </a:buClr>
              <a:buSzPts val="1300"/>
              <a:buFont typeface="Rockwell"/>
              <a:buAutoNum type="arabicPeriod"/>
            </a:pPr>
            <a:r>
              <a:rPr lang="th" sz="1300">
                <a:solidFill>
                  <a:schemeClr val="dk1"/>
                </a:solidFill>
                <a:latin typeface="Rockwell"/>
                <a:ea typeface="Rockwell"/>
                <a:cs typeface="Rockwell"/>
                <a:sym typeface="Rockwell"/>
              </a:rPr>
              <a:t>It then calculates the "similarity" between every pair of symptoms based on how often they are reported together by the same groups of patients.</a:t>
            </a:r>
            <a:endParaRPr sz="1300">
              <a:solidFill>
                <a:schemeClr val="dk1"/>
              </a:solidFill>
              <a:latin typeface="Rockwell"/>
              <a:ea typeface="Rockwell"/>
              <a:cs typeface="Rockwell"/>
              <a:sym typeface="Rockwell"/>
            </a:endParaRPr>
          </a:p>
          <a:p>
            <a:pPr indent="0" lvl="0" marL="0" rtl="0" algn="l">
              <a:spcBef>
                <a:spcPts val="1200"/>
              </a:spcBef>
              <a:spcAft>
                <a:spcPts val="0"/>
              </a:spcAft>
              <a:buClr>
                <a:schemeClr val="dk1"/>
              </a:buClr>
              <a:buSzPts val="1100"/>
              <a:buFont typeface="Arial"/>
              <a:buNone/>
            </a:pPr>
            <a:r>
              <a:rPr b="1" lang="th" sz="1300">
                <a:solidFill>
                  <a:schemeClr val="dk1"/>
                </a:solidFill>
                <a:latin typeface="Rockwell"/>
                <a:ea typeface="Rockwell"/>
                <a:cs typeface="Rockwell"/>
                <a:sym typeface="Rockwell"/>
              </a:rPr>
              <a:t>Outcome:</a:t>
            </a:r>
            <a:r>
              <a:rPr lang="th" sz="1300">
                <a:solidFill>
                  <a:schemeClr val="dk1"/>
                </a:solidFill>
                <a:latin typeface="Rockwell"/>
                <a:ea typeface="Rockwell"/>
                <a:cs typeface="Rockwell"/>
                <a:sym typeface="Rockwell"/>
              </a:rPr>
              <a:t> A similarity matrix where we can look up any symptoms and get a ranked list of the most closely related symptoms.</a:t>
            </a:r>
            <a:endParaRPr sz="1300">
              <a:solidFill>
                <a:schemeClr val="dk1"/>
              </a:solidFill>
              <a:latin typeface="Rockwell"/>
              <a:ea typeface="Rockwell"/>
              <a:cs typeface="Rockwell"/>
              <a:sym typeface="Rockwell"/>
            </a:endParaRPr>
          </a:p>
          <a:p>
            <a:pPr indent="0" lvl="0" marL="0" rtl="0" algn="l">
              <a:spcBef>
                <a:spcPts val="1200"/>
              </a:spcBef>
              <a:spcAft>
                <a:spcPts val="0"/>
              </a:spcAft>
              <a:buNone/>
            </a:pPr>
            <a:r>
              <a:t/>
            </a:r>
            <a:endParaRPr>
              <a:solidFill>
                <a:schemeClr val="dk1"/>
              </a:solidFill>
              <a:latin typeface="Rockwell"/>
              <a:ea typeface="Rockwell"/>
              <a:cs typeface="Rockwell"/>
              <a:sym typeface="Rockwell"/>
            </a:endParaRPr>
          </a:p>
          <a:p>
            <a:pPr indent="0" lvl="0" marL="0" rtl="0" algn="l">
              <a:spcBef>
                <a:spcPts val="1200"/>
              </a:spcBef>
              <a:spcAft>
                <a:spcPts val="1200"/>
              </a:spcAft>
              <a:buNone/>
            </a:pPr>
            <a:r>
              <a:t/>
            </a:r>
            <a:endParaRPr>
              <a:solidFill>
                <a:schemeClr val="dk1"/>
              </a:solidFill>
              <a:latin typeface="Rockwell"/>
              <a:ea typeface="Rockwell"/>
              <a:cs typeface="Rockwell"/>
              <a:sym typeface="Rockwe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h">
                <a:latin typeface="Rockwell"/>
                <a:ea typeface="Rockwell"/>
                <a:cs typeface="Rockwell"/>
                <a:sym typeface="Rockwell"/>
              </a:rPr>
              <a:t>Step 3 - Personalisation</a:t>
            </a:r>
            <a:endParaRPr>
              <a:latin typeface="Rockwell"/>
              <a:ea typeface="Rockwell"/>
              <a:cs typeface="Rockwell"/>
              <a:sym typeface="Rockwell"/>
            </a:endParaRPr>
          </a:p>
        </p:txBody>
      </p:sp>
      <p:sp>
        <p:nvSpPr>
          <p:cNvPr id="85" name="Google Shape;85;p18"/>
          <p:cNvSpPr txBox="1"/>
          <p:nvPr>
            <p:ph idx="1" type="body"/>
          </p:nvPr>
        </p:nvSpPr>
        <p:spPr>
          <a:xfrm>
            <a:off x="311700" y="1152475"/>
            <a:ext cx="8520600" cy="3917100"/>
          </a:xfrm>
          <a:prstGeom prst="rect">
            <a:avLst/>
          </a:prstGeom>
        </p:spPr>
        <p:txBody>
          <a:bodyPr anchorCtr="0" anchor="t" bIns="91425" lIns="91425" spcFirstLastPara="1" rIns="91425" wrap="square" tIns="91425">
            <a:normAutofit fontScale="40000" lnSpcReduction="20000"/>
          </a:bodyPr>
          <a:lstStyle/>
          <a:p>
            <a:pPr indent="0" lvl="0" marL="0" rtl="0" algn="l">
              <a:spcBef>
                <a:spcPts val="1200"/>
              </a:spcBef>
              <a:spcAft>
                <a:spcPts val="0"/>
              </a:spcAft>
              <a:buNone/>
            </a:pPr>
            <a:r>
              <a:rPr lang="th" sz="3250">
                <a:solidFill>
                  <a:schemeClr val="dk1"/>
                </a:solidFill>
                <a:latin typeface="Rockwell"/>
                <a:ea typeface="Rockwell"/>
                <a:cs typeface="Rockwell"/>
                <a:sym typeface="Rockwell"/>
              </a:rPr>
              <a:t>Two main approaches were considered: </a:t>
            </a:r>
            <a:r>
              <a:rPr b="1" lang="th" sz="3250">
                <a:solidFill>
                  <a:schemeClr val="dk1"/>
                </a:solidFill>
                <a:latin typeface="Rockwell"/>
                <a:ea typeface="Rockwell"/>
                <a:cs typeface="Rockwell"/>
                <a:sym typeface="Rockwell"/>
              </a:rPr>
              <a:t>Pre-Filtering</a:t>
            </a:r>
            <a:r>
              <a:rPr lang="th" sz="3250">
                <a:solidFill>
                  <a:schemeClr val="dk1"/>
                </a:solidFill>
                <a:latin typeface="Rockwell"/>
                <a:ea typeface="Rockwell"/>
                <a:cs typeface="Rockwell"/>
                <a:sym typeface="Rockwell"/>
              </a:rPr>
              <a:t> (filtering the dataset by demographics </a:t>
            </a:r>
            <a:r>
              <a:rPr i="1" lang="th" sz="3250">
                <a:solidFill>
                  <a:schemeClr val="dk1"/>
                </a:solidFill>
                <a:latin typeface="Rockwell"/>
                <a:ea typeface="Rockwell"/>
                <a:cs typeface="Rockwell"/>
                <a:sym typeface="Rockwell"/>
              </a:rPr>
              <a:t>before</a:t>
            </a:r>
            <a:r>
              <a:rPr lang="th" sz="3250">
                <a:solidFill>
                  <a:schemeClr val="dk1"/>
                </a:solidFill>
                <a:latin typeface="Rockwell"/>
                <a:ea typeface="Rockwell"/>
                <a:cs typeface="Rockwell"/>
                <a:sym typeface="Rockwell"/>
              </a:rPr>
              <a:t> generating recommendations) and </a:t>
            </a:r>
            <a:r>
              <a:rPr b="1" lang="th" sz="3250">
                <a:solidFill>
                  <a:schemeClr val="dk1"/>
                </a:solidFill>
                <a:latin typeface="Rockwell"/>
                <a:ea typeface="Rockwell"/>
                <a:cs typeface="Rockwell"/>
                <a:sym typeface="Rockwell"/>
              </a:rPr>
              <a:t>Post-Filtering</a:t>
            </a:r>
            <a:r>
              <a:rPr lang="th" sz="3250">
                <a:solidFill>
                  <a:schemeClr val="dk1"/>
                </a:solidFill>
                <a:latin typeface="Rockwell"/>
                <a:ea typeface="Rockwell"/>
                <a:cs typeface="Rockwell"/>
                <a:sym typeface="Rockwell"/>
              </a:rPr>
              <a:t> (generating general recommendations first, then filtering the </a:t>
            </a:r>
            <a:r>
              <a:rPr i="1" lang="th" sz="3250">
                <a:solidFill>
                  <a:schemeClr val="dk1"/>
                </a:solidFill>
                <a:latin typeface="Rockwell"/>
                <a:ea typeface="Rockwell"/>
                <a:cs typeface="Rockwell"/>
                <a:sym typeface="Rockwell"/>
              </a:rPr>
              <a:t>results</a:t>
            </a:r>
            <a:r>
              <a:rPr lang="th" sz="3250">
                <a:solidFill>
                  <a:schemeClr val="dk1"/>
                </a:solidFill>
                <a:latin typeface="Rockwell"/>
                <a:ea typeface="Rockwell"/>
                <a:cs typeface="Rockwell"/>
                <a:sym typeface="Rockwell"/>
              </a:rPr>
              <a:t>).</a:t>
            </a:r>
            <a:endParaRPr sz="3250">
              <a:solidFill>
                <a:schemeClr val="dk1"/>
              </a:solidFill>
              <a:latin typeface="Rockwell"/>
              <a:ea typeface="Rockwell"/>
              <a:cs typeface="Rockwell"/>
              <a:sym typeface="Rockwell"/>
            </a:endParaRPr>
          </a:p>
          <a:p>
            <a:pPr indent="0" lvl="0" marL="0" rtl="0" algn="l">
              <a:spcBef>
                <a:spcPts val="1200"/>
              </a:spcBef>
              <a:spcAft>
                <a:spcPts val="0"/>
              </a:spcAft>
              <a:buNone/>
            </a:pPr>
            <a:r>
              <a:rPr lang="th" sz="3250">
                <a:solidFill>
                  <a:schemeClr val="dk1"/>
                </a:solidFill>
                <a:latin typeface="Rockwell"/>
                <a:ea typeface="Rockwell"/>
                <a:cs typeface="Rockwell"/>
                <a:sym typeface="Rockwell"/>
              </a:rPr>
              <a:t>In this project, the </a:t>
            </a:r>
            <a:r>
              <a:rPr b="1" lang="th" sz="3250">
                <a:solidFill>
                  <a:schemeClr val="dk1"/>
                </a:solidFill>
                <a:latin typeface="Rockwell"/>
                <a:ea typeface="Rockwell"/>
                <a:cs typeface="Rockwell"/>
                <a:sym typeface="Rockwell"/>
              </a:rPr>
              <a:t>Post-Filtering and Re-ranking</a:t>
            </a:r>
            <a:r>
              <a:rPr lang="th" sz="3250">
                <a:solidFill>
                  <a:schemeClr val="dk1"/>
                </a:solidFill>
                <a:latin typeface="Rockwell"/>
                <a:ea typeface="Rockwell"/>
                <a:cs typeface="Rockwell"/>
                <a:sym typeface="Rockwell"/>
              </a:rPr>
              <a:t> approach was selected based on the small size of the dataset. This approach was considered safer, as it avoids the data sparsity issues that can arise when </a:t>
            </a:r>
            <a:r>
              <a:rPr b="1" lang="th" sz="3250">
                <a:solidFill>
                  <a:schemeClr val="dk1"/>
                </a:solidFill>
                <a:latin typeface="Rockwell"/>
                <a:ea typeface="Rockwell"/>
                <a:cs typeface="Rockwell"/>
                <a:sym typeface="Rockwell"/>
              </a:rPr>
              <a:t>pre-filtering </a:t>
            </a:r>
            <a:r>
              <a:rPr lang="th" sz="3250">
                <a:solidFill>
                  <a:schemeClr val="dk1"/>
                </a:solidFill>
                <a:latin typeface="Rockwell"/>
                <a:ea typeface="Rockwell"/>
                <a:cs typeface="Rockwell"/>
                <a:sym typeface="Rockwell"/>
              </a:rPr>
              <a:t>divides the data into smaller demographic groups.</a:t>
            </a:r>
            <a:endParaRPr sz="3250">
              <a:solidFill>
                <a:schemeClr val="dk1"/>
              </a:solidFill>
              <a:latin typeface="Rockwell"/>
              <a:ea typeface="Rockwell"/>
              <a:cs typeface="Rockwell"/>
              <a:sym typeface="Rockwell"/>
            </a:endParaRPr>
          </a:p>
          <a:p>
            <a:pPr indent="0" lvl="0" marL="0" rtl="0" algn="l">
              <a:spcBef>
                <a:spcPts val="1200"/>
              </a:spcBef>
              <a:spcAft>
                <a:spcPts val="0"/>
              </a:spcAft>
              <a:buClr>
                <a:schemeClr val="dk1"/>
              </a:buClr>
              <a:buSzPct val="33846"/>
              <a:buFont typeface="Arial"/>
              <a:buNone/>
            </a:pPr>
            <a:r>
              <a:rPr b="1" lang="th" sz="3250">
                <a:solidFill>
                  <a:schemeClr val="dk1"/>
                </a:solidFill>
                <a:latin typeface="Rockwell"/>
                <a:ea typeface="Rockwell"/>
                <a:cs typeface="Rockwell"/>
                <a:sym typeface="Rockwell"/>
              </a:rPr>
              <a:t>How it Works:</a:t>
            </a:r>
            <a:endParaRPr b="1" sz="3250">
              <a:solidFill>
                <a:schemeClr val="dk1"/>
              </a:solidFill>
              <a:latin typeface="Rockwell"/>
              <a:ea typeface="Rockwell"/>
              <a:cs typeface="Rockwell"/>
              <a:sym typeface="Rockwell"/>
            </a:endParaRPr>
          </a:p>
          <a:p>
            <a:pPr indent="-311150" lvl="0" marL="457200" rtl="0" algn="l">
              <a:spcBef>
                <a:spcPts val="1200"/>
              </a:spcBef>
              <a:spcAft>
                <a:spcPts val="0"/>
              </a:spcAft>
              <a:buClr>
                <a:schemeClr val="dk1"/>
              </a:buClr>
              <a:buSzPct val="100000"/>
              <a:buAutoNum type="arabicPeriod"/>
            </a:pPr>
            <a:r>
              <a:rPr b="1" lang="th" sz="3250">
                <a:solidFill>
                  <a:schemeClr val="dk1"/>
                </a:solidFill>
                <a:latin typeface="Rockwell"/>
                <a:ea typeface="Rockwell"/>
                <a:cs typeface="Rockwell"/>
                <a:sym typeface="Rockwell"/>
              </a:rPr>
              <a:t>Filtering:</a:t>
            </a:r>
            <a:r>
              <a:rPr lang="th" sz="3250">
                <a:solidFill>
                  <a:schemeClr val="dk1"/>
                </a:solidFill>
                <a:latin typeface="Rockwell"/>
                <a:ea typeface="Rockwell"/>
                <a:cs typeface="Rockwell"/>
                <a:sym typeface="Rockwell"/>
              </a:rPr>
              <a:t> Applies a set of rules to remove impossible or highly irrelevant recommendations (e.g., removing "ปวดประจำเดือน" for a male user).</a:t>
            </a:r>
            <a:endParaRPr sz="3250">
              <a:solidFill>
                <a:schemeClr val="dk1"/>
              </a:solidFill>
              <a:latin typeface="Rockwell"/>
              <a:ea typeface="Rockwell"/>
              <a:cs typeface="Rockwell"/>
              <a:sym typeface="Rockwell"/>
            </a:endParaRPr>
          </a:p>
          <a:p>
            <a:pPr indent="-311150" lvl="0" marL="457200" rtl="0" algn="l">
              <a:spcBef>
                <a:spcPts val="0"/>
              </a:spcBef>
              <a:spcAft>
                <a:spcPts val="0"/>
              </a:spcAft>
              <a:buClr>
                <a:schemeClr val="dk1"/>
              </a:buClr>
              <a:buSzPct val="100000"/>
              <a:buAutoNum type="arabicPeriod"/>
            </a:pPr>
            <a:r>
              <a:rPr b="1" lang="th" sz="3250">
                <a:solidFill>
                  <a:schemeClr val="dk1"/>
                </a:solidFill>
                <a:latin typeface="Rockwell"/>
                <a:ea typeface="Rockwell"/>
                <a:cs typeface="Rockwell"/>
                <a:sym typeface="Rockwell"/>
              </a:rPr>
              <a:t>Re-ranking:</a:t>
            </a:r>
            <a:r>
              <a:rPr lang="th" sz="3250">
                <a:solidFill>
                  <a:schemeClr val="dk1"/>
                </a:solidFill>
                <a:latin typeface="Rockwell"/>
                <a:ea typeface="Rockwell"/>
                <a:cs typeface="Rockwell"/>
                <a:sym typeface="Rockwell"/>
              </a:rPr>
              <a:t> Applies another set of rules to "boost" the score of symptoms that are more likely for a specific demographic (e.g., increasing the relevance of "ปวดหลัง" for users over 50, </a:t>
            </a:r>
            <a:r>
              <a:rPr lang="th" sz="3250">
                <a:solidFill>
                  <a:schemeClr val="dk1"/>
                </a:solidFill>
                <a:latin typeface="Rockwell"/>
                <a:ea typeface="Rockwell"/>
                <a:cs typeface="Rockwell"/>
                <a:sym typeface="Rockwell"/>
              </a:rPr>
              <a:t>the relevance of       "ปวดหลัง" for female users based on this symptom distribution</a:t>
            </a:r>
            <a:r>
              <a:rPr lang="th" sz="3250">
                <a:solidFill>
                  <a:schemeClr val="dk1"/>
                </a:solidFill>
                <a:latin typeface="Rockwell"/>
                <a:ea typeface="Rockwell"/>
                <a:cs typeface="Rockwell"/>
                <a:sym typeface="Rockwell"/>
              </a:rPr>
              <a:t>).</a:t>
            </a:r>
            <a:endParaRPr sz="3250">
              <a:solidFill>
                <a:schemeClr val="dk1"/>
              </a:solidFill>
              <a:latin typeface="Rockwell"/>
              <a:ea typeface="Rockwell"/>
              <a:cs typeface="Rockwell"/>
              <a:sym typeface="Rockwell"/>
            </a:endParaRPr>
          </a:p>
          <a:p>
            <a:pPr indent="0" lvl="0" marL="0" rtl="0" algn="l">
              <a:spcBef>
                <a:spcPts val="1200"/>
              </a:spcBef>
              <a:spcAft>
                <a:spcPts val="0"/>
              </a:spcAft>
              <a:buClr>
                <a:schemeClr val="dk1"/>
              </a:buClr>
              <a:buSzPct val="33846"/>
              <a:buFont typeface="Arial"/>
              <a:buNone/>
            </a:pPr>
            <a:r>
              <a:rPr b="1" lang="th" sz="3250">
                <a:solidFill>
                  <a:schemeClr val="dk1"/>
                </a:solidFill>
                <a:latin typeface="Rockwell"/>
                <a:ea typeface="Rockwell"/>
                <a:cs typeface="Rockwell"/>
                <a:sym typeface="Rockwell"/>
              </a:rPr>
              <a:t>Outcome:</a:t>
            </a:r>
            <a:r>
              <a:rPr lang="th" sz="3250">
                <a:solidFill>
                  <a:schemeClr val="dk1"/>
                </a:solidFill>
                <a:latin typeface="Rockwell"/>
                <a:ea typeface="Rockwell"/>
                <a:cs typeface="Rockwell"/>
                <a:sym typeface="Rockwell"/>
              </a:rPr>
              <a:t> A final list of recommendations that are personalised to the individual user.</a:t>
            </a:r>
            <a:endParaRPr sz="3250">
              <a:solidFill>
                <a:schemeClr val="dk1"/>
              </a:solidFill>
              <a:latin typeface="Rockwell"/>
              <a:ea typeface="Rockwell"/>
              <a:cs typeface="Rockwell"/>
              <a:sym typeface="Rockwell"/>
            </a:endParaRPr>
          </a:p>
          <a:p>
            <a:pPr indent="0" lvl="0" marL="0" rtl="0" algn="l">
              <a:spcBef>
                <a:spcPts val="1200"/>
              </a:spcBef>
              <a:spcAft>
                <a:spcPts val="0"/>
              </a:spcAft>
              <a:buNone/>
            </a:pPr>
            <a:r>
              <a:t/>
            </a:r>
            <a:endParaRPr sz="1300">
              <a:solidFill>
                <a:schemeClr val="dk1"/>
              </a:solidFill>
              <a:latin typeface="Rockwell"/>
              <a:ea typeface="Rockwell"/>
              <a:cs typeface="Rockwell"/>
              <a:sym typeface="Rockwell"/>
            </a:endParaRPr>
          </a:p>
          <a:p>
            <a:pPr indent="0" lvl="0" marL="0" rtl="0" algn="l">
              <a:spcBef>
                <a:spcPts val="1200"/>
              </a:spcBef>
              <a:spcAft>
                <a:spcPts val="1200"/>
              </a:spcAft>
              <a:buNone/>
            </a:pPr>
            <a:r>
              <a:t/>
            </a:r>
            <a:endParaRPr>
              <a:solidFill>
                <a:schemeClr val="dk1"/>
              </a:solidFill>
              <a:latin typeface="Rockwell"/>
              <a:ea typeface="Rockwell"/>
              <a:cs typeface="Rockwell"/>
              <a:sym typeface="Rockwe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h">
                <a:latin typeface="Rockwell"/>
                <a:ea typeface="Rockwell"/>
                <a:cs typeface="Rockwell"/>
                <a:sym typeface="Rockwell"/>
              </a:rPr>
              <a:t>Model Evaluation &amp; Accuracy</a:t>
            </a:r>
            <a:endParaRPr>
              <a:latin typeface="Rockwell"/>
              <a:ea typeface="Rockwell"/>
              <a:cs typeface="Rockwell"/>
              <a:sym typeface="Rockwell"/>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th" sz="1300">
                <a:solidFill>
                  <a:schemeClr val="dk1"/>
                </a:solidFill>
                <a:latin typeface="Rockwell"/>
                <a:ea typeface="Rockwell"/>
                <a:cs typeface="Rockwell"/>
                <a:sym typeface="Rockwell"/>
              </a:rPr>
              <a:t>How it Works:</a:t>
            </a:r>
            <a:endParaRPr b="1" sz="1300">
              <a:solidFill>
                <a:schemeClr val="dk1"/>
              </a:solidFill>
              <a:latin typeface="Rockwell"/>
              <a:ea typeface="Rockwell"/>
              <a:cs typeface="Rockwell"/>
              <a:sym typeface="Rockwell"/>
            </a:endParaRPr>
          </a:p>
          <a:p>
            <a:pPr indent="-311150" lvl="0" marL="457200" rtl="0" algn="l">
              <a:spcBef>
                <a:spcPts val="1200"/>
              </a:spcBef>
              <a:spcAft>
                <a:spcPts val="0"/>
              </a:spcAft>
              <a:buClr>
                <a:schemeClr val="dk1"/>
              </a:buClr>
              <a:buSzPts val="1300"/>
              <a:buAutoNum type="arabicPeriod"/>
            </a:pPr>
            <a:r>
              <a:rPr b="1" lang="th" sz="1300">
                <a:solidFill>
                  <a:schemeClr val="dk1"/>
                </a:solidFill>
                <a:latin typeface="Rockwell"/>
                <a:ea typeface="Rockwell"/>
                <a:cs typeface="Rockwell"/>
                <a:sym typeface="Rockwell"/>
              </a:rPr>
              <a:t>Split Data:</a:t>
            </a:r>
            <a:r>
              <a:rPr lang="th" sz="1300">
                <a:solidFill>
                  <a:schemeClr val="dk1"/>
                </a:solidFill>
                <a:latin typeface="Rockwell"/>
                <a:ea typeface="Rockwell"/>
                <a:cs typeface="Rockwell"/>
                <a:sym typeface="Rockwell"/>
              </a:rPr>
              <a:t> Patients were split into a training set (80%) and a test set (20%).</a:t>
            </a:r>
            <a:endParaRPr sz="1300">
              <a:solidFill>
                <a:schemeClr val="dk1"/>
              </a:solidFill>
              <a:latin typeface="Rockwell"/>
              <a:ea typeface="Rockwell"/>
              <a:cs typeface="Rockwell"/>
              <a:sym typeface="Rockwell"/>
            </a:endParaRPr>
          </a:p>
          <a:p>
            <a:pPr indent="-311150" lvl="0" marL="457200" rtl="0" algn="l">
              <a:spcBef>
                <a:spcPts val="0"/>
              </a:spcBef>
              <a:spcAft>
                <a:spcPts val="0"/>
              </a:spcAft>
              <a:buClr>
                <a:schemeClr val="dk1"/>
              </a:buClr>
              <a:buSzPts val="1300"/>
              <a:buAutoNum type="arabicPeriod"/>
            </a:pPr>
            <a:r>
              <a:rPr b="1" lang="th" sz="1300">
                <a:solidFill>
                  <a:schemeClr val="dk1"/>
                </a:solidFill>
                <a:latin typeface="Rockwell"/>
                <a:ea typeface="Rockwell"/>
                <a:cs typeface="Rockwell"/>
                <a:sym typeface="Rockwell"/>
              </a:rPr>
              <a:t>Train Model:</a:t>
            </a:r>
            <a:r>
              <a:rPr lang="th" sz="1300">
                <a:solidFill>
                  <a:schemeClr val="dk1"/>
                </a:solidFill>
                <a:latin typeface="Rockwell"/>
                <a:ea typeface="Rockwell"/>
                <a:cs typeface="Rockwell"/>
                <a:sym typeface="Rockwell"/>
              </a:rPr>
              <a:t> The cosine similarity model was trained </a:t>
            </a:r>
            <a:r>
              <a:rPr i="1" lang="th" sz="1300">
                <a:solidFill>
                  <a:schemeClr val="dk1"/>
                </a:solidFill>
                <a:latin typeface="Rockwell"/>
                <a:ea typeface="Rockwell"/>
                <a:cs typeface="Rockwell"/>
                <a:sym typeface="Rockwell"/>
              </a:rPr>
              <a:t>only</a:t>
            </a:r>
            <a:r>
              <a:rPr lang="th" sz="1300">
                <a:solidFill>
                  <a:schemeClr val="dk1"/>
                </a:solidFill>
                <a:latin typeface="Rockwell"/>
                <a:ea typeface="Rockwell"/>
                <a:cs typeface="Rockwell"/>
                <a:sym typeface="Rockwell"/>
              </a:rPr>
              <a:t> on the training set.</a:t>
            </a:r>
            <a:endParaRPr sz="1300">
              <a:solidFill>
                <a:schemeClr val="dk1"/>
              </a:solidFill>
              <a:latin typeface="Rockwell"/>
              <a:ea typeface="Rockwell"/>
              <a:cs typeface="Rockwell"/>
              <a:sym typeface="Rockwell"/>
            </a:endParaRPr>
          </a:p>
          <a:p>
            <a:pPr indent="-311150" lvl="0" marL="457200" rtl="0" algn="l">
              <a:spcBef>
                <a:spcPts val="0"/>
              </a:spcBef>
              <a:spcAft>
                <a:spcPts val="0"/>
              </a:spcAft>
              <a:buClr>
                <a:schemeClr val="dk1"/>
              </a:buClr>
              <a:buSzPts val="1300"/>
              <a:buAutoNum type="arabicPeriod"/>
            </a:pPr>
            <a:r>
              <a:rPr b="1" lang="th" sz="1300">
                <a:solidFill>
                  <a:schemeClr val="dk1"/>
                </a:solidFill>
                <a:latin typeface="Rockwell"/>
                <a:ea typeface="Rockwell"/>
                <a:cs typeface="Rockwell"/>
                <a:sym typeface="Rockwell"/>
              </a:rPr>
              <a:t>Test Model:</a:t>
            </a:r>
            <a:r>
              <a:rPr lang="th" sz="1300">
                <a:solidFill>
                  <a:schemeClr val="dk1"/>
                </a:solidFill>
                <a:latin typeface="Rockwell"/>
                <a:ea typeface="Rockwell"/>
                <a:cs typeface="Rockwell"/>
                <a:sym typeface="Rockwell"/>
              </a:rPr>
              <a:t> A "hide-one" strategy was used on the unseen test set patients. I hide one of their symptoms and test if the model can predict it based on the others.</a:t>
            </a:r>
            <a:endParaRPr sz="1300">
              <a:solidFill>
                <a:schemeClr val="dk1"/>
              </a:solidFill>
              <a:latin typeface="Rockwell"/>
              <a:ea typeface="Rockwell"/>
              <a:cs typeface="Rockwell"/>
              <a:sym typeface="Rockwell"/>
            </a:endParaRPr>
          </a:p>
          <a:p>
            <a:pPr indent="0" lvl="0" marL="0" rtl="0" algn="l">
              <a:spcBef>
                <a:spcPts val="1200"/>
              </a:spcBef>
              <a:spcAft>
                <a:spcPts val="0"/>
              </a:spcAft>
              <a:buNone/>
            </a:pPr>
            <a:r>
              <a:rPr b="1" lang="th" sz="1300">
                <a:solidFill>
                  <a:schemeClr val="dk1"/>
                </a:solidFill>
                <a:latin typeface="Rockwell"/>
                <a:ea typeface="Rockwell"/>
                <a:cs typeface="Rockwell"/>
                <a:sym typeface="Rockwell"/>
              </a:rPr>
              <a:t>Key Metrics Reported:</a:t>
            </a:r>
            <a:endParaRPr sz="1300">
              <a:solidFill>
                <a:schemeClr val="dk1"/>
              </a:solidFill>
              <a:latin typeface="Rockwell"/>
              <a:ea typeface="Rockwell"/>
              <a:cs typeface="Rockwell"/>
              <a:sym typeface="Rockwell"/>
            </a:endParaRPr>
          </a:p>
          <a:p>
            <a:pPr indent="-311150" lvl="0" marL="457200" rtl="0" algn="l">
              <a:spcBef>
                <a:spcPts val="1200"/>
              </a:spcBef>
              <a:spcAft>
                <a:spcPts val="0"/>
              </a:spcAft>
              <a:buClr>
                <a:schemeClr val="dk1"/>
              </a:buClr>
              <a:buSzPts val="1300"/>
              <a:buChar char="●"/>
            </a:pPr>
            <a:r>
              <a:rPr b="1" lang="th" sz="1300">
                <a:solidFill>
                  <a:schemeClr val="dk1"/>
                </a:solidFill>
                <a:latin typeface="Rockwell"/>
                <a:ea typeface="Rockwell"/>
                <a:cs typeface="Rockwell"/>
                <a:sym typeface="Rockwell"/>
              </a:rPr>
              <a:t>Recall@5:</a:t>
            </a:r>
            <a:r>
              <a:rPr lang="th" sz="1300">
                <a:solidFill>
                  <a:schemeClr val="dk1"/>
                </a:solidFill>
                <a:latin typeface="Rockwell"/>
                <a:ea typeface="Rockwell"/>
                <a:cs typeface="Rockwell"/>
                <a:sym typeface="Rockwell"/>
              </a:rPr>
              <a:t> Of all the correct symptoms, what percentage did our top 5 find?</a:t>
            </a:r>
            <a:endParaRPr b="1" sz="1300">
              <a:solidFill>
                <a:schemeClr val="dk1"/>
              </a:solidFill>
              <a:latin typeface="Rockwell"/>
              <a:ea typeface="Rockwell"/>
              <a:cs typeface="Rockwell"/>
              <a:sym typeface="Rockwell"/>
            </a:endParaRPr>
          </a:p>
          <a:p>
            <a:pPr indent="-311150" lvl="0" marL="457200" rtl="0" algn="l">
              <a:spcBef>
                <a:spcPts val="0"/>
              </a:spcBef>
              <a:spcAft>
                <a:spcPts val="0"/>
              </a:spcAft>
              <a:buClr>
                <a:schemeClr val="dk1"/>
              </a:buClr>
              <a:buSzPts val="1300"/>
              <a:buChar char="●"/>
            </a:pPr>
            <a:r>
              <a:rPr b="1" lang="th" sz="1300">
                <a:solidFill>
                  <a:schemeClr val="dk1"/>
                </a:solidFill>
                <a:latin typeface="Rockwell"/>
                <a:ea typeface="Rockwell"/>
                <a:cs typeface="Rockwell"/>
                <a:sym typeface="Rockwell"/>
              </a:rPr>
              <a:t>Hit Rate@5:</a:t>
            </a:r>
            <a:r>
              <a:rPr lang="th" sz="1300">
                <a:solidFill>
                  <a:schemeClr val="dk1"/>
                </a:solidFill>
                <a:latin typeface="Rockwell"/>
                <a:ea typeface="Rockwell"/>
                <a:cs typeface="Rockwell"/>
                <a:sym typeface="Rockwell"/>
              </a:rPr>
              <a:t> How often was the correct hidden symptom in our top 5 recommendations?</a:t>
            </a:r>
            <a:endParaRPr sz="1300">
              <a:solidFill>
                <a:schemeClr val="dk1"/>
              </a:solidFill>
              <a:latin typeface="Rockwell"/>
              <a:ea typeface="Rockwell"/>
              <a:cs typeface="Rockwell"/>
              <a:sym typeface="Rockwell"/>
            </a:endParaRPr>
          </a:p>
          <a:p>
            <a:pPr indent="-311150" lvl="0" marL="457200" rtl="0" algn="l">
              <a:spcBef>
                <a:spcPts val="0"/>
              </a:spcBef>
              <a:spcAft>
                <a:spcPts val="0"/>
              </a:spcAft>
              <a:buClr>
                <a:schemeClr val="dk1"/>
              </a:buClr>
              <a:buSzPts val="1300"/>
              <a:buChar char="●"/>
            </a:pPr>
            <a:r>
              <a:rPr b="1" lang="th" sz="1300">
                <a:solidFill>
                  <a:schemeClr val="dk1"/>
                </a:solidFill>
                <a:latin typeface="Rockwell"/>
                <a:ea typeface="Rockwell"/>
                <a:cs typeface="Rockwell"/>
                <a:sym typeface="Rockwell"/>
              </a:rPr>
              <a:t>MRR (Mean Reciprocal Rank)</a:t>
            </a:r>
            <a:r>
              <a:rPr lang="th" sz="1300">
                <a:solidFill>
                  <a:schemeClr val="dk1"/>
                </a:solidFill>
                <a:latin typeface="Rockwell"/>
                <a:ea typeface="Rockwell"/>
                <a:cs typeface="Rockwell"/>
                <a:sym typeface="Rockwell"/>
              </a:rPr>
              <a:t>: How well did we rank the first correct answer? (Rank of the first relevant item, Higher is better).</a:t>
            </a:r>
            <a:endParaRPr sz="1300">
              <a:solidFill>
                <a:schemeClr val="dk1"/>
              </a:solidFill>
              <a:latin typeface="Rockwell"/>
              <a:ea typeface="Rockwell"/>
              <a:cs typeface="Rockwell"/>
              <a:sym typeface="Rockwell"/>
            </a:endParaRPr>
          </a:p>
          <a:p>
            <a:pPr indent="0" lvl="0" marL="0" rtl="0" algn="l">
              <a:spcBef>
                <a:spcPts val="1200"/>
              </a:spcBef>
              <a:spcAft>
                <a:spcPts val="1200"/>
              </a:spcAft>
              <a:buNone/>
            </a:pPr>
            <a:r>
              <a:t/>
            </a:r>
            <a:endParaRPr>
              <a:solidFill>
                <a:schemeClr val="dk1"/>
              </a:solidFill>
              <a:latin typeface="Rockwell"/>
              <a:ea typeface="Rockwell"/>
              <a:cs typeface="Rockwell"/>
              <a:sym typeface="Rockwe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h">
                <a:latin typeface="Rockwell"/>
                <a:ea typeface="Rockwell"/>
                <a:cs typeface="Rockwell"/>
                <a:sym typeface="Rockwell"/>
              </a:rPr>
              <a:t>API Interface &amp; Deployment</a:t>
            </a:r>
            <a:endParaRPr>
              <a:latin typeface="Rockwell"/>
              <a:ea typeface="Rockwell"/>
              <a:cs typeface="Rockwell"/>
              <a:sym typeface="Rockwell"/>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th" sz="1400">
                <a:solidFill>
                  <a:schemeClr val="dk1"/>
                </a:solidFill>
                <a:latin typeface="Rockwell"/>
                <a:ea typeface="Rockwell"/>
                <a:cs typeface="Rockwell"/>
                <a:sym typeface="Rockwell"/>
              </a:rPr>
              <a:t>The entire 3-step pipeline was wrapped in a </a:t>
            </a:r>
            <a:r>
              <a:rPr b="1" lang="th" sz="1400">
                <a:solidFill>
                  <a:schemeClr val="dk1"/>
                </a:solidFill>
                <a:latin typeface="Rockwell"/>
                <a:ea typeface="Rockwell"/>
                <a:cs typeface="Rockwell"/>
                <a:sym typeface="Rockwell"/>
              </a:rPr>
              <a:t>FastAPI</a:t>
            </a:r>
            <a:r>
              <a:rPr lang="th" sz="1400">
                <a:solidFill>
                  <a:schemeClr val="dk1"/>
                </a:solidFill>
                <a:latin typeface="Rockwell"/>
                <a:ea typeface="Rockwell"/>
                <a:cs typeface="Rockwell"/>
                <a:sym typeface="Rockwell"/>
              </a:rPr>
              <a:t> application.</a:t>
            </a:r>
            <a:endParaRPr sz="1400">
              <a:solidFill>
                <a:schemeClr val="dk1"/>
              </a:solidFill>
              <a:latin typeface="Rockwell"/>
              <a:ea typeface="Rockwell"/>
              <a:cs typeface="Rockwell"/>
              <a:sym typeface="Rockwell"/>
            </a:endParaRPr>
          </a:p>
          <a:p>
            <a:pPr indent="0" lvl="0" marL="0" rtl="0" algn="l">
              <a:spcBef>
                <a:spcPts val="1200"/>
              </a:spcBef>
              <a:spcAft>
                <a:spcPts val="0"/>
              </a:spcAft>
              <a:buNone/>
            </a:pPr>
            <a:r>
              <a:rPr b="1" lang="th" sz="1300">
                <a:solidFill>
                  <a:schemeClr val="dk1"/>
                </a:solidFill>
                <a:latin typeface="Rockwell"/>
                <a:ea typeface="Rockwell"/>
                <a:cs typeface="Rockwell"/>
                <a:sym typeface="Rockwell"/>
              </a:rPr>
              <a:t>API Features:</a:t>
            </a:r>
            <a:endParaRPr b="1" sz="1300">
              <a:solidFill>
                <a:schemeClr val="dk1"/>
              </a:solidFill>
              <a:latin typeface="Rockwell"/>
              <a:ea typeface="Rockwell"/>
              <a:cs typeface="Rockwell"/>
              <a:sym typeface="Rockwell"/>
            </a:endParaRPr>
          </a:p>
          <a:p>
            <a:pPr indent="-311150" lvl="0" marL="457200" rtl="0" algn="l">
              <a:spcBef>
                <a:spcPts val="1200"/>
              </a:spcBef>
              <a:spcAft>
                <a:spcPts val="0"/>
              </a:spcAft>
              <a:buClr>
                <a:schemeClr val="dk1"/>
              </a:buClr>
              <a:buSzPts val="1300"/>
              <a:buChar char="●"/>
            </a:pPr>
            <a:r>
              <a:rPr lang="th" sz="1300">
                <a:solidFill>
                  <a:schemeClr val="dk1"/>
                </a:solidFill>
                <a:latin typeface="Rockwell"/>
                <a:ea typeface="Rockwell"/>
                <a:cs typeface="Rockwell"/>
                <a:sym typeface="Rockwell"/>
              </a:rPr>
              <a:t>A </a:t>
            </a:r>
            <a:r>
              <a:rPr lang="th" sz="1300">
                <a:solidFill>
                  <a:srgbClr val="188038"/>
                </a:solidFill>
                <a:latin typeface="Rockwell"/>
                <a:ea typeface="Rockwell"/>
                <a:cs typeface="Rockwell"/>
                <a:sym typeface="Rockwell"/>
              </a:rPr>
              <a:t>/recommend</a:t>
            </a:r>
            <a:r>
              <a:rPr lang="th" sz="1300">
                <a:solidFill>
                  <a:schemeClr val="dk1"/>
                </a:solidFill>
                <a:latin typeface="Rockwell"/>
                <a:ea typeface="Rockwell"/>
                <a:cs typeface="Rockwell"/>
                <a:sym typeface="Rockwell"/>
              </a:rPr>
              <a:t> endpoint that accepts </a:t>
            </a:r>
            <a:r>
              <a:rPr lang="th" sz="1300">
                <a:solidFill>
                  <a:srgbClr val="188038"/>
                </a:solidFill>
                <a:latin typeface="Rockwell"/>
                <a:ea typeface="Rockwell"/>
                <a:cs typeface="Rockwell"/>
                <a:sym typeface="Rockwell"/>
              </a:rPr>
              <a:t>search_term</a:t>
            </a:r>
            <a:r>
              <a:rPr lang="th" sz="1300">
                <a:solidFill>
                  <a:schemeClr val="dk1"/>
                </a:solidFill>
                <a:latin typeface="Rockwell"/>
                <a:ea typeface="Rockwell"/>
                <a:cs typeface="Rockwell"/>
                <a:sym typeface="Rockwell"/>
              </a:rPr>
              <a:t>, </a:t>
            </a:r>
            <a:r>
              <a:rPr lang="th" sz="1300">
                <a:solidFill>
                  <a:srgbClr val="188038"/>
                </a:solidFill>
                <a:latin typeface="Rockwell"/>
                <a:ea typeface="Rockwell"/>
                <a:cs typeface="Rockwell"/>
                <a:sym typeface="Rockwell"/>
              </a:rPr>
              <a:t>age</a:t>
            </a:r>
            <a:r>
              <a:rPr lang="th" sz="1300">
                <a:solidFill>
                  <a:schemeClr val="dk1"/>
                </a:solidFill>
                <a:latin typeface="Rockwell"/>
                <a:ea typeface="Rockwell"/>
                <a:cs typeface="Rockwell"/>
                <a:sym typeface="Rockwell"/>
              </a:rPr>
              <a:t> (optional), </a:t>
            </a:r>
            <a:r>
              <a:rPr lang="th" sz="1300">
                <a:solidFill>
                  <a:srgbClr val="188038"/>
                </a:solidFill>
                <a:latin typeface="Rockwell"/>
                <a:ea typeface="Rockwell"/>
                <a:cs typeface="Rockwell"/>
                <a:sym typeface="Rockwell"/>
              </a:rPr>
              <a:t>gender</a:t>
            </a:r>
            <a:r>
              <a:rPr lang="th" sz="1300">
                <a:solidFill>
                  <a:schemeClr val="dk1"/>
                </a:solidFill>
                <a:latin typeface="Rockwell"/>
                <a:ea typeface="Rockwell"/>
                <a:cs typeface="Rockwell"/>
                <a:sym typeface="Rockwell"/>
              </a:rPr>
              <a:t> (optional), and</a:t>
            </a:r>
            <a:r>
              <a:rPr lang="th" sz="1300">
                <a:solidFill>
                  <a:srgbClr val="188038"/>
                </a:solidFill>
                <a:latin typeface="Rockwell"/>
                <a:ea typeface="Rockwell"/>
                <a:cs typeface="Rockwell"/>
                <a:sym typeface="Rockwell"/>
              </a:rPr>
              <a:t> top_n_next_symptoms </a:t>
            </a:r>
            <a:r>
              <a:rPr lang="th" sz="1300">
                <a:solidFill>
                  <a:schemeClr val="dk1"/>
                </a:solidFill>
                <a:latin typeface="Rockwell"/>
                <a:ea typeface="Rockwell"/>
                <a:cs typeface="Rockwell"/>
                <a:sym typeface="Rockwell"/>
              </a:rPr>
              <a:t>(optional).</a:t>
            </a:r>
            <a:endParaRPr sz="1300">
              <a:solidFill>
                <a:schemeClr val="dk1"/>
              </a:solidFill>
              <a:latin typeface="Rockwell"/>
              <a:ea typeface="Rockwell"/>
              <a:cs typeface="Rockwell"/>
              <a:sym typeface="Rockwell"/>
            </a:endParaRPr>
          </a:p>
          <a:p>
            <a:pPr indent="-311150" lvl="0" marL="457200" rtl="0" algn="l">
              <a:spcBef>
                <a:spcPts val="0"/>
              </a:spcBef>
              <a:spcAft>
                <a:spcPts val="0"/>
              </a:spcAft>
              <a:buClr>
                <a:schemeClr val="dk1"/>
              </a:buClr>
              <a:buSzPts val="1300"/>
              <a:buChar char="●"/>
            </a:pPr>
            <a:r>
              <a:rPr lang="th" sz="1300">
                <a:solidFill>
                  <a:schemeClr val="dk1"/>
                </a:solidFill>
                <a:latin typeface="Rockwell"/>
                <a:ea typeface="Rockwell"/>
                <a:cs typeface="Rockwell"/>
                <a:sym typeface="Rockwell"/>
              </a:rPr>
              <a:t>Automatically generated, interactive documentation (</a:t>
            </a:r>
            <a:r>
              <a:rPr lang="th" sz="1300">
                <a:solidFill>
                  <a:srgbClr val="188038"/>
                </a:solidFill>
                <a:latin typeface="Rockwell"/>
                <a:ea typeface="Rockwell"/>
                <a:cs typeface="Rockwell"/>
                <a:sym typeface="Rockwell"/>
              </a:rPr>
              <a:t>/docs</a:t>
            </a:r>
            <a:r>
              <a:rPr lang="th" sz="1300">
                <a:solidFill>
                  <a:schemeClr val="dk1"/>
                </a:solidFill>
                <a:latin typeface="Rockwell"/>
                <a:ea typeface="Rockwell"/>
                <a:cs typeface="Rockwell"/>
                <a:sym typeface="Rockwell"/>
              </a:rPr>
              <a:t>) for easy testing.</a:t>
            </a:r>
            <a:endParaRPr sz="1300">
              <a:solidFill>
                <a:schemeClr val="dk1"/>
              </a:solidFill>
              <a:latin typeface="Rockwell"/>
              <a:ea typeface="Rockwell"/>
              <a:cs typeface="Rockwell"/>
              <a:sym typeface="Rockwell"/>
            </a:endParaRPr>
          </a:p>
          <a:p>
            <a:pPr indent="-311150" lvl="0" marL="457200" rtl="0" algn="l">
              <a:spcBef>
                <a:spcPts val="0"/>
              </a:spcBef>
              <a:spcAft>
                <a:spcPts val="0"/>
              </a:spcAft>
              <a:buClr>
                <a:schemeClr val="dk1"/>
              </a:buClr>
              <a:buSzPts val="1300"/>
              <a:buChar char="●"/>
            </a:pPr>
            <a:r>
              <a:rPr lang="th" sz="1300">
                <a:solidFill>
                  <a:schemeClr val="dk1"/>
                </a:solidFill>
                <a:latin typeface="Rockwell"/>
                <a:ea typeface="Rockwell"/>
                <a:cs typeface="Rockwell"/>
                <a:sym typeface="Rockwell"/>
              </a:rPr>
              <a:t>A </a:t>
            </a:r>
            <a:r>
              <a:rPr lang="th" sz="1300">
                <a:solidFill>
                  <a:srgbClr val="188038"/>
                </a:solidFill>
                <a:latin typeface="Rockwell"/>
                <a:ea typeface="Rockwell"/>
                <a:cs typeface="Rockwell"/>
                <a:sym typeface="Rockwell"/>
              </a:rPr>
              <a:t>Main_Recommender_System.py</a:t>
            </a:r>
            <a:r>
              <a:rPr lang="th" sz="1300">
                <a:solidFill>
                  <a:schemeClr val="dk1"/>
                </a:solidFill>
                <a:latin typeface="Rockwell"/>
                <a:ea typeface="Rockwell"/>
                <a:cs typeface="Rockwell"/>
                <a:sym typeface="Rockwell"/>
              </a:rPr>
              <a:t> for recommender system logic and a </a:t>
            </a:r>
            <a:r>
              <a:rPr lang="th" sz="1300">
                <a:solidFill>
                  <a:srgbClr val="188038"/>
                </a:solidFill>
                <a:latin typeface="Rockwell"/>
                <a:ea typeface="Rockwell"/>
                <a:cs typeface="Rockwell"/>
                <a:sym typeface="Rockwell"/>
              </a:rPr>
              <a:t>Main_Test_API.py</a:t>
            </a:r>
            <a:r>
              <a:rPr lang="th" sz="1300">
                <a:solidFill>
                  <a:schemeClr val="dk1"/>
                </a:solidFill>
                <a:latin typeface="Rockwell"/>
                <a:ea typeface="Rockwell"/>
                <a:cs typeface="Rockwell"/>
                <a:sym typeface="Rockwell"/>
              </a:rPr>
              <a:t> for a simple API interface for this recommender system, making it easy for developers to integrate and use.</a:t>
            </a:r>
            <a:endParaRPr sz="1300">
              <a:solidFill>
                <a:schemeClr val="dk1"/>
              </a:solidFill>
              <a:latin typeface="Rockwell"/>
              <a:ea typeface="Rockwell"/>
              <a:cs typeface="Rockwell"/>
              <a:sym typeface="Rockwell"/>
            </a:endParaRPr>
          </a:p>
          <a:p>
            <a:pPr indent="0" lvl="0" marL="0" rtl="0" algn="l">
              <a:spcBef>
                <a:spcPts val="1200"/>
              </a:spcBef>
              <a:spcAft>
                <a:spcPts val="0"/>
              </a:spcAft>
              <a:buClr>
                <a:schemeClr val="dk1"/>
              </a:buClr>
              <a:buSzPts val="1100"/>
              <a:buFont typeface="Arial"/>
              <a:buNone/>
            </a:pPr>
            <a:r>
              <a:t/>
            </a:r>
            <a:endParaRPr sz="1400">
              <a:solidFill>
                <a:schemeClr val="dk1"/>
              </a:solidFill>
              <a:latin typeface="Rockwell"/>
              <a:ea typeface="Rockwell"/>
              <a:cs typeface="Rockwell"/>
              <a:sym typeface="Rockwell"/>
            </a:endParaRPr>
          </a:p>
          <a:p>
            <a:pPr indent="0" lvl="0" marL="0" rtl="0" algn="l">
              <a:spcBef>
                <a:spcPts val="1200"/>
              </a:spcBef>
              <a:spcAft>
                <a:spcPts val="0"/>
              </a:spcAft>
              <a:buNone/>
            </a:pPr>
            <a:r>
              <a:t/>
            </a:r>
            <a:endParaRPr b="1" sz="1400">
              <a:solidFill>
                <a:schemeClr val="dk1"/>
              </a:solidFill>
              <a:latin typeface="Rockwell"/>
              <a:ea typeface="Rockwell"/>
              <a:cs typeface="Rockwell"/>
              <a:sym typeface="Rockwell"/>
            </a:endParaRPr>
          </a:p>
          <a:p>
            <a:pPr indent="0" lvl="0" marL="0" rtl="0" algn="l">
              <a:spcBef>
                <a:spcPts val="1200"/>
              </a:spcBef>
              <a:spcAft>
                <a:spcPts val="1200"/>
              </a:spcAft>
              <a:buNone/>
            </a:pPr>
            <a:r>
              <a:t/>
            </a:r>
            <a:endParaRPr>
              <a:solidFill>
                <a:schemeClr val="dk1"/>
              </a:solidFill>
              <a:latin typeface="Rockwell"/>
              <a:ea typeface="Rockwell"/>
              <a:cs typeface="Rockwell"/>
              <a:sym typeface="Rockwe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h">
                <a:latin typeface="Rockwell"/>
                <a:ea typeface="Rockwell"/>
                <a:cs typeface="Rockwell"/>
                <a:sym typeface="Rockwell"/>
              </a:rPr>
              <a:t>Limitations</a:t>
            </a:r>
            <a:endParaRPr>
              <a:latin typeface="Rockwell"/>
              <a:ea typeface="Rockwell"/>
              <a:cs typeface="Rockwell"/>
              <a:sym typeface="Rockwell"/>
            </a:endParaRPr>
          </a:p>
        </p:txBody>
      </p:sp>
      <p:sp>
        <p:nvSpPr>
          <p:cNvPr id="103" name="Google Shape;103;p21"/>
          <p:cNvSpPr txBox="1"/>
          <p:nvPr>
            <p:ph idx="1" type="body"/>
          </p:nvPr>
        </p:nvSpPr>
        <p:spPr>
          <a:xfrm>
            <a:off x="311700" y="1152475"/>
            <a:ext cx="8520600" cy="38877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chemeClr val="dk1"/>
              </a:buClr>
              <a:buSzPts val="1300"/>
              <a:buChar char="●"/>
            </a:pPr>
            <a:r>
              <a:rPr b="1" lang="th" sz="1300">
                <a:solidFill>
                  <a:schemeClr val="dk1"/>
                </a:solidFill>
                <a:latin typeface="Rockwell"/>
                <a:ea typeface="Rockwell"/>
                <a:cs typeface="Rockwell"/>
                <a:sym typeface="Rockwell"/>
              </a:rPr>
              <a:t>Translator Reliability:</a:t>
            </a:r>
            <a:r>
              <a:rPr lang="th" sz="1300">
                <a:solidFill>
                  <a:schemeClr val="dk1"/>
                </a:solidFill>
                <a:latin typeface="Rockwell"/>
                <a:ea typeface="Rockwell"/>
                <a:cs typeface="Rockwell"/>
                <a:sym typeface="Rockwell"/>
              </a:rPr>
              <a:t> The current implementation uses the Google Translate API for normalising mixed-language inputs. This was chosen due to my internet speed constraint, which made using large language models (LLMs) challenging due to their significant size. While it was functional, it may not be as reliable as specialised models.</a:t>
            </a:r>
            <a:endParaRPr sz="1300">
              <a:solidFill>
                <a:schemeClr val="dk1"/>
              </a:solidFill>
              <a:latin typeface="Rockwell"/>
              <a:ea typeface="Rockwell"/>
              <a:cs typeface="Rockwell"/>
              <a:sym typeface="Rockwell"/>
            </a:endParaRPr>
          </a:p>
          <a:p>
            <a:pPr indent="-311150" lvl="0" marL="457200" rtl="0" algn="l">
              <a:lnSpc>
                <a:spcPct val="150000"/>
              </a:lnSpc>
              <a:spcBef>
                <a:spcPts val="0"/>
              </a:spcBef>
              <a:spcAft>
                <a:spcPts val="0"/>
              </a:spcAft>
              <a:buClr>
                <a:schemeClr val="dk1"/>
              </a:buClr>
              <a:buSzPts val="1300"/>
              <a:buChar char="●"/>
            </a:pPr>
            <a:r>
              <a:rPr b="1" lang="th" sz="1300">
                <a:solidFill>
                  <a:schemeClr val="dk1"/>
                </a:solidFill>
                <a:latin typeface="Rockwell"/>
                <a:ea typeface="Rockwell"/>
                <a:cs typeface="Rockwell"/>
                <a:sym typeface="Rockwell"/>
              </a:rPr>
              <a:t>Knowledge Base Dependency:</a:t>
            </a:r>
            <a:r>
              <a:rPr lang="th" sz="1300">
                <a:solidFill>
                  <a:schemeClr val="dk1"/>
                </a:solidFill>
                <a:latin typeface="Rockwell"/>
                <a:ea typeface="Rockwell"/>
                <a:cs typeface="Rockwell"/>
                <a:sym typeface="Rockwell"/>
              </a:rPr>
              <a:t> The NLU model's accuracy directly depends on the completeness of the Symptom Knowledge Base. It cannot interpret symptoms or aliases that are not explicitly defined.</a:t>
            </a:r>
            <a:endParaRPr sz="1300">
              <a:solidFill>
                <a:schemeClr val="dk1"/>
              </a:solidFill>
              <a:latin typeface="Rockwell"/>
              <a:ea typeface="Rockwell"/>
              <a:cs typeface="Rockwell"/>
              <a:sym typeface="Rockwell"/>
            </a:endParaRPr>
          </a:p>
          <a:p>
            <a:pPr indent="-311150" lvl="0" marL="457200" rtl="0" algn="l">
              <a:lnSpc>
                <a:spcPct val="150000"/>
              </a:lnSpc>
              <a:spcBef>
                <a:spcPts val="0"/>
              </a:spcBef>
              <a:spcAft>
                <a:spcPts val="0"/>
              </a:spcAft>
              <a:buClr>
                <a:schemeClr val="dk1"/>
              </a:buClr>
              <a:buSzPts val="1300"/>
              <a:buChar char="●"/>
            </a:pPr>
            <a:r>
              <a:rPr b="1" lang="th" sz="1300">
                <a:solidFill>
                  <a:schemeClr val="dk1"/>
                </a:solidFill>
                <a:latin typeface="Rockwell"/>
                <a:ea typeface="Rockwell"/>
                <a:cs typeface="Rockwell"/>
                <a:sym typeface="Rockwell"/>
              </a:rPr>
              <a:t>Personalisation Rule Dependency:</a:t>
            </a:r>
            <a:r>
              <a:rPr lang="th" sz="1300">
                <a:solidFill>
                  <a:schemeClr val="dk1"/>
                </a:solidFill>
                <a:latin typeface="Rockwell"/>
                <a:ea typeface="Rockwell"/>
                <a:cs typeface="Rockwell"/>
                <a:sym typeface="Rockwell"/>
              </a:rPr>
              <a:t> The personalisation rules for age and gender are based on general assumptions. Their accuracy could be significantly improved with input and validation from medical professionals.</a:t>
            </a:r>
            <a:endParaRPr sz="1300">
              <a:solidFill>
                <a:schemeClr val="dk1"/>
              </a:solidFill>
              <a:latin typeface="Rockwell"/>
              <a:ea typeface="Rockwell"/>
              <a:cs typeface="Rockwell"/>
              <a:sym typeface="Rockwell"/>
            </a:endParaRPr>
          </a:p>
          <a:p>
            <a:pPr indent="-311150" lvl="0" marL="457200" rtl="0" algn="l">
              <a:lnSpc>
                <a:spcPct val="150000"/>
              </a:lnSpc>
              <a:spcBef>
                <a:spcPts val="0"/>
              </a:spcBef>
              <a:spcAft>
                <a:spcPts val="0"/>
              </a:spcAft>
              <a:buClr>
                <a:schemeClr val="dk1"/>
              </a:buClr>
              <a:buSzPts val="1300"/>
              <a:buChar char="●"/>
            </a:pPr>
            <a:r>
              <a:rPr b="1" lang="th" sz="1300">
                <a:solidFill>
                  <a:schemeClr val="dk1"/>
                </a:solidFill>
                <a:latin typeface="Rockwell"/>
                <a:ea typeface="Rockwell"/>
                <a:cs typeface="Rockwell"/>
                <a:sym typeface="Rockwell"/>
              </a:rPr>
              <a:t>Lack of Temporal Context:</a:t>
            </a:r>
            <a:r>
              <a:rPr lang="th" sz="1300">
                <a:solidFill>
                  <a:schemeClr val="dk1"/>
                </a:solidFill>
                <a:latin typeface="Rockwell"/>
                <a:ea typeface="Rockwell"/>
                <a:cs typeface="Rockwell"/>
                <a:sym typeface="Rockwell"/>
              </a:rPr>
              <a:t> The model identifies co-occurring symptoms but does not understand the sequence or duration in which they appear.</a:t>
            </a:r>
            <a:endParaRPr sz="1300">
              <a:solidFill>
                <a:schemeClr val="dk1"/>
              </a:solidFill>
              <a:latin typeface="Rockwell"/>
              <a:ea typeface="Rockwell"/>
              <a:cs typeface="Rockwell"/>
              <a:sym typeface="Rockwell"/>
            </a:endParaRPr>
          </a:p>
          <a:p>
            <a:pPr indent="0" lvl="0" marL="0" rtl="0" algn="l">
              <a:spcBef>
                <a:spcPts val="1200"/>
              </a:spcBef>
              <a:spcAft>
                <a:spcPts val="1200"/>
              </a:spcAft>
              <a:buNone/>
            </a:pPr>
            <a:r>
              <a:t/>
            </a:r>
            <a:endParaRPr>
              <a:solidFill>
                <a:schemeClr val="dk1"/>
              </a:solidFill>
              <a:latin typeface="Rockwell"/>
              <a:ea typeface="Rockwell"/>
              <a:cs typeface="Rockwell"/>
              <a:sym typeface="Rockwe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