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521" r:id="rId3"/>
    <p:sldId id="522" r:id="rId4"/>
    <p:sldId id="524" r:id="rId5"/>
    <p:sldId id="526" r:id="rId6"/>
    <p:sldId id="527" r:id="rId7"/>
    <p:sldId id="557" r:id="rId8"/>
    <p:sldId id="528" r:id="rId9"/>
    <p:sldId id="530" r:id="rId10"/>
    <p:sldId id="558" r:id="rId11"/>
    <p:sldId id="532" r:id="rId12"/>
    <p:sldId id="533" r:id="rId13"/>
    <p:sldId id="552" r:id="rId14"/>
    <p:sldId id="554" r:id="rId15"/>
    <p:sldId id="559" r:id="rId16"/>
    <p:sldId id="555" r:id="rId17"/>
    <p:sldId id="542" r:id="rId18"/>
    <p:sldId id="543" r:id="rId19"/>
    <p:sldId id="560" r:id="rId20"/>
    <p:sldId id="551" r:id="rId21"/>
    <p:sldId id="544" r:id="rId22"/>
    <p:sldId id="564" r:id="rId23"/>
    <p:sldId id="545" r:id="rId24"/>
    <p:sldId id="562" r:id="rId25"/>
    <p:sldId id="563" r:id="rId26"/>
    <p:sldId id="547" r:id="rId27"/>
    <p:sldId id="561" r:id="rId28"/>
    <p:sldId id="548" r:id="rId29"/>
    <p:sldId id="549" r:id="rId30"/>
    <p:sldId id="550" r:id="rId3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4660"/>
  </p:normalViewPr>
  <p:slideViewPr>
    <p:cSldViewPr>
      <p:cViewPr varScale="1">
        <p:scale>
          <a:sx n="88" d="100"/>
          <a:sy n="88" d="100"/>
        </p:scale>
        <p:origin x="1026" y="8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71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media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BreakPoint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Images\orientation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imageResponsive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y%20training%20material\RWD\Demos\Images\backgroundImag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video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Images\flexNav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fl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y%20training%20material\RWD\Demos\Images\ResponsiveTypograph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framework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enextweb.com/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RWD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Alka Jhanwar</a:t>
            </a:r>
          </a:p>
        </p:txBody>
      </p:sp>
    </p:spTree>
    <p:extLst>
      <p:ext uri="{BB962C8B-B14F-4D97-AF65-F5344CB8AC3E}">
        <p14:creationId xmlns:p14="http://schemas.microsoft.com/office/powerpoint/2010/main" val="28705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Website </a:t>
            </a:r>
            <a:r>
              <a:rPr lang="en-US" dirty="0"/>
              <a:t>development approaches: </a:t>
            </a:r>
          </a:p>
          <a:p>
            <a:pPr marL="439935" lvl="1" indent="0">
              <a:buNone/>
            </a:pPr>
            <a:r>
              <a:rPr lang="en-US" dirty="0" smtClean="0"/>
              <a:t>	– </a:t>
            </a:r>
            <a:r>
              <a:rPr lang="en-US" dirty="0"/>
              <a:t>Desktop First </a:t>
            </a:r>
          </a:p>
          <a:p>
            <a:pPr marL="439935" lvl="1" indent="0">
              <a:buNone/>
            </a:pPr>
            <a:r>
              <a:rPr lang="en-US" dirty="0" smtClean="0"/>
              <a:t>	– </a:t>
            </a:r>
            <a:r>
              <a:rPr lang="en-US" dirty="0"/>
              <a:t>Mobile First </a:t>
            </a:r>
          </a:p>
          <a:p>
            <a:r>
              <a:rPr lang="en-US" dirty="0" smtClean="0"/>
              <a:t>Desktop </a:t>
            </a:r>
            <a:r>
              <a:rPr lang="en-US" dirty="0"/>
              <a:t>First: targeted for desktop users </a:t>
            </a:r>
          </a:p>
          <a:p>
            <a:r>
              <a:rPr lang="en-US" dirty="0" smtClean="0"/>
              <a:t>Mobile </a:t>
            </a:r>
            <a:r>
              <a:rPr lang="en-US" dirty="0"/>
              <a:t>First: targeted for mobile users </a:t>
            </a:r>
          </a:p>
          <a:p>
            <a:r>
              <a:rPr lang="en-US" dirty="0" smtClean="0"/>
              <a:t>Approaching </a:t>
            </a:r>
            <a:r>
              <a:rPr lang="en-US" dirty="0"/>
              <a:t>the design mobile first is the recommended approach for a responsive design. However, it is depends on the requirement and your comfort zone. </a:t>
            </a:r>
          </a:p>
          <a:p>
            <a:r>
              <a:rPr lang="en-US" dirty="0" smtClean="0"/>
              <a:t>Instead </a:t>
            </a:r>
            <a:r>
              <a:rPr lang="en-US" dirty="0"/>
              <a:t>of changing styles when </a:t>
            </a:r>
            <a:r>
              <a:rPr lang="en-US" dirty="0" smtClean="0"/>
              <a:t>width </a:t>
            </a:r>
            <a:r>
              <a:rPr lang="en-US" dirty="0"/>
              <a:t>gets smaller than 768px, we should change </a:t>
            </a:r>
            <a:r>
              <a:rPr lang="en-US" dirty="0" smtClean="0"/>
              <a:t>design </a:t>
            </a:r>
            <a:r>
              <a:rPr lang="en-US" dirty="0"/>
              <a:t>when </a:t>
            </a:r>
            <a:r>
              <a:rPr lang="en-US" dirty="0" smtClean="0"/>
              <a:t>width </a:t>
            </a:r>
            <a:r>
              <a:rPr lang="en-US" dirty="0"/>
              <a:t>gets larger than </a:t>
            </a:r>
            <a:r>
              <a:rPr lang="en-US" dirty="0" smtClean="0"/>
              <a:t>768px</a:t>
            </a:r>
          </a:p>
        </p:txBody>
      </p:sp>
    </p:spTree>
    <p:extLst>
      <p:ext uri="{BB962C8B-B14F-4D97-AF65-F5344CB8AC3E}">
        <p14:creationId xmlns:p14="http://schemas.microsoft.com/office/powerpoint/2010/main" val="28120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 dirty="0" smtClean="0"/>
              <a:t>first vs Desktop </a:t>
            </a:r>
            <a:r>
              <a:rPr lang="en-US" dirty="0"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t="23065" r="19801" b="5258"/>
          <a:stretch/>
        </p:blipFill>
        <p:spPr>
          <a:xfrm>
            <a:off x="2411171" y="1305719"/>
            <a:ext cx="5239324" cy="3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Viewport is users </a:t>
            </a:r>
            <a:r>
              <a:rPr lang="en-US" dirty="0"/>
              <a:t>visible area of </a:t>
            </a:r>
            <a:r>
              <a:rPr lang="en-US" dirty="0" smtClean="0"/>
              <a:t>web page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Fixed size web pages do not fit the viewport of mobile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45772"/>
            <a:ext cx="4620578" cy="293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</a:t>
            </a:r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8225"/>
            <a:ext cx="9052560" cy="3926261"/>
          </a:xfrm>
        </p:spPr>
        <p:txBody>
          <a:bodyPr>
            <a:normAutofit/>
          </a:bodyPr>
          <a:lstStyle/>
          <a:p>
            <a:r>
              <a:rPr lang="en-US" dirty="0" smtClean="0"/>
              <a:t>HTML5 &lt;meta&gt; tag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width=device-width</a:t>
            </a:r>
            <a:r>
              <a:rPr lang="en-US" dirty="0"/>
              <a:t>: sets the width of the page to screen-width of device </a:t>
            </a:r>
          </a:p>
          <a:p>
            <a:r>
              <a:rPr lang="en-US" dirty="0"/>
              <a:t>initial-scale=1.0: sets the initial zoom level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1919"/>
            <a:ext cx="5638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48719"/>
            <a:ext cx="2600325" cy="2998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296319"/>
            <a:ext cx="2438400" cy="31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dirty="0"/>
              <a:t>units vs static units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8225"/>
            <a:ext cx="9052560" cy="3926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canvas can be a desktop, mobile screen or anything in between, so we need units that are flexible and work everywhere. That's where relative units like percent (%) come in handy.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51249"/>
            <a:ext cx="4114800" cy="18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Three </a:t>
            </a:r>
            <a:r>
              <a:rPr lang="en-US" dirty="0"/>
              <a:t>main </a:t>
            </a:r>
            <a:r>
              <a:rPr lang="en-US" dirty="0" smtClean="0"/>
              <a:t>components of RWD : </a:t>
            </a:r>
            <a:endParaRPr lang="en-US" dirty="0"/>
          </a:p>
          <a:p>
            <a:pPr marL="439935" lvl="1" indent="0">
              <a:buNone/>
            </a:pPr>
            <a:r>
              <a:rPr lang="en-US" dirty="0" smtClean="0"/>
              <a:t>	– </a:t>
            </a:r>
            <a:r>
              <a:rPr lang="en-US" dirty="0"/>
              <a:t>Media Queries </a:t>
            </a:r>
          </a:p>
          <a:p>
            <a:pPr marL="439935" lvl="1" indent="0">
              <a:buNone/>
            </a:pPr>
            <a:r>
              <a:rPr lang="en-US" dirty="0" smtClean="0"/>
              <a:t>	– </a:t>
            </a:r>
            <a:r>
              <a:rPr lang="en-US" dirty="0"/>
              <a:t>Flexible Media </a:t>
            </a:r>
            <a:endParaRPr lang="en-US" dirty="0" smtClean="0"/>
          </a:p>
          <a:p>
            <a:pPr marL="439935" lvl="1" indent="0">
              <a:buNone/>
            </a:pPr>
            <a:r>
              <a:rPr lang="en-US" dirty="0" smtClean="0"/>
              <a:t>	– </a:t>
            </a:r>
            <a:r>
              <a:rPr lang="en-US" dirty="0"/>
              <a:t>Flexible Layouts &amp; Grids </a:t>
            </a:r>
          </a:p>
          <a:p>
            <a:pPr marL="439935" lvl="1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US" dirty="0" smtClean="0"/>
              <a:t>Media query is CSS technique introduced in CSS3</a:t>
            </a:r>
          </a:p>
          <a:p>
            <a:r>
              <a:rPr lang="en-US" dirty="0" smtClean="0"/>
              <a:t>Uses @media rule to include  CSS properties for certain condition.</a:t>
            </a:r>
            <a:endParaRPr lang="en-US" dirty="0"/>
          </a:p>
          <a:p>
            <a:r>
              <a:rPr lang="en-US" dirty="0"/>
              <a:t>Media query includes: </a:t>
            </a:r>
          </a:p>
          <a:p>
            <a:r>
              <a:rPr lang="en-US" dirty="0"/>
              <a:t>– media type like all, screen, </a:t>
            </a:r>
            <a:r>
              <a:rPr lang="en-US" dirty="0" smtClean="0"/>
              <a:t>print </a:t>
            </a:r>
            <a:r>
              <a:rPr lang="en-US" dirty="0"/>
              <a:t>etc. </a:t>
            </a:r>
          </a:p>
          <a:p>
            <a:r>
              <a:rPr lang="en-US" dirty="0"/>
              <a:t>– one/more expressions- media features &amp; values </a:t>
            </a:r>
            <a:endParaRPr lang="en-US" dirty="0" smtClean="0"/>
          </a:p>
          <a:p>
            <a:r>
              <a:rPr lang="en-US" dirty="0"/>
              <a:t>Media queries can be used to check many things, such as:</a:t>
            </a:r>
          </a:p>
          <a:p>
            <a:pPr lvl="1"/>
            <a:r>
              <a:rPr lang="en-US" dirty="0"/>
              <a:t>width and height of the viewport</a:t>
            </a:r>
          </a:p>
          <a:p>
            <a:pPr lvl="1"/>
            <a:r>
              <a:rPr lang="en-US" dirty="0"/>
              <a:t>width and height of the device</a:t>
            </a:r>
          </a:p>
          <a:p>
            <a:pPr lvl="1"/>
            <a:r>
              <a:rPr lang="en-US" dirty="0"/>
              <a:t>orientation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05919"/>
            <a:ext cx="478536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744119"/>
            <a:ext cx="3457575" cy="108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915665"/>
            <a:ext cx="165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Device </a:t>
            </a:r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points at which a media query is introduced are known as </a:t>
            </a:r>
            <a:r>
              <a:rPr lang="en-US" b="1" dirty="0"/>
              <a:t>breakpoints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724336"/>
            <a:ext cx="6019801" cy="304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963319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r>
              <a:rPr lang="en-US" dirty="0"/>
              <a:t>: Portrait / Landscape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05719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Mobile </a:t>
            </a:r>
            <a:r>
              <a:rPr lang="en-US" dirty="0"/>
              <a:t>devices can be operated with two </a:t>
            </a:r>
            <a:r>
              <a:rPr lang="en-US" dirty="0" smtClean="0"/>
              <a:t>orientations: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Portrait </a:t>
            </a:r>
            <a:endParaRPr lang="en-US" dirty="0"/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Media </a:t>
            </a:r>
            <a:r>
              <a:rPr lang="en-US" dirty="0"/>
              <a:t>queries can also be used to change layout of a page depending on the orientation of the browser.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4429"/>
            <a:ext cx="397192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602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• Images, videos and other media-types should be scalable </a:t>
            </a:r>
          </a:p>
          <a:p>
            <a:pPr marL="0" indent="0">
              <a:buNone/>
            </a:pPr>
            <a:r>
              <a:rPr lang="en-US" dirty="0"/>
              <a:t>• Should change their size according to viewport </a:t>
            </a:r>
          </a:p>
          <a:p>
            <a:pPr marL="0" indent="0">
              <a:buNone/>
            </a:pPr>
            <a:r>
              <a:rPr lang="en-US" dirty="0"/>
              <a:t>• max-width property is set to 100% </a:t>
            </a:r>
          </a:p>
          <a:p>
            <a:pPr marL="0" indent="0">
              <a:buNone/>
            </a:pPr>
            <a:r>
              <a:rPr lang="en-US" dirty="0"/>
              <a:t>• Media will scale down according to its containers width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9119"/>
            <a:ext cx="364236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US" dirty="0"/>
              <a:t>What is Responsive Web Design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Why </a:t>
            </a:r>
            <a:r>
              <a:rPr lang="en-US" dirty="0"/>
              <a:t>it is important?</a:t>
            </a:r>
          </a:p>
          <a:p>
            <a:r>
              <a:rPr lang="en-US" dirty="0" smtClean="0"/>
              <a:t>How </a:t>
            </a:r>
            <a:r>
              <a:rPr lang="en-US" dirty="0"/>
              <a:t>it works?</a:t>
            </a:r>
          </a:p>
          <a:p>
            <a:r>
              <a:rPr lang="en-US" dirty="0" smtClean="0"/>
              <a:t>Few </a:t>
            </a:r>
            <a:r>
              <a:rPr lang="en-US" dirty="0"/>
              <a:t>live examples</a:t>
            </a:r>
          </a:p>
          <a:p>
            <a:r>
              <a:rPr lang="en-US" dirty="0" smtClean="0"/>
              <a:t>Responsive </a:t>
            </a:r>
            <a:r>
              <a:rPr lang="en-US" dirty="0"/>
              <a:t>vs Adaptive</a:t>
            </a:r>
          </a:p>
          <a:p>
            <a:r>
              <a:rPr lang="en-US" dirty="0" smtClean="0"/>
              <a:t>Mobile </a:t>
            </a:r>
            <a:r>
              <a:rPr lang="en-US" dirty="0"/>
              <a:t>first vs Desktop first</a:t>
            </a:r>
          </a:p>
          <a:p>
            <a:r>
              <a:rPr lang="en-US" dirty="0" smtClean="0"/>
              <a:t>Relative </a:t>
            </a:r>
            <a:r>
              <a:rPr lang="en-US" dirty="0"/>
              <a:t>units vs Static </a:t>
            </a:r>
            <a:r>
              <a:rPr lang="en-US" dirty="0" smtClean="0"/>
              <a:t>units</a:t>
            </a:r>
          </a:p>
          <a:p>
            <a:r>
              <a:rPr lang="en-US" dirty="0" smtClean="0"/>
              <a:t>Meta tag</a:t>
            </a:r>
          </a:p>
          <a:p>
            <a:r>
              <a:rPr lang="en-US" dirty="0" smtClean="0"/>
              <a:t>Media </a:t>
            </a:r>
            <a:r>
              <a:rPr lang="en-US" dirty="0"/>
              <a:t>Queries</a:t>
            </a:r>
          </a:p>
          <a:p>
            <a:r>
              <a:rPr lang="en-US" dirty="0" smtClean="0"/>
              <a:t>Flexible Media</a:t>
            </a:r>
          </a:p>
          <a:p>
            <a:r>
              <a:rPr lang="en-IN" dirty="0"/>
              <a:t>Flexible Layout </a:t>
            </a:r>
            <a:r>
              <a:rPr lang="en-IN" dirty="0" smtClean="0"/>
              <a:t>(Flexible grid)</a:t>
            </a:r>
            <a:endParaRPr lang="en-US" dirty="0" smtClean="0"/>
          </a:p>
          <a:p>
            <a:r>
              <a:rPr lang="en-US" dirty="0"/>
              <a:t>Flexbox </a:t>
            </a:r>
          </a:p>
          <a:p>
            <a:r>
              <a:rPr lang="en-US" dirty="0" smtClean="0"/>
              <a:t>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setting width to percentage and height to "auto”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max-width Property: If max-width property is set to 100%, image will scale down, but never scale up to be larger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85083"/>
            <a:ext cx="1980248" cy="111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92" y="3408357"/>
            <a:ext cx="2328970" cy="1141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4810919"/>
            <a:ext cx="224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</a:t>
            </a:r>
            <a:r>
              <a:rPr lang="en-US" dirty="0"/>
              <a:t>images can also respond to resizing and scaling.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background-size</a:t>
            </a:r>
            <a:r>
              <a:rPr lang="en-US" dirty="0">
                <a:solidFill>
                  <a:srgbClr val="FF0000"/>
                </a:solidFill>
              </a:rPr>
              <a:t>: </a:t>
            </a:r>
            <a:r>
              <a:rPr lang="en-US" dirty="0" smtClean="0">
                <a:solidFill>
                  <a:srgbClr val="FF0000"/>
                </a:solidFill>
              </a:rPr>
              <a:t>contain </a:t>
            </a:r>
            <a:r>
              <a:rPr lang="en-US" dirty="0" smtClean="0"/>
              <a:t>The</a:t>
            </a:r>
            <a:r>
              <a:rPr lang="en-US" dirty="0"/>
              <a:t> background image will scale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smtClean="0"/>
              <a:t>and</a:t>
            </a:r>
            <a:r>
              <a:rPr lang="en-US" dirty="0"/>
              <a:t> try to fit the content area. However, the image will keep its aspect ratio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background-size : 100% 100% </a:t>
            </a:r>
            <a:r>
              <a:rPr lang="en-US" dirty="0" smtClean="0"/>
              <a:t>the</a:t>
            </a:r>
            <a:r>
              <a:rPr lang="en-US" dirty="0"/>
              <a:t> background image will stretch to cover the entire content </a:t>
            </a:r>
            <a:r>
              <a:rPr lang="en-US" dirty="0" smtClean="0"/>
              <a:t>area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 </a:t>
            </a:r>
            <a:r>
              <a:rPr lang="en-US" dirty="0" smtClean="0">
                <a:solidFill>
                  <a:srgbClr val="FF0000"/>
                </a:solidFill>
              </a:rPr>
              <a:t>:cover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The</a:t>
            </a:r>
            <a:r>
              <a:rPr lang="en-US" dirty="0"/>
              <a:t> background image will scale to cover the entire content area. </a:t>
            </a:r>
          </a:p>
          <a:p>
            <a:pPr marL="0" indent="0">
              <a:buNone/>
            </a:pPr>
            <a:r>
              <a:rPr lang="en-US" dirty="0" smtClean="0"/>
              <a:t>	But </a:t>
            </a:r>
            <a:r>
              <a:rPr lang="en-US" dirty="0"/>
              <a:t> "cover" value keeps the aspect ratio, and some part of the background image may </a:t>
            </a:r>
            <a:r>
              <a:rPr lang="en-US" dirty="0" smtClean="0"/>
              <a:t>	be</a:t>
            </a:r>
            <a:r>
              <a:rPr lang="en-US" dirty="0"/>
              <a:t> clipped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920" y="4963319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r>
              <a:rPr lang="en-US" dirty="0" smtClean="0"/>
              <a:t>If width property is set to 100%, video player will be responsive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Video player can be scaled up to be larger than its original size</a:t>
            </a:r>
          </a:p>
          <a:p>
            <a:r>
              <a:rPr lang="en-US" dirty="0" smtClean="0"/>
              <a:t>Better solution, in many cases, will be to use max-width</a:t>
            </a:r>
          </a:p>
          <a:p>
            <a:r>
              <a:rPr lang="en-US" dirty="0"/>
              <a:t>If max-width property is set to 100%, video player will scale down</a:t>
            </a:r>
          </a:p>
          <a:p>
            <a:r>
              <a:rPr lang="en-US" dirty="0"/>
              <a:t>It will never scale up to be larger than its original size: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05719"/>
            <a:ext cx="2231708" cy="1273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973161"/>
            <a:ext cx="2349579" cy="1257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4963320"/>
            <a:ext cx="14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</a:t>
            </a:r>
            <a:r>
              <a:rPr lang="en-IN" dirty="0" smtClean="0">
                <a:hlinkClick r:id="rId4" action="ppaction://hlinkfile"/>
              </a:rPr>
              <a:t>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Flexible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layout  is about building layout of website with flexible grid</a:t>
            </a:r>
          </a:p>
          <a:p>
            <a:r>
              <a:rPr lang="en-US" dirty="0" smtClean="0"/>
              <a:t>Dynamically </a:t>
            </a:r>
            <a:r>
              <a:rPr lang="en-US" dirty="0"/>
              <a:t>resizes to any width </a:t>
            </a:r>
          </a:p>
          <a:p>
            <a:r>
              <a:rPr lang="en-US" dirty="0" smtClean="0"/>
              <a:t>Built </a:t>
            </a:r>
            <a:r>
              <a:rPr lang="en-US" dirty="0"/>
              <a:t>by using relative length units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   Adaptable </a:t>
            </a:r>
            <a:r>
              <a:rPr lang="en-US" dirty="0"/>
              <a:t>to viewport change across devices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example  </a:t>
            </a:r>
            <a:r>
              <a:rPr lang="en-US" dirty="0" smtClean="0"/>
              <a:t> 100</a:t>
            </a:r>
            <a:r>
              <a:rPr lang="en-US" dirty="0"/>
              <a:t>% / 12 columns = 8.33%.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915319"/>
            <a:ext cx="3230880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grid system is a structure that allows for content to be stacked both vertically and horizontally in a consistent and easily manageable fashion. </a:t>
            </a:r>
            <a:endParaRPr lang="en-US" dirty="0" smtClean="0"/>
          </a:p>
          <a:p>
            <a:r>
              <a:rPr lang="en-US" dirty="0" smtClean="0"/>
              <a:t>Flexible </a:t>
            </a:r>
            <a:r>
              <a:rPr lang="en-US" dirty="0"/>
              <a:t>layout formula applied to grid </a:t>
            </a:r>
          </a:p>
          <a:p>
            <a:r>
              <a:rPr lang="en-US" dirty="0" smtClean="0"/>
              <a:t>Creates </a:t>
            </a:r>
            <a:r>
              <a:rPr lang="en-US" dirty="0"/>
              <a:t>dynamic website </a:t>
            </a:r>
          </a:p>
          <a:p>
            <a:r>
              <a:rPr lang="en-US" dirty="0" smtClean="0"/>
              <a:t>Provides </a:t>
            </a:r>
            <a:r>
              <a:rPr lang="en-US" dirty="0"/>
              <a:t>scaling to any viewport size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905919"/>
            <a:ext cx="6219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Flex 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a more efficient way to lay out, align and distribute space among items in a </a:t>
            </a:r>
            <a:r>
              <a:rPr lang="en-US" dirty="0" smtClean="0"/>
              <a:t>container</a:t>
            </a:r>
          </a:p>
          <a:p>
            <a:r>
              <a:rPr lang="en-US" dirty="0" smtClean="0"/>
              <a:t>The </a:t>
            </a:r>
            <a:r>
              <a:rPr lang="en-US" dirty="0"/>
              <a:t>Flexible Box Layout Module, makes it easier to design flexible responsive layout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display: flex </a:t>
            </a:r>
          </a:p>
          <a:p>
            <a:pPr marL="439935" lvl="1" indent="0">
              <a:buNone/>
            </a:pPr>
            <a:r>
              <a:rPr lang="en-US" dirty="0"/>
              <a:t>– Turns the container into a flexible box </a:t>
            </a:r>
          </a:p>
          <a:p>
            <a:r>
              <a:rPr lang="en-US" dirty="0" smtClean="0"/>
              <a:t>  justify-content</a:t>
            </a:r>
            <a:r>
              <a:rPr lang="en-US" dirty="0"/>
              <a:t>: space-around </a:t>
            </a:r>
          </a:p>
          <a:p>
            <a:pPr marL="439935" lvl="1" indent="0">
              <a:buNone/>
            </a:pPr>
            <a:r>
              <a:rPr lang="en-US" dirty="0"/>
              <a:t>– Tells browser that items should have space around them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  Example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15519"/>
            <a:ext cx="37052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1" y="4763265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 action="ppaction://hlinkfile"/>
              </a:rPr>
              <a:t>Example2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4429919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4" action="ppaction://hlinkfile"/>
              </a:rPr>
              <a:t>Example1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Responsive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several relative units: </a:t>
            </a:r>
            <a:r>
              <a:rPr lang="en-US" dirty="0" err="1"/>
              <a:t>percents</a:t>
            </a:r>
            <a:r>
              <a:rPr lang="en-US" dirty="0"/>
              <a:t> (%), </a:t>
            </a:r>
            <a:r>
              <a:rPr lang="en-US" dirty="0" err="1"/>
              <a:t>em</a:t>
            </a:r>
            <a:r>
              <a:rPr lang="en-US" dirty="0"/>
              <a:t>, rem, viewport width (</a:t>
            </a:r>
            <a:r>
              <a:rPr lang="en-US" dirty="0" err="1"/>
              <a:t>vw</a:t>
            </a:r>
            <a:r>
              <a:rPr lang="en-US" dirty="0"/>
              <a:t>), and viewport height (</a:t>
            </a:r>
            <a:r>
              <a:rPr lang="en-US" dirty="0" err="1"/>
              <a:t>vh</a:t>
            </a:r>
            <a:r>
              <a:rPr lang="en-US" dirty="0" smtClean="0"/>
              <a:t>).</a:t>
            </a:r>
          </a:p>
          <a:p>
            <a:r>
              <a:rPr lang="en-US" dirty="0"/>
              <a:t>Percentage units are simply a percentage of the parent </a:t>
            </a:r>
            <a:r>
              <a:rPr lang="en-US" dirty="0" smtClean="0"/>
              <a:t>element</a:t>
            </a:r>
          </a:p>
          <a:p>
            <a:pPr lvl="1"/>
            <a:r>
              <a:rPr lang="en-US" dirty="0"/>
              <a:t>font-size: 100% will make your text 100% of the base font size set in the </a:t>
            </a:r>
            <a:r>
              <a:rPr lang="en-US" dirty="0" smtClean="0"/>
              <a:t>browser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: Relative </a:t>
            </a:r>
            <a:r>
              <a:rPr lang="en-US" dirty="0"/>
              <a:t>to the font-size of the element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em</a:t>
            </a:r>
            <a:r>
              <a:rPr lang="en-US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new unit introduced in CSS3, which stands for “root </a:t>
            </a:r>
            <a:r>
              <a:rPr lang="en-US" dirty="0" err="1"/>
              <a:t>em</a:t>
            </a:r>
            <a:r>
              <a:rPr lang="en-US" dirty="0"/>
              <a:t>”. </a:t>
            </a:r>
            <a:r>
              <a:rPr lang="en-US" dirty="0" smtClean="0"/>
              <a:t>It is Relative </a:t>
            </a:r>
            <a:r>
              <a:rPr lang="en-US" dirty="0"/>
              <a:t>to font-size of the root element</a:t>
            </a:r>
            <a:endParaRPr lang="en-US" dirty="0" smtClean="0"/>
          </a:p>
          <a:p>
            <a:r>
              <a:rPr lang="en-US" dirty="0"/>
              <a:t>Viewport units are relatively new to the scene, and they can add an extra level of responsiveness to </a:t>
            </a:r>
            <a:r>
              <a:rPr lang="en-US" dirty="0" smtClean="0"/>
              <a:t>CSS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w</a:t>
            </a:r>
            <a:r>
              <a:rPr lang="en-US" dirty="0" smtClean="0"/>
              <a:t> and </a:t>
            </a:r>
            <a:r>
              <a:rPr lang="en-US" dirty="0" err="1" smtClean="0"/>
              <a:t>vh</a:t>
            </a:r>
            <a:r>
              <a:rPr lang="en-US" dirty="0" smtClean="0"/>
              <a:t> units </a:t>
            </a:r>
            <a:r>
              <a:rPr lang="en-US" dirty="0"/>
              <a:t>measure is your actual device width and height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font-size: 4vw </a:t>
            </a:r>
            <a:r>
              <a:rPr lang="en-US" dirty="0" smtClean="0"/>
              <a:t> </a:t>
            </a:r>
            <a:r>
              <a:rPr lang="en-US" dirty="0"/>
              <a:t>translates to 4% of your viewport width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920" y="473471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W3.CSS</a:t>
            </a:r>
            <a:endParaRPr lang="en-US" dirty="0"/>
          </a:p>
          <a:p>
            <a:r>
              <a:rPr lang="en-US" dirty="0">
                <a:hlinkClick r:id="rId2"/>
              </a:rPr>
              <a:t>Bootstrap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561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RWD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makes your web page look good on all </a:t>
            </a:r>
            <a:r>
              <a:rPr lang="en-US" dirty="0" smtClean="0"/>
              <a:t>devices</a:t>
            </a:r>
            <a:endParaRPr lang="en-US" dirty="0"/>
          </a:p>
          <a:p>
            <a:r>
              <a:rPr lang="en-US" dirty="0" smtClean="0"/>
              <a:t>It uses </a:t>
            </a:r>
            <a:r>
              <a:rPr lang="en-US" dirty="0"/>
              <a:t>only HTML and </a:t>
            </a:r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It is </a:t>
            </a:r>
            <a:r>
              <a:rPr lang="en-US" dirty="0"/>
              <a:t>not a program or a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Web pages can be viewed using desktops, tablets, and phones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82118"/>
            <a:ext cx="4975684" cy="21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is important</a:t>
            </a:r>
            <a:r>
              <a:rPr lang="en-US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Browsing Habits have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changed.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traffic originating from mobile devices is rising exponentially each day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of people will choose a different search result if </a:t>
            </a:r>
            <a:r>
              <a:rPr lang="en-US" dirty="0" smtClean="0"/>
              <a:t>site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not mobile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friendly.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Cost effectiveness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Google, 61% of users are unlikely to return to a site on mobile if they had trouble accessing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it.</a:t>
            </a:r>
          </a:p>
          <a:p>
            <a:pPr>
              <a:lnSpc>
                <a:spcPct val="150000"/>
              </a:lnSpc>
            </a:pPr>
            <a:r>
              <a:rPr lang="en-US" dirty="0"/>
              <a:t>Responsive design can help with </a:t>
            </a:r>
            <a:r>
              <a:rPr lang="en-US" dirty="0" smtClean="0"/>
              <a:t>Search engine </a:t>
            </a:r>
            <a:r>
              <a:rPr lang="en-US" dirty="0"/>
              <a:t>o</a:t>
            </a:r>
            <a:r>
              <a:rPr lang="en-US" dirty="0" smtClean="0"/>
              <a:t>ptimization </a:t>
            </a:r>
            <a:r>
              <a:rPr lang="en-US" dirty="0"/>
              <a:t> because </a:t>
            </a:r>
            <a:r>
              <a:rPr lang="en-US" dirty="0" smtClean="0"/>
              <a:t>Google  </a:t>
            </a:r>
            <a:r>
              <a:rPr lang="en-US" dirty="0"/>
              <a:t>gives preference to websites that are mobile-friendly.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30" y="1296581"/>
            <a:ext cx="4867515" cy="35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2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The Next </a:t>
            </a:r>
            <a:r>
              <a:rPr lang="en-US" dirty="0" smtClean="0">
                <a:hlinkClick r:id="rId2"/>
              </a:rPr>
              <a:t>Web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62920"/>
            <a:ext cx="70485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67830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hlinkClick r:id="rId4"/>
              </a:rPr>
              <a:t>W3Schools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How </a:t>
            </a:r>
            <a:r>
              <a:rPr lang="en-US" b="0" dirty="0"/>
              <a:t>Responsive Web Design works?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334150"/>
            <a:ext cx="5207181" cy="347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vs. Adaptive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Responsive and Adaptive are closely related </a:t>
            </a:r>
          </a:p>
          <a:p>
            <a:pPr marL="0" indent="0">
              <a:buNone/>
            </a:pPr>
            <a:r>
              <a:rPr lang="en-US" dirty="0"/>
              <a:t>• Responsive: reacts quickly and positively to change </a:t>
            </a:r>
          </a:p>
          <a:p>
            <a:pPr marL="0" indent="0">
              <a:buNone/>
            </a:pPr>
            <a:r>
              <a:rPr lang="en-US" dirty="0"/>
              <a:t>• Adaptive: easily modifiable for new purpose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58119"/>
            <a:ext cx="32308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Responsive vs Adaptive: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Both approaches complement each other, based on the requirement you can adapt the approach. </a:t>
            </a:r>
          </a:p>
          <a:p>
            <a:r>
              <a:rPr lang="en-US" dirty="0" smtClean="0"/>
              <a:t>Responsive </a:t>
            </a:r>
            <a:r>
              <a:rPr lang="en-US" dirty="0"/>
              <a:t>flows with an environment while Adaptive works at a defined environment. </a:t>
            </a:r>
          </a:p>
        </p:txBody>
      </p:sp>
      <p:pic>
        <p:nvPicPr>
          <p:cNvPr id="2050" name="Picture 2" descr="Responsive vs. Adaptive Web Design - Which is Best for Business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905919"/>
            <a:ext cx="4038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6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1207</Words>
  <Application>Microsoft Office PowerPoint</Application>
  <PresentationFormat>Custom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Agenda </vt:lpstr>
      <vt:lpstr>What is RWD ?</vt:lpstr>
      <vt:lpstr>Why it is important?</vt:lpstr>
      <vt:lpstr>Mobile phone users</vt:lpstr>
      <vt:lpstr>Examples</vt:lpstr>
      <vt:lpstr>How Responsive Web Design works? </vt:lpstr>
      <vt:lpstr>Responsive vs. Adaptive </vt:lpstr>
      <vt:lpstr>Responsive vs Adaptive: which is better?</vt:lpstr>
      <vt:lpstr>Mobile First</vt:lpstr>
      <vt:lpstr>Mobile first vs Desktop first</vt:lpstr>
      <vt:lpstr>Viewport </vt:lpstr>
      <vt:lpstr>Setting Viewport</vt:lpstr>
      <vt:lpstr>Relative units vs static units </vt:lpstr>
      <vt:lpstr>Responsive Web Design</vt:lpstr>
      <vt:lpstr>Media Queries</vt:lpstr>
      <vt:lpstr>Typical Device Breakpoints</vt:lpstr>
      <vt:lpstr>Orientation: Portrait / Landscape </vt:lpstr>
      <vt:lpstr>Flexible Media </vt:lpstr>
      <vt:lpstr>Images</vt:lpstr>
      <vt:lpstr>Images</vt:lpstr>
      <vt:lpstr>Videos</vt:lpstr>
      <vt:lpstr>Flexible Layouts</vt:lpstr>
      <vt:lpstr>Flexible Grid</vt:lpstr>
      <vt:lpstr>Flex box </vt:lpstr>
      <vt:lpstr>Responsive Typography</vt:lpstr>
      <vt:lpstr>Frameworks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485</cp:revision>
  <dcterms:created xsi:type="dcterms:W3CDTF">2018-01-05T05:23:08Z</dcterms:created>
  <dcterms:modified xsi:type="dcterms:W3CDTF">2021-07-23T09:15:20Z</dcterms:modified>
</cp:coreProperties>
</file>